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56" r:id="rId2"/>
    <p:sldId id="335" r:id="rId3"/>
    <p:sldId id="262" r:id="rId4"/>
    <p:sldId id="263" r:id="rId5"/>
    <p:sldId id="333" r:id="rId6"/>
    <p:sldId id="264" r:id="rId7"/>
    <p:sldId id="265" r:id="rId8"/>
    <p:sldId id="266" r:id="rId9"/>
    <p:sldId id="316" r:id="rId10"/>
    <p:sldId id="268" r:id="rId11"/>
    <p:sldId id="267" r:id="rId12"/>
    <p:sldId id="274" r:id="rId13"/>
    <p:sldId id="275" r:id="rId14"/>
    <p:sldId id="271" r:id="rId15"/>
    <p:sldId id="323" r:id="rId16"/>
    <p:sldId id="325" r:id="rId17"/>
    <p:sldId id="269" r:id="rId18"/>
    <p:sldId id="331" r:id="rId19"/>
    <p:sldId id="322" r:id="rId20"/>
    <p:sldId id="334" r:id="rId21"/>
    <p:sldId id="270" r:id="rId22"/>
    <p:sldId id="272" r:id="rId23"/>
    <p:sldId id="273" r:id="rId24"/>
    <p:sldId id="276" r:id="rId25"/>
    <p:sldId id="277" r:id="rId26"/>
    <p:sldId id="278" r:id="rId27"/>
    <p:sldId id="324" r:id="rId28"/>
    <p:sldId id="280" r:id="rId29"/>
    <p:sldId id="281" r:id="rId30"/>
    <p:sldId id="282" r:id="rId31"/>
    <p:sldId id="332" r:id="rId32"/>
    <p:sldId id="279" r:id="rId33"/>
    <p:sldId id="287" r:id="rId34"/>
    <p:sldId id="285" r:id="rId35"/>
    <p:sldId id="286" r:id="rId36"/>
    <p:sldId id="288" r:id="rId37"/>
    <p:sldId id="289" r:id="rId38"/>
    <p:sldId id="290" r:id="rId39"/>
    <p:sldId id="291" r:id="rId40"/>
    <p:sldId id="292" r:id="rId41"/>
    <p:sldId id="327" r:id="rId42"/>
    <p:sldId id="336" r:id="rId43"/>
    <p:sldId id="261" r:id="rId44"/>
    <p:sldId id="329" r:id="rId45"/>
    <p:sldId id="328" r:id="rId46"/>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ry Wijnants" initials="HW" lastIdx="1" clrIdx="0">
    <p:extLst>
      <p:ext uri="{19B8F6BF-5375-455C-9EA6-DF929625EA0E}">
        <p15:presenceInfo xmlns:p15="http://schemas.microsoft.com/office/powerpoint/2012/main" userId="cf7ab555fc9cf01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8356" autoAdjust="0"/>
    <p:restoredTop sz="94660"/>
  </p:normalViewPr>
  <p:slideViewPr>
    <p:cSldViewPr snapToGrid="0">
      <p:cViewPr varScale="1">
        <p:scale>
          <a:sx n="86" d="100"/>
          <a:sy n="86" d="100"/>
        </p:scale>
        <p:origin x="96"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03-02T10:26:33.183" idx="1">
    <p:pos x="10" y="10"/>
    <p:text/>
    <p:extLst>
      <p:ext uri="{C676402C-5697-4E1C-873F-D02D1690AC5C}">
        <p15:threadingInfo xmlns:p15="http://schemas.microsoft.com/office/powerpoint/2012/main" timeZoneBias="-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dirty="0"/>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A10F4C-5058-42A0-9F8C-364952AA4ADC}" type="datetimeFigureOut">
              <a:rPr lang="nl-BE" smtClean="0"/>
              <a:t>18/03/2024</a:t>
            </a:fld>
            <a:endParaRPr lang="nl-BE" dirty="0"/>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dirty="0"/>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dirty="0"/>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190CB9-580E-43AD-BD9B-5B0E0DDBFBB5}" type="slidenum">
              <a:rPr lang="nl-BE" smtClean="0"/>
              <a:t>‹nr.›</a:t>
            </a:fld>
            <a:endParaRPr lang="nl-BE" dirty="0"/>
          </a:p>
        </p:txBody>
      </p:sp>
    </p:spTree>
    <p:extLst>
      <p:ext uri="{BB962C8B-B14F-4D97-AF65-F5344CB8AC3E}">
        <p14:creationId xmlns:p14="http://schemas.microsoft.com/office/powerpoint/2010/main" val="19081544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20190CB9-580E-43AD-BD9B-5B0E0DDBFBB5}" type="slidenum">
              <a:rPr lang="nl-BE" smtClean="0"/>
              <a:t>4</a:t>
            </a:fld>
            <a:endParaRPr lang="nl-BE" dirty="0"/>
          </a:p>
        </p:txBody>
      </p:sp>
    </p:spTree>
    <p:extLst>
      <p:ext uri="{BB962C8B-B14F-4D97-AF65-F5344CB8AC3E}">
        <p14:creationId xmlns:p14="http://schemas.microsoft.com/office/powerpoint/2010/main" val="2020014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20190CB9-580E-43AD-BD9B-5B0E0DDBFBB5}" type="slidenum">
              <a:rPr lang="nl-BE" smtClean="0"/>
              <a:t>6</a:t>
            </a:fld>
            <a:endParaRPr lang="nl-BE" dirty="0"/>
          </a:p>
        </p:txBody>
      </p:sp>
    </p:spTree>
    <p:extLst>
      <p:ext uri="{BB962C8B-B14F-4D97-AF65-F5344CB8AC3E}">
        <p14:creationId xmlns:p14="http://schemas.microsoft.com/office/powerpoint/2010/main" val="18417746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smtClean="0"/>
              <a:t>Klik om de stijl te bewerken</a:t>
            </a:r>
            <a:endParaRPr lang="nl-BE"/>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BE"/>
          </a:p>
        </p:txBody>
      </p:sp>
      <p:sp>
        <p:nvSpPr>
          <p:cNvPr id="4" name="Tijdelijke aanduiding voor datum 3"/>
          <p:cNvSpPr>
            <a:spLocks noGrp="1"/>
          </p:cNvSpPr>
          <p:nvPr>
            <p:ph type="dt" sz="half" idx="10"/>
          </p:nvPr>
        </p:nvSpPr>
        <p:spPr/>
        <p:txBody>
          <a:bodyPr/>
          <a:lstStyle/>
          <a:p>
            <a:fld id="{486481AE-8348-4C07-9779-F458DEF7784A}" type="datetime1">
              <a:rPr lang="nl-BE" smtClean="0"/>
              <a:t>18/03/2024</a:t>
            </a:fld>
            <a:endParaRPr lang="nl-BE" dirty="0"/>
          </a:p>
        </p:txBody>
      </p:sp>
      <p:sp>
        <p:nvSpPr>
          <p:cNvPr id="5" name="Tijdelijke aanduiding voor voettekst 4"/>
          <p:cNvSpPr>
            <a:spLocks noGrp="1"/>
          </p:cNvSpPr>
          <p:nvPr>
            <p:ph type="ftr" sz="quarter" idx="11"/>
          </p:nvPr>
        </p:nvSpPr>
        <p:spPr/>
        <p:txBody>
          <a:bodyPr/>
          <a:lstStyle/>
          <a:p>
            <a:r>
              <a:rPr lang="nl-BE" dirty="0" smtClean="0"/>
              <a:t>Het Gilde van Molenaars</a:t>
            </a:r>
            <a:endParaRPr lang="nl-BE" dirty="0"/>
          </a:p>
        </p:txBody>
      </p:sp>
      <p:sp>
        <p:nvSpPr>
          <p:cNvPr id="6" name="Tijdelijke aanduiding voor dianummer 5"/>
          <p:cNvSpPr>
            <a:spLocks noGrp="1"/>
          </p:cNvSpPr>
          <p:nvPr>
            <p:ph type="sldNum" sz="quarter" idx="12"/>
          </p:nvPr>
        </p:nvSpPr>
        <p:spPr/>
        <p:txBody>
          <a:bodyPr/>
          <a:lstStyle/>
          <a:p>
            <a:fld id="{AC0B8AE9-B615-4110-8A40-3E5F16D5504D}" type="slidenum">
              <a:rPr lang="nl-BE" smtClean="0"/>
              <a:t>‹nr.›</a:t>
            </a:fld>
            <a:endParaRPr lang="nl-BE" dirty="0"/>
          </a:p>
        </p:txBody>
      </p:sp>
    </p:spTree>
    <p:extLst>
      <p:ext uri="{BB962C8B-B14F-4D97-AF65-F5344CB8AC3E}">
        <p14:creationId xmlns:p14="http://schemas.microsoft.com/office/powerpoint/2010/main" val="1144411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DD2C9876-20D9-42C7-B563-0D46EAE576DE}" type="datetime1">
              <a:rPr lang="nl-BE" smtClean="0"/>
              <a:t>18/03/2024</a:t>
            </a:fld>
            <a:endParaRPr lang="nl-BE" dirty="0"/>
          </a:p>
        </p:txBody>
      </p:sp>
      <p:sp>
        <p:nvSpPr>
          <p:cNvPr id="5" name="Tijdelijke aanduiding voor voettekst 4"/>
          <p:cNvSpPr>
            <a:spLocks noGrp="1"/>
          </p:cNvSpPr>
          <p:nvPr>
            <p:ph type="ftr" sz="quarter" idx="11"/>
          </p:nvPr>
        </p:nvSpPr>
        <p:spPr/>
        <p:txBody>
          <a:bodyPr/>
          <a:lstStyle/>
          <a:p>
            <a:r>
              <a:rPr lang="nl-BE" dirty="0" smtClean="0"/>
              <a:t>Het Gilde van Molenaars</a:t>
            </a:r>
            <a:endParaRPr lang="nl-BE" dirty="0"/>
          </a:p>
        </p:txBody>
      </p:sp>
      <p:sp>
        <p:nvSpPr>
          <p:cNvPr id="6" name="Tijdelijke aanduiding voor dianummer 5"/>
          <p:cNvSpPr>
            <a:spLocks noGrp="1"/>
          </p:cNvSpPr>
          <p:nvPr>
            <p:ph type="sldNum" sz="quarter" idx="12"/>
          </p:nvPr>
        </p:nvSpPr>
        <p:spPr/>
        <p:txBody>
          <a:bodyPr/>
          <a:lstStyle/>
          <a:p>
            <a:fld id="{AC0B8AE9-B615-4110-8A40-3E5F16D5504D}" type="slidenum">
              <a:rPr lang="nl-BE" smtClean="0"/>
              <a:t>‹nr.›</a:t>
            </a:fld>
            <a:endParaRPr lang="nl-BE" dirty="0"/>
          </a:p>
        </p:txBody>
      </p:sp>
    </p:spTree>
    <p:extLst>
      <p:ext uri="{BB962C8B-B14F-4D97-AF65-F5344CB8AC3E}">
        <p14:creationId xmlns:p14="http://schemas.microsoft.com/office/powerpoint/2010/main" val="14023837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smtClean="0"/>
              <a:t>Klik om de stijl te bewerken</a:t>
            </a:r>
            <a:endParaRPr lang="nl-BE"/>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342F340B-C413-4C87-B762-624C811316FA}" type="datetime1">
              <a:rPr lang="nl-BE" smtClean="0"/>
              <a:t>18/03/2024</a:t>
            </a:fld>
            <a:endParaRPr lang="nl-BE" dirty="0"/>
          </a:p>
        </p:txBody>
      </p:sp>
      <p:sp>
        <p:nvSpPr>
          <p:cNvPr id="5" name="Tijdelijke aanduiding voor voettekst 4"/>
          <p:cNvSpPr>
            <a:spLocks noGrp="1"/>
          </p:cNvSpPr>
          <p:nvPr>
            <p:ph type="ftr" sz="quarter" idx="11"/>
          </p:nvPr>
        </p:nvSpPr>
        <p:spPr/>
        <p:txBody>
          <a:bodyPr/>
          <a:lstStyle/>
          <a:p>
            <a:r>
              <a:rPr lang="nl-BE" dirty="0" smtClean="0"/>
              <a:t>Het Gilde van Molenaars</a:t>
            </a:r>
            <a:endParaRPr lang="nl-BE" dirty="0"/>
          </a:p>
        </p:txBody>
      </p:sp>
      <p:sp>
        <p:nvSpPr>
          <p:cNvPr id="6" name="Tijdelijke aanduiding voor dianummer 5"/>
          <p:cNvSpPr>
            <a:spLocks noGrp="1"/>
          </p:cNvSpPr>
          <p:nvPr>
            <p:ph type="sldNum" sz="quarter" idx="12"/>
          </p:nvPr>
        </p:nvSpPr>
        <p:spPr/>
        <p:txBody>
          <a:bodyPr/>
          <a:lstStyle/>
          <a:p>
            <a:fld id="{AC0B8AE9-B615-4110-8A40-3E5F16D5504D}" type="slidenum">
              <a:rPr lang="nl-BE" smtClean="0"/>
              <a:t>‹nr.›</a:t>
            </a:fld>
            <a:endParaRPr lang="nl-BE" dirty="0"/>
          </a:p>
        </p:txBody>
      </p:sp>
    </p:spTree>
    <p:extLst>
      <p:ext uri="{BB962C8B-B14F-4D97-AF65-F5344CB8AC3E}">
        <p14:creationId xmlns:p14="http://schemas.microsoft.com/office/powerpoint/2010/main" val="2101172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5AFC9ABC-F820-4A77-868B-434486F230B4}" type="datetime1">
              <a:rPr lang="nl-BE" smtClean="0"/>
              <a:t>18/03/2024</a:t>
            </a:fld>
            <a:endParaRPr lang="nl-BE" dirty="0"/>
          </a:p>
        </p:txBody>
      </p:sp>
      <p:sp>
        <p:nvSpPr>
          <p:cNvPr id="5" name="Tijdelijke aanduiding voor voettekst 4"/>
          <p:cNvSpPr>
            <a:spLocks noGrp="1"/>
          </p:cNvSpPr>
          <p:nvPr>
            <p:ph type="ftr" sz="quarter" idx="11"/>
          </p:nvPr>
        </p:nvSpPr>
        <p:spPr/>
        <p:txBody>
          <a:bodyPr/>
          <a:lstStyle/>
          <a:p>
            <a:r>
              <a:rPr lang="nl-BE" dirty="0" smtClean="0"/>
              <a:t>Het Gilde van Molenaars</a:t>
            </a:r>
            <a:endParaRPr lang="nl-BE" dirty="0"/>
          </a:p>
        </p:txBody>
      </p:sp>
      <p:sp>
        <p:nvSpPr>
          <p:cNvPr id="6" name="Tijdelijke aanduiding voor dianummer 5"/>
          <p:cNvSpPr>
            <a:spLocks noGrp="1"/>
          </p:cNvSpPr>
          <p:nvPr>
            <p:ph type="sldNum" sz="quarter" idx="12"/>
          </p:nvPr>
        </p:nvSpPr>
        <p:spPr/>
        <p:txBody>
          <a:bodyPr/>
          <a:lstStyle/>
          <a:p>
            <a:fld id="{AC0B8AE9-B615-4110-8A40-3E5F16D5504D}" type="slidenum">
              <a:rPr lang="nl-BE" smtClean="0"/>
              <a:t>‹nr.›</a:t>
            </a:fld>
            <a:endParaRPr lang="nl-BE" dirty="0"/>
          </a:p>
        </p:txBody>
      </p:sp>
    </p:spTree>
    <p:extLst>
      <p:ext uri="{BB962C8B-B14F-4D97-AF65-F5344CB8AC3E}">
        <p14:creationId xmlns:p14="http://schemas.microsoft.com/office/powerpoint/2010/main" val="3481273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smtClean="0"/>
              <a:t>Klik om de stijl te bewerken</a:t>
            </a:r>
            <a:endParaRPr lang="nl-BE"/>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F4483C82-0620-409F-B8AF-F90086D33A81}" type="datetime1">
              <a:rPr lang="nl-BE" smtClean="0"/>
              <a:t>18/03/2024</a:t>
            </a:fld>
            <a:endParaRPr lang="nl-BE" dirty="0"/>
          </a:p>
        </p:txBody>
      </p:sp>
      <p:sp>
        <p:nvSpPr>
          <p:cNvPr id="5" name="Tijdelijke aanduiding voor voettekst 4"/>
          <p:cNvSpPr>
            <a:spLocks noGrp="1"/>
          </p:cNvSpPr>
          <p:nvPr>
            <p:ph type="ftr" sz="quarter" idx="11"/>
          </p:nvPr>
        </p:nvSpPr>
        <p:spPr/>
        <p:txBody>
          <a:bodyPr/>
          <a:lstStyle/>
          <a:p>
            <a:r>
              <a:rPr lang="nl-BE" dirty="0" smtClean="0"/>
              <a:t>Het Gilde van Molenaars</a:t>
            </a:r>
            <a:endParaRPr lang="nl-BE" dirty="0"/>
          </a:p>
        </p:txBody>
      </p:sp>
      <p:sp>
        <p:nvSpPr>
          <p:cNvPr id="6" name="Tijdelijke aanduiding voor dianummer 5"/>
          <p:cNvSpPr>
            <a:spLocks noGrp="1"/>
          </p:cNvSpPr>
          <p:nvPr>
            <p:ph type="sldNum" sz="quarter" idx="12"/>
          </p:nvPr>
        </p:nvSpPr>
        <p:spPr/>
        <p:txBody>
          <a:bodyPr/>
          <a:lstStyle/>
          <a:p>
            <a:fld id="{AC0B8AE9-B615-4110-8A40-3E5F16D5504D}" type="slidenum">
              <a:rPr lang="nl-BE" smtClean="0"/>
              <a:t>‹nr.›</a:t>
            </a:fld>
            <a:endParaRPr lang="nl-BE" dirty="0"/>
          </a:p>
        </p:txBody>
      </p:sp>
    </p:spTree>
    <p:extLst>
      <p:ext uri="{BB962C8B-B14F-4D97-AF65-F5344CB8AC3E}">
        <p14:creationId xmlns:p14="http://schemas.microsoft.com/office/powerpoint/2010/main" val="1641715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sz="half" idx="1"/>
          </p:nvPr>
        </p:nvSpPr>
        <p:spPr>
          <a:xfrm>
            <a:off x="838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inhoud 3"/>
          <p:cNvSpPr>
            <a:spLocks noGrp="1"/>
          </p:cNvSpPr>
          <p:nvPr>
            <p:ph sz="half" idx="2"/>
          </p:nvPr>
        </p:nvSpPr>
        <p:spPr>
          <a:xfrm>
            <a:off x="6172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datum 4"/>
          <p:cNvSpPr>
            <a:spLocks noGrp="1"/>
          </p:cNvSpPr>
          <p:nvPr>
            <p:ph type="dt" sz="half" idx="10"/>
          </p:nvPr>
        </p:nvSpPr>
        <p:spPr/>
        <p:txBody>
          <a:bodyPr/>
          <a:lstStyle/>
          <a:p>
            <a:fld id="{4C71EBB9-9805-4DC2-BBFA-66A6F2AE228A}" type="datetime1">
              <a:rPr lang="nl-BE" smtClean="0"/>
              <a:t>18/03/2024</a:t>
            </a:fld>
            <a:endParaRPr lang="nl-BE" dirty="0"/>
          </a:p>
        </p:txBody>
      </p:sp>
      <p:sp>
        <p:nvSpPr>
          <p:cNvPr id="6" name="Tijdelijke aanduiding voor voettekst 5"/>
          <p:cNvSpPr>
            <a:spLocks noGrp="1"/>
          </p:cNvSpPr>
          <p:nvPr>
            <p:ph type="ftr" sz="quarter" idx="11"/>
          </p:nvPr>
        </p:nvSpPr>
        <p:spPr/>
        <p:txBody>
          <a:bodyPr/>
          <a:lstStyle/>
          <a:p>
            <a:r>
              <a:rPr lang="nl-BE" dirty="0" smtClean="0"/>
              <a:t>Het Gilde van Molenaars</a:t>
            </a:r>
            <a:endParaRPr lang="nl-BE" dirty="0"/>
          </a:p>
        </p:txBody>
      </p:sp>
      <p:sp>
        <p:nvSpPr>
          <p:cNvPr id="7" name="Tijdelijke aanduiding voor dianummer 6"/>
          <p:cNvSpPr>
            <a:spLocks noGrp="1"/>
          </p:cNvSpPr>
          <p:nvPr>
            <p:ph type="sldNum" sz="quarter" idx="12"/>
          </p:nvPr>
        </p:nvSpPr>
        <p:spPr/>
        <p:txBody>
          <a:bodyPr/>
          <a:lstStyle/>
          <a:p>
            <a:fld id="{AC0B8AE9-B615-4110-8A40-3E5F16D5504D}" type="slidenum">
              <a:rPr lang="nl-BE" smtClean="0"/>
              <a:t>‹nr.›</a:t>
            </a:fld>
            <a:endParaRPr lang="nl-BE" dirty="0"/>
          </a:p>
        </p:txBody>
      </p:sp>
    </p:spTree>
    <p:extLst>
      <p:ext uri="{BB962C8B-B14F-4D97-AF65-F5344CB8AC3E}">
        <p14:creationId xmlns:p14="http://schemas.microsoft.com/office/powerpoint/2010/main" val="2147143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smtClean="0"/>
              <a:t>Klik om de stijl te bewerken</a:t>
            </a:r>
            <a:endParaRPr lang="nl-BE"/>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7" name="Tijdelijke aanduiding voor datum 6"/>
          <p:cNvSpPr>
            <a:spLocks noGrp="1"/>
          </p:cNvSpPr>
          <p:nvPr>
            <p:ph type="dt" sz="half" idx="10"/>
          </p:nvPr>
        </p:nvSpPr>
        <p:spPr/>
        <p:txBody>
          <a:bodyPr/>
          <a:lstStyle/>
          <a:p>
            <a:fld id="{C2DF8F21-4D91-44D7-B590-65ADB4E3B750}" type="datetime1">
              <a:rPr lang="nl-BE" smtClean="0"/>
              <a:t>18/03/2024</a:t>
            </a:fld>
            <a:endParaRPr lang="nl-BE" dirty="0"/>
          </a:p>
        </p:txBody>
      </p:sp>
      <p:sp>
        <p:nvSpPr>
          <p:cNvPr id="8" name="Tijdelijke aanduiding voor voettekst 7"/>
          <p:cNvSpPr>
            <a:spLocks noGrp="1"/>
          </p:cNvSpPr>
          <p:nvPr>
            <p:ph type="ftr" sz="quarter" idx="11"/>
          </p:nvPr>
        </p:nvSpPr>
        <p:spPr/>
        <p:txBody>
          <a:bodyPr/>
          <a:lstStyle/>
          <a:p>
            <a:r>
              <a:rPr lang="nl-BE" dirty="0" smtClean="0"/>
              <a:t>Het Gilde van Molenaars</a:t>
            </a:r>
            <a:endParaRPr lang="nl-BE" dirty="0"/>
          </a:p>
        </p:txBody>
      </p:sp>
      <p:sp>
        <p:nvSpPr>
          <p:cNvPr id="9" name="Tijdelijke aanduiding voor dianummer 8"/>
          <p:cNvSpPr>
            <a:spLocks noGrp="1"/>
          </p:cNvSpPr>
          <p:nvPr>
            <p:ph type="sldNum" sz="quarter" idx="12"/>
          </p:nvPr>
        </p:nvSpPr>
        <p:spPr/>
        <p:txBody>
          <a:bodyPr/>
          <a:lstStyle/>
          <a:p>
            <a:fld id="{AC0B8AE9-B615-4110-8A40-3E5F16D5504D}" type="slidenum">
              <a:rPr lang="nl-BE" smtClean="0"/>
              <a:t>‹nr.›</a:t>
            </a:fld>
            <a:endParaRPr lang="nl-BE" dirty="0"/>
          </a:p>
        </p:txBody>
      </p:sp>
    </p:spTree>
    <p:extLst>
      <p:ext uri="{BB962C8B-B14F-4D97-AF65-F5344CB8AC3E}">
        <p14:creationId xmlns:p14="http://schemas.microsoft.com/office/powerpoint/2010/main" val="120918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datum 2"/>
          <p:cNvSpPr>
            <a:spLocks noGrp="1"/>
          </p:cNvSpPr>
          <p:nvPr>
            <p:ph type="dt" sz="half" idx="10"/>
          </p:nvPr>
        </p:nvSpPr>
        <p:spPr/>
        <p:txBody>
          <a:bodyPr/>
          <a:lstStyle/>
          <a:p>
            <a:fld id="{64679212-9BC3-47FF-9018-1C31D5452E5C}" type="datetime1">
              <a:rPr lang="nl-BE" smtClean="0"/>
              <a:t>18/03/2024</a:t>
            </a:fld>
            <a:endParaRPr lang="nl-BE" dirty="0"/>
          </a:p>
        </p:txBody>
      </p:sp>
      <p:sp>
        <p:nvSpPr>
          <p:cNvPr id="4" name="Tijdelijke aanduiding voor voettekst 3"/>
          <p:cNvSpPr>
            <a:spLocks noGrp="1"/>
          </p:cNvSpPr>
          <p:nvPr>
            <p:ph type="ftr" sz="quarter" idx="11"/>
          </p:nvPr>
        </p:nvSpPr>
        <p:spPr/>
        <p:txBody>
          <a:bodyPr/>
          <a:lstStyle/>
          <a:p>
            <a:r>
              <a:rPr lang="nl-BE" dirty="0" smtClean="0"/>
              <a:t>Het Gilde van Molenaars</a:t>
            </a:r>
            <a:endParaRPr lang="nl-BE" dirty="0"/>
          </a:p>
        </p:txBody>
      </p:sp>
      <p:sp>
        <p:nvSpPr>
          <p:cNvPr id="5" name="Tijdelijke aanduiding voor dianummer 4"/>
          <p:cNvSpPr>
            <a:spLocks noGrp="1"/>
          </p:cNvSpPr>
          <p:nvPr>
            <p:ph type="sldNum" sz="quarter" idx="12"/>
          </p:nvPr>
        </p:nvSpPr>
        <p:spPr/>
        <p:txBody>
          <a:bodyPr/>
          <a:lstStyle/>
          <a:p>
            <a:fld id="{AC0B8AE9-B615-4110-8A40-3E5F16D5504D}" type="slidenum">
              <a:rPr lang="nl-BE" smtClean="0"/>
              <a:t>‹nr.›</a:t>
            </a:fld>
            <a:endParaRPr lang="nl-BE" dirty="0"/>
          </a:p>
        </p:txBody>
      </p:sp>
    </p:spTree>
    <p:extLst>
      <p:ext uri="{BB962C8B-B14F-4D97-AF65-F5344CB8AC3E}">
        <p14:creationId xmlns:p14="http://schemas.microsoft.com/office/powerpoint/2010/main" val="3359349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F13F9CB3-1D74-40DB-9147-5595EB9F1B5A}" type="datetime1">
              <a:rPr lang="nl-BE" smtClean="0"/>
              <a:t>18/03/2024</a:t>
            </a:fld>
            <a:endParaRPr lang="nl-BE" dirty="0"/>
          </a:p>
        </p:txBody>
      </p:sp>
      <p:sp>
        <p:nvSpPr>
          <p:cNvPr id="3" name="Tijdelijke aanduiding voor voettekst 2"/>
          <p:cNvSpPr>
            <a:spLocks noGrp="1"/>
          </p:cNvSpPr>
          <p:nvPr>
            <p:ph type="ftr" sz="quarter" idx="11"/>
          </p:nvPr>
        </p:nvSpPr>
        <p:spPr/>
        <p:txBody>
          <a:bodyPr/>
          <a:lstStyle/>
          <a:p>
            <a:r>
              <a:rPr lang="nl-BE" dirty="0" smtClean="0"/>
              <a:t>Het Gilde van Molenaars</a:t>
            </a:r>
            <a:endParaRPr lang="nl-BE" dirty="0"/>
          </a:p>
        </p:txBody>
      </p:sp>
      <p:sp>
        <p:nvSpPr>
          <p:cNvPr id="4" name="Tijdelijke aanduiding voor dianummer 3"/>
          <p:cNvSpPr>
            <a:spLocks noGrp="1"/>
          </p:cNvSpPr>
          <p:nvPr>
            <p:ph type="sldNum" sz="quarter" idx="12"/>
          </p:nvPr>
        </p:nvSpPr>
        <p:spPr/>
        <p:txBody>
          <a:bodyPr/>
          <a:lstStyle/>
          <a:p>
            <a:fld id="{AC0B8AE9-B615-4110-8A40-3E5F16D5504D}" type="slidenum">
              <a:rPr lang="nl-BE" smtClean="0"/>
              <a:t>‹nr.›</a:t>
            </a:fld>
            <a:endParaRPr lang="nl-BE" dirty="0"/>
          </a:p>
        </p:txBody>
      </p:sp>
    </p:spTree>
    <p:extLst>
      <p:ext uri="{BB962C8B-B14F-4D97-AF65-F5344CB8AC3E}">
        <p14:creationId xmlns:p14="http://schemas.microsoft.com/office/powerpoint/2010/main" val="3145912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BE"/>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1866078F-EB03-40B6-A7D2-A93483125D2F}" type="datetime1">
              <a:rPr lang="nl-BE" smtClean="0"/>
              <a:t>18/03/2024</a:t>
            </a:fld>
            <a:endParaRPr lang="nl-BE" dirty="0"/>
          </a:p>
        </p:txBody>
      </p:sp>
      <p:sp>
        <p:nvSpPr>
          <p:cNvPr id="6" name="Tijdelijke aanduiding voor voettekst 5"/>
          <p:cNvSpPr>
            <a:spLocks noGrp="1"/>
          </p:cNvSpPr>
          <p:nvPr>
            <p:ph type="ftr" sz="quarter" idx="11"/>
          </p:nvPr>
        </p:nvSpPr>
        <p:spPr/>
        <p:txBody>
          <a:bodyPr/>
          <a:lstStyle/>
          <a:p>
            <a:r>
              <a:rPr lang="nl-BE" dirty="0" smtClean="0"/>
              <a:t>Het Gilde van Molenaars</a:t>
            </a:r>
            <a:endParaRPr lang="nl-BE" dirty="0"/>
          </a:p>
        </p:txBody>
      </p:sp>
      <p:sp>
        <p:nvSpPr>
          <p:cNvPr id="7" name="Tijdelijke aanduiding voor dianummer 6"/>
          <p:cNvSpPr>
            <a:spLocks noGrp="1"/>
          </p:cNvSpPr>
          <p:nvPr>
            <p:ph type="sldNum" sz="quarter" idx="12"/>
          </p:nvPr>
        </p:nvSpPr>
        <p:spPr/>
        <p:txBody>
          <a:bodyPr/>
          <a:lstStyle/>
          <a:p>
            <a:fld id="{AC0B8AE9-B615-4110-8A40-3E5F16D5504D}" type="slidenum">
              <a:rPr lang="nl-BE" smtClean="0"/>
              <a:t>‹nr.›</a:t>
            </a:fld>
            <a:endParaRPr lang="nl-BE" dirty="0"/>
          </a:p>
        </p:txBody>
      </p:sp>
    </p:spTree>
    <p:extLst>
      <p:ext uri="{BB962C8B-B14F-4D97-AF65-F5344CB8AC3E}">
        <p14:creationId xmlns:p14="http://schemas.microsoft.com/office/powerpoint/2010/main" val="24727757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BE"/>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dirty="0"/>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DF861267-EAE6-43C6-B9BE-4F1155E552FB}" type="datetime1">
              <a:rPr lang="nl-BE" smtClean="0"/>
              <a:t>18/03/2024</a:t>
            </a:fld>
            <a:endParaRPr lang="nl-BE" dirty="0"/>
          </a:p>
        </p:txBody>
      </p:sp>
      <p:sp>
        <p:nvSpPr>
          <p:cNvPr id="6" name="Tijdelijke aanduiding voor voettekst 5"/>
          <p:cNvSpPr>
            <a:spLocks noGrp="1"/>
          </p:cNvSpPr>
          <p:nvPr>
            <p:ph type="ftr" sz="quarter" idx="11"/>
          </p:nvPr>
        </p:nvSpPr>
        <p:spPr/>
        <p:txBody>
          <a:bodyPr/>
          <a:lstStyle/>
          <a:p>
            <a:r>
              <a:rPr lang="nl-BE" dirty="0" smtClean="0"/>
              <a:t>Het Gilde van Molenaars</a:t>
            </a:r>
            <a:endParaRPr lang="nl-BE" dirty="0"/>
          </a:p>
        </p:txBody>
      </p:sp>
      <p:sp>
        <p:nvSpPr>
          <p:cNvPr id="7" name="Tijdelijke aanduiding voor dianummer 6"/>
          <p:cNvSpPr>
            <a:spLocks noGrp="1"/>
          </p:cNvSpPr>
          <p:nvPr>
            <p:ph type="sldNum" sz="quarter" idx="12"/>
          </p:nvPr>
        </p:nvSpPr>
        <p:spPr/>
        <p:txBody>
          <a:bodyPr/>
          <a:lstStyle/>
          <a:p>
            <a:fld id="{AC0B8AE9-B615-4110-8A40-3E5F16D5504D}" type="slidenum">
              <a:rPr lang="nl-BE" smtClean="0"/>
              <a:t>‹nr.›</a:t>
            </a:fld>
            <a:endParaRPr lang="nl-BE" dirty="0"/>
          </a:p>
        </p:txBody>
      </p:sp>
    </p:spTree>
    <p:extLst>
      <p:ext uri="{BB962C8B-B14F-4D97-AF65-F5344CB8AC3E}">
        <p14:creationId xmlns:p14="http://schemas.microsoft.com/office/powerpoint/2010/main" val="30968278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smtClean="0"/>
              <a:t>Klik om de stijl te bewerken</a:t>
            </a:r>
            <a:endParaRPr lang="nl-BE"/>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1A5368-FB9A-4832-9F9D-E0123266CBD8}" type="datetime1">
              <a:rPr lang="nl-BE" smtClean="0"/>
              <a:t>18/03/2024</a:t>
            </a:fld>
            <a:endParaRPr lang="nl-BE" dirty="0"/>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l-BE" dirty="0" smtClean="0"/>
              <a:t>Het Gilde van Molenaars</a:t>
            </a:r>
            <a:endParaRPr lang="nl-BE" dirty="0"/>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0B8AE9-B615-4110-8A40-3E5F16D5504D}" type="slidenum">
              <a:rPr lang="nl-BE" smtClean="0"/>
              <a:t>‹nr.›</a:t>
            </a:fld>
            <a:endParaRPr lang="nl-BE" dirty="0"/>
          </a:p>
        </p:txBody>
      </p:sp>
    </p:spTree>
    <p:extLst>
      <p:ext uri="{BB962C8B-B14F-4D97-AF65-F5344CB8AC3E}">
        <p14:creationId xmlns:p14="http://schemas.microsoft.com/office/powerpoint/2010/main" val="8570240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gif"/></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2.png"/><Relationship Id="rId7" Type="http://schemas.openxmlformats.org/officeDocument/2006/relationships/image" Target="../media/image18.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17.jpeg"/><Relationship Id="rId11" Type="http://schemas.openxmlformats.org/officeDocument/2006/relationships/image" Target="../media/image22.jpeg"/><Relationship Id="rId5" Type="http://schemas.openxmlformats.org/officeDocument/2006/relationships/image" Target="../media/image16.jpeg"/><Relationship Id="rId10" Type="http://schemas.openxmlformats.org/officeDocument/2006/relationships/image" Target="../media/image21.jpeg"/><Relationship Id="rId4" Type="http://schemas.openxmlformats.org/officeDocument/2006/relationships/image" Target="../media/image15.png"/><Relationship Id="rId9"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26.jpe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29.jpeg"/><Relationship Id="rId4" Type="http://schemas.openxmlformats.org/officeDocument/2006/relationships/image" Target="../media/image28.jp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31.jp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35.gif"/><Relationship Id="rId5" Type="http://schemas.openxmlformats.org/officeDocument/2006/relationships/image" Target="../media/image34.gif"/><Relationship Id="rId4" Type="http://schemas.openxmlformats.org/officeDocument/2006/relationships/image" Target="../media/image33.jpe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37.gif"/></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39.gif"/><Relationship Id="rId4" Type="http://schemas.openxmlformats.org/officeDocument/2006/relationships/image" Target="../media/image38.gif"/></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3.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7.jp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46.jpeg"/><Relationship Id="rId5" Type="http://schemas.openxmlformats.org/officeDocument/2006/relationships/image" Target="../media/image45.gif"/><Relationship Id="rId4" Type="http://schemas.openxmlformats.org/officeDocument/2006/relationships/image" Target="../media/image44.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48.jp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49.jp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1.jp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53.png"/><Relationship Id="rId4" Type="http://schemas.openxmlformats.org/officeDocument/2006/relationships/image" Target="../media/image52.gif"/></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4.jp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5.pn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6.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7.gif"/></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8.pn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comments" Target="../comments/comment1.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hyperlink" Target="mailto:WWW@molenaar.nl" TargetMode="Externa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7.gif"/><Relationship Id="rId4" Type="http://schemas.openxmlformats.org/officeDocument/2006/relationships/image" Target="../media/image6.gif"/></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Afbeelding 11"/>
          <p:cNvPicPr>
            <a:picLocks noChangeAspect="1"/>
          </p:cNvPicPr>
          <p:nvPr/>
        </p:nvPicPr>
        <p:blipFill rotWithShape="1">
          <a:blip r:embed="rId2" cstate="print">
            <a:extLst>
              <a:ext uri="{28A0092B-C50C-407E-A947-70E740481C1C}">
                <a14:useLocalDpi xmlns:a14="http://schemas.microsoft.com/office/drawing/2010/main" val="0"/>
              </a:ext>
            </a:extLst>
          </a:blip>
          <a:srcRect b="16272"/>
          <a:stretch/>
        </p:blipFill>
        <p:spPr>
          <a:xfrm>
            <a:off x="23741" y="-6225"/>
            <a:ext cx="12192000" cy="6858000"/>
          </a:xfrm>
          <a:prstGeom prst="rect">
            <a:avLst/>
          </a:prstGeom>
        </p:spPr>
      </p:pic>
      <p:sp>
        <p:nvSpPr>
          <p:cNvPr id="4" name="Tekstvak 3"/>
          <p:cNvSpPr txBox="1"/>
          <p:nvPr/>
        </p:nvSpPr>
        <p:spPr>
          <a:xfrm>
            <a:off x="2937909" y="138487"/>
            <a:ext cx="6636776" cy="646331"/>
          </a:xfrm>
          <a:prstGeom prst="rect">
            <a:avLst/>
          </a:prstGeom>
          <a:solidFill>
            <a:schemeClr val="accent6">
              <a:lumMod val="60000"/>
              <a:lumOff val="40000"/>
            </a:schemeClr>
          </a:solidFill>
        </p:spPr>
        <p:txBody>
          <a:bodyPr wrap="square" rtlCol="0" anchor="ctr">
            <a:spAutoFit/>
          </a:bodyPr>
          <a:lstStyle/>
          <a:p>
            <a:pPr algn="ctr"/>
            <a:r>
              <a:rPr lang="nl-BE" sz="3600" dirty="0" smtClean="0">
                <a:latin typeface="AR JULIAN" panose="02000000000000000000" pitchFamily="2" charset="0"/>
              </a:rPr>
              <a:t>Het weer 2023</a:t>
            </a:r>
            <a:endParaRPr lang="nl-BE" sz="3600" dirty="0">
              <a:latin typeface="AR JULIAN" panose="02000000000000000000" pitchFamily="2" charset="0"/>
            </a:endParaRPr>
          </a:p>
        </p:txBody>
      </p:sp>
      <p:sp>
        <p:nvSpPr>
          <p:cNvPr id="7" name="Tekstvak 6"/>
          <p:cNvSpPr txBox="1"/>
          <p:nvPr/>
        </p:nvSpPr>
        <p:spPr>
          <a:xfrm>
            <a:off x="23741" y="-6225"/>
            <a:ext cx="2851089" cy="900000"/>
          </a:xfrm>
          <a:prstGeom prst="rect">
            <a:avLst/>
          </a:prstGeom>
          <a:solidFill>
            <a:schemeClr val="accent6">
              <a:lumMod val="60000"/>
              <a:lumOff val="40000"/>
            </a:schemeClr>
          </a:solidFill>
        </p:spPr>
        <p:txBody>
          <a:bodyPr wrap="square" rtlCol="0">
            <a:spAutoFit/>
          </a:bodyPr>
          <a:lstStyle/>
          <a:p>
            <a:endParaRPr lang="nl-BE" dirty="0"/>
          </a:p>
        </p:txBody>
      </p:sp>
      <p:sp>
        <p:nvSpPr>
          <p:cNvPr id="5" name="Tekstvak 4"/>
          <p:cNvSpPr txBox="1"/>
          <p:nvPr/>
        </p:nvSpPr>
        <p:spPr>
          <a:xfrm>
            <a:off x="716948" y="111446"/>
            <a:ext cx="1983051" cy="677108"/>
          </a:xfrm>
          <a:prstGeom prst="rect">
            <a:avLst/>
          </a:prstGeom>
          <a:noFill/>
        </p:spPr>
        <p:txBody>
          <a:bodyPr wrap="square" rtlCol="0">
            <a:spAutoFit/>
          </a:bodyPr>
          <a:lstStyle/>
          <a:p>
            <a:pPr algn="ctr"/>
            <a:r>
              <a:rPr lang="nl-BE" sz="1200" dirty="0" smtClean="0">
                <a:latin typeface="Arial" panose="020B0604020202020204" pitchFamily="34" charset="0"/>
                <a:cs typeface="Arial" panose="020B0604020202020204" pitchFamily="34" charset="0"/>
              </a:rPr>
              <a:t>Het Gilde van Molenaars</a:t>
            </a:r>
          </a:p>
          <a:p>
            <a:pPr algn="ctr"/>
            <a:r>
              <a:rPr lang="nl-BE" sz="1200" dirty="0" smtClean="0">
                <a:latin typeface="Arial" panose="020B0604020202020204" pitchFamily="34" charset="0"/>
                <a:cs typeface="Arial" panose="020B0604020202020204" pitchFamily="34" charset="0"/>
              </a:rPr>
              <a:t>Afd. Limburg</a:t>
            </a:r>
          </a:p>
          <a:p>
            <a:pPr algn="ctr"/>
            <a:endParaRPr lang="nl-BE" sz="1400" dirty="0">
              <a:latin typeface="Arial" panose="020B0604020202020204" pitchFamily="34" charset="0"/>
              <a:cs typeface="Arial" panose="020B0604020202020204" pitchFamily="34" charset="0"/>
            </a:endParaRPr>
          </a:p>
        </p:txBody>
      </p:sp>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716948" cy="900000"/>
          </a:xfrm>
          <a:prstGeom prst="rect">
            <a:avLst/>
          </a:prstGeom>
        </p:spPr>
      </p:pic>
      <p:sp>
        <p:nvSpPr>
          <p:cNvPr id="10" name="Ondertitel 2"/>
          <p:cNvSpPr txBox="1">
            <a:spLocks/>
          </p:cNvSpPr>
          <p:nvPr/>
        </p:nvSpPr>
        <p:spPr>
          <a:xfrm>
            <a:off x="2699999" y="2276402"/>
            <a:ext cx="7430729" cy="2618908"/>
          </a:xfrm>
          <a:prstGeom prst="rect">
            <a:avLst/>
          </a:prstGeom>
          <a:ln w="28575">
            <a:solidFill>
              <a:schemeClr val="tx1"/>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nl-BE" sz="6000" dirty="0" smtClean="0">
                <a:latin typeface="AR JULIAN" panose="02000000000000000000" pitchFamily="2" charset="0"/>
              </a:rPr>
              <a:t>Harry Wijnants</a:t>
            </a:r>
            <a:endParaRPr lang="nl-BE" sz="6000" dirty="0">
              <a:latin typeface="AR JULIAN" panose="02000000000000000000" pitchFamily="2" charset="0"/>
            </a:endParaRPr>
          </a:p>
          <a:p>
            <a:pPr marL="0" indent="0" algn="ctr">
              <a:buNone/>
            </a:pPr>
            <a:r>
              <a:rPr lang="nl-BE" sz="3200" dirty="0" smtClean="0">
                <a:latin typeface="AR JULIAN" panose="02000000000000000000" pitchFamily="2" charset="0"/>
              </a:rPr>
              <a:t>Molenaar-Instructeur</a:t>
            </a:r>
          </a:p>
          <a:p>
            <a:pPr marL="0" indent="0" algn="ctr">
              <a:buNone/>
            </a:pPr>
            <a:r>
              <a:rPr lang="nl-BE" sz="3600" dirty="0" smtClean="0">
                <a:latin typeface="AR JULIAN" panose="02000000000000000000" pitchFamily="2" charset="0"/>
              </a:rPr>
              <a:t>Napoleonsmolen Hamont-Achel</a:t>
            </a:r>
          </a:p>
          <a:p>
            <a:pPr marL="0" indent="0" algn="ctr">
              <a:buNone/>
            </a:pPr>
            <a:r>
              <a:rPr lang="nl-BE" sz="2000" dirty="0">
                <a:latin typeface="Arial" panose="020B0604020202020204" pitchFamily="34" charset="0"/>
                <a:cs typeface="Arial" panose="020B0604020202020204" pitchFamily="34" charset="0"/>
              </a:rPr>
              <a:t>wijnantsharry@gmail.com</a:t>
            </a:r>
          </a:p>
          <a:p>
            <a:pPr marL="0" indent="0" algn="ctr">
              <a:buNone/>
            </a:pPr>
            <a:endParaRPr lang="nl-BE" sz="3600" dirty="0">
              <a:latin typeface="AR JULIAN" panose="02000000000000000000" pitchFamily="2" charset="0"/>
            </a:endParaRPr>
          </a:p>
        </p:txBody>
      </p:sp>
      <p:sp>
        <p:nvSpPr>
          <p:cNvPr id="2" name="Tekstvak 1"/>
          <p:cNvSpPr txBox="1"/>
          <p:nvPr/>
        </p:nvSpPr>
        <p:spPr>
          <a:xfrm>
            <a:off x="8820526" y="940276"/>
            <a:ext cx="3197304" cy="923330"/>
          </a:xfrm>
          <a:prstGeom prst="rect">
            <a:avLst/>
          </a:prstGeom>
          <a:noFill/>
        </p:spPr>
        <p:txBody>
          <a:bodyPr wrap="square" rtlCol="0">
            <a:spAutoFit/>
          </a:bodyPr>
          <a:lstStyle/>
          <a:p>
            <a:r>
              <a:rPr lang="nl-BE" dirty="0" smtClean="0">
                <a:latin typeface="Arial" panose="020B0604020202020204" pitchFamily="34" charset="0"/>
                <a:cs typeface="Arial" panose="020B0604020202020204" pitchFamily="34" charset="0"/>
              </a:rPr>
              <a:t>Hand aan de licht</a:t>
            </a:r>
          </a:p>
          <a:p>
            <a:r>
              <a:rPr lang="nl-BE" dirty="0" smtClean="0">
                <a:latin typeface="Arial" panose="020B0604020202020204" pitchFamily="34" charset="0"/>
                <a:cs typeface="Arial" panose="020B0604020202020204" pitchFamily="34" charset="0"/>
              </a:rPr>
              <a:t>Een blik naar de lucht gericht</a:t>
            </a:r>
          </a:p>
          <a:p>
            <a:r>
              <a:rPr lang="nl-BE" dirty="0" smtClean="0">
                <a:latin typeface="Arial" panose="020B0604020202020204" pitchFamily="34" charset="0"/>
                <a:cs typeface="Arial" panose="020B0604020202020204" pitchFamily="34" charset="0"/>
              </a:rPr>
              <a:t>Hou de steen draaiend</a:t>
            </a:r>
            <a:endParaRPr lang="nl-BE" dirty="0">
              <a:latin typeface="Arial" panose="020B0604020202020204" pitchFamily="34" charset="0"/>
              <a:cs typeface="Arial" panose="020B0604020202020204" pitchFamily="34" charset="0"/>
            </a:endParaRPr>
          </a:p>
        </p:txBody>
      </p:sp>
      <p:sp>
        <p:nvSpPr>
          <p:cNvPr id="3" name="Tijdelijke aanduiding voor datum 2"/>
          <p:cNvSpPr>
            <a:spLocks noGrp="1"/>
          </p:cNvSpPr>
          <p:nvPr>
            <p:ph type="dt" sz="half" idx="10"/>
          </p:nvPr>
        </p:nvSpPr>
        <p:spPr/>
        <p:txBody>
          <a:bodyPr/>
          <a:lstStyle/>
          <a:p>
            <a:fld id="{20B4832B-EDDF-493C-A4FB-227F2694455E}" type="datetime1">
              <a:rPr lang="nl-BE" smtClean="0"/>
              <a:t>18/03/2024</a:t>
            </a:fld>
            <a:endParaRPr lang="nl-BE" dirty="0"/>
          </a:p>
        </p:txBody>
      </p:sp>
      <p:sp>
        <p:nvSpPr>
          <p:cNvPr id="8" name="Tijdelijke aanduiding voor dianummer 7"/>
          <p:cNvSpPr>
            <a:spLocks noGrp="1"/>
          </p:cNvSpPr>
          <p:nvPr>
            <p:ph type="sldNum" sz="quarter" idx="12"/>
          </p:nvPr>
        </p:nvSpPr>
        <p:spPr/>
        <p:txBody>
          <a:bodyPr/>
          <a:lstStyle/>
          <a:p>
            <a:fld id="{AC0B8AE9-B615-4110-8A40-3E5F16D5504D}" type="slidenum">
              <a:rPr lang="nl-BE" smtClean="0"/>
              <a:t>1</a:t>
            </a:fld>
            <a:endParaRPr lang="nl-BE" dirty="0"/>
          </a:p>
        </p:txBody>
      </p:sp>
      <p:sp>
        <p:nvSpPr>
          <p:cNvPr id="9" name="Tijdelijke aanduiding voor voettekst 8"/>
          <p:cNvSpPr>
            <a:spLocks noGrp="1"/>
          </p:cNvSpPr>
          <p:nvPr>
            <p:ph type="ftr" sz="quarter" idx="11"/>
          </p:nvPr>
        </p:nvSpPr>
        <p:spPr/>
        <p:txBody>
          <a:bodyPr/>
          <a:lstStyle/>
          <a:p>
            <a:r>
              <a:rPr lang="nl-BE" dirty="0" smtClean="0"/>
              <a:t>Het Gilde van Molenaars</a:t>
            </a:r>
            <a:endParaRPr lang="nl-BE" dirty="0"/>
          </a:p>
        </p:txBody>
      </p:sp>
      <p:sp>
        <p:nvSpPr>
          <p:cNvPr id="13" name="Tekstvak 12"/>
          <p:cNvSpPr txBox="1"/>
          <p:nvPr/>
        </p:nvSpPr>
        <p:spPr>
          <a:xfrm>
            <a:off x="4302652" y="5386519"/>
            <a:ext cx="4225422" cy="523220"/>
          </a:xfrm>
          <a:prstGeom prst="rect">
            <a:avLst/>
          </a:prstGeom>
          <a:noFill/>
        </p:spPr>
        <p:txBody>
          <a:bodyPr wrap="square" rtlCol="0">
            <a:spAutoFit/>
          </a:bodyPr>
          <a:lstStyle/>
          <a:p>
            <a:r>
              <a:rPr lang="nl-BE" sz="2800" b="1" dirty="0" smtClean="0">
                <a:latin typeface="Arial" panose="020B0604020202020204" pitchFamily="34" charset="0"/>
                <a:cs typeface="Arial" panose="020B0604020202020204" pitchFamily="34" charset="0"/>
              </a:rPr>
              <a:t>Deel 1: Wind en fronten</a:t>
            </a:r>
            <a:endParaRPr lang="nl-BE"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71201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rotWithShape="1">
          <a:blip r:embed="rId2" cstate="print">
            <a:extLst>
              <a:ext uri="{28A0092B-C50C-407E-A947-70E740481C1C}">
                <a14:useLocalDpi xmlns:a14="http://schemas.microsoft.com/office/drawing/2010/main" val="0"/>
              </a:ext>
            </a:extLst>
          </a:blip>
          <a:srcRect b="16272"/>
          <a:stretch/>
        </p:blipFill>
        <p:spPr>
          <a:xfrm flipH="1">
            <a:off x="9617883" y="7120"/>
            <a:ext cx="2574115" cy="1251409"/>
          </a:xfrm>
          <a:prstGeom prst="rect">
            <a:avLst/>
          </a:prstGeom>
        </p:spPr>
      </p:pic>
      <p:sp>
        <p:nvSpPr>
          <p:cNvPr id="4" name="Tekstvak 3"/>
          <p:cNvSpPr txBox="1"/>
          <p:nvPr/>
        </p:nvSpPr>
        <p:spPr>
          <a:xfrm>
            <a:off x="2937909" y="138487"/>
            <a:ext cx="6636776" cy="646331"/>
          </a:xfrm>
          <a:prstGeom prst="rect">
            <a:avLst/>
          </a:prstGeom>
          <a:solidFill>
            <a:schemeClr val="accent6">
              <a:lumMod val="60000"/>
              <a:lumOff val="40000"/>
            </a:schemeClr>
          </a:solidFill>
        </p:spPr>
        <p:txBody>
          <a:bodyPr wrap="square" rtlCol="0" anchor="ctr">
            <a:spAutoFit/>
          </a:bodyPr>
          <a:lstStyle/>
          <a:p>
            <a:pPr algn="ctr"/>
            <a:r>
              <a:rPr lang="nl-BE" sz="3600" dirty="0" smtClean="0">
                <a:latin typeface="AR JULIAN" panose="02000000000000000000" pitchFamily="2" charset="0"/>
              </a:rPr>
              <a:t>Luchtdrukgradiënt</a:t>
            </a:r>
            <a:endParaRPr lang="nl-BE" sz="3600" dirty="0">
              <a:latin typeface="AR JULIAN" panose="02000000000000000000" pitchFamily="2" charset="0"/>
            </a:endParaRPr>
          </a:p>
        </p:txBody>
      </p:sp>
      <p:sp>
        <p:nvSpPr>
          <p:cNvPr id="7" name="Tekstvak 6"/>
          <p:cNvSpPr txBox="1"/>
          <p:nvPr/>
        </p:nvSpPr>
        <p:spPr>
          <a:xfrm>
            <a:off x="43620" y="7120"/>
            <a:ext cx="2851089" cy="900000"/>
          </a:xfrm>
          <a:prstGeom prst="rect">
            <a:avLst/>
          </a:prstGeom>
          <a:solidFill>
            <a:schemeClr val="accent6">
              <a:lumMod val="60000"/>
              <a:lumOff val="40000"/>
            </a:schemeClr>
          </a:solidFill>
        </p:spPr>
        <p:txBody>
          <a:bodyPr wrap="square" rtlCol="0">
            <a:spAutoFit/>
          </a:bodyPr>
          <a:lstStyle/>
          <a:p>
            <a:endParaRPr lang="nl-BE" dirty="0"/>
          </a:p>
        </p:txBody>
      </p:sp>
      <p:sp>
        <p:nvSpPr>
          <p:cNvPr id="5" name="Tekstvak 4"/>
          <p:cNvSpPr txBox="1"/>
          <p:nvPr/>
        </p:nvSpPr>
        <p:spPr>
          <a:xfrm>
            <a:off x="736827" y="138487"/>
            <a:ext cx="1983051" cy="677108"/>
          </a:xfrm>
          <a:prstGeom prst="rect">
            <a:avLst/>
          </a:prstGeom>
          <a:noFill/>
        </p:spPr>
        <p:txBody>
          <a:bodyPr wrap="square" rtlCol="0">
            <a:spAutoFit/>
          </a:bodyPr>
          <a:lstStyle/>
          <a:p>
            <a:pPr algn="ctr"/>
            <a:r>
              <a:rPr lang="nl-BE" sz="1200" dirty="0" smtClean="0">
                <a:latin typeface="Arial" panose="020B0604020202020204" pitchFamily="34" charset="0"/>
                <a:cs typeface="Arial" panose="020B0604020202020204" pitchFamily="34" charset="0"/>
              </a:rPr>
              <a:t>Het Gilde van Molenaars</a:t>
            </a:r>
          </a:p>
          <a:p>
            <a:pPr algn="ctr"/>
            <a:r>
              <a:rPr lang="nl-BE" sz="1200" dirty="0" smtClean="0">
                <a:latin typeface="Arial" panose="020B0604020202020204" pitchFamily="34" charset="0"/>
                <a:cs typeface="Arial" panose="020B0604020202020204" pitchFamily="34" charset="0"/>
              </a:rPr>
              <a:t>Afd. Limburg</a:t>
            </a:r>
          </a:p>
          <a:p>
            <a:pPr algn="ctr"/>
            <a:endParaRPr lang="nl-BE" sz="1400" dirty="0">
              <a:latin typeface="Arial" panose="020B0604020202020204" pitchFamily="34" charset="0"/>
              <a:cs typeface="Arial" panose="020B0604020202020204" pitchFamily="34" charset="0"/>
            </a:endParaRPr>
          </a:p>
        </p:txBody>
      </p:sp>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7041"/>
            <a:ext cx="716948" cy="900000"/>
          </a:xfrm>
          <a:prstGeom prst="rect">
            <a:avLst/>
          </a:prstGeom>
        </p:spPr>
      </p:pic>
      <p:sp>
        <p:nvSpPr>
          <p:cNvPr id="3" name="Tijdelijke aanduiding voor datum 2"/>
          <p:cNvSpPr>
            <a:spLocks noGrp="1"/>
          </p:cNvSpPr>
          <p:nvPr>
            <p:ph type="dt" sz="half" idx="10"/>
          </p:nvPr>
        </p:nvSpPr>
        <p:spPr/>
        <p:txBody>
          <a:bodyPr/>
          <a:lstStyle/>
          <a:p>
            <a:fld id="{B564E426-8003-4FBA-8FB6-31F2057B11BC}" type="datetime1">
              <a:rPr lang="nl-BE" smtClean="0"/>
              <a:t>18/03/2024</a:t>
            </a:fld>
            <a:endParaRPr lang="nl-BE" dirty="0"/>
          </a:p>
        </p:txBody>
      </p:sp>
      <p:sp>
        <p:nvSpPr>
          <p:cNvPr id="8" name="Tijdelijke aanduiding voor dianummer 7"/>
          <p:cNvSpPr>
            <a:spLocks noGrp="1"/>
          </p:cNvSpPr>
          <p:nvPr>
            <p:ph type="sldNum" sz="quarter" idx="12"/>
          </p:nvPr>
        </p:nvSpPr>
        <p:spPr/>
        <p:txBody>
          <a:bodyPr/>
          <a:lstStyle/>
          <a:p>
            <a:fld id="{AC0B8AE9-B615-4110-8A40-3E5F16D5504D}" type="slidenum">
              <a:rPr lang="nl-BE" smtClean="0"/>
              <a:t>10</a:t>
            </a:fld>
            <a:endParaRPr lang="nl-BE" dirty="0"/>
          </a:p>
        </p:txBody>
      </p:sp>
      <p:sp>
        <p:nvSpPr>
          <p:cNvPr id="10" name="Tekstvak 9"/>
          <p:cNvSpPr txBox="1"/>
          <p:nvPr/>
        </p:nvSpPr>
        <p:spPr>
          <a:xfrm>
            <a:off x="358474" y="1151588"/>
            <a:ext cx="11471564" cy="1477328"/>
          </a:xfrm>
          <a:prstGeom prst="rect">
            <a:avLst/>
          </a:prstGeom>
          <a:noFill/>
        </p:spPr>
        <p:txBody>
          <a:bodyPr wrap="square" rtlCol="0">
            <a:spAutoFit/>
          </a:bodyPr>
          <a:lstStyle/>
          <a:p>
            <a:pPr marL="285750" indent="-285750">
              <a:buFont typeface="Arial" panose="020B0604020202020204" pitchFamily="34" charset="0"/>
              <a:buChar char="•"/>
            </a:pPr>
            <a:r>
              <a:rPr lang="nl-BE" dirty="0" smtClean="0">
                <a:latin typeface="Arial" panose="020B0604020202020204" pitchFamily="34" charset="0"/>
                <a:cs typeface="Arial" panose="020B0604020202020204" pitchFamily="34" charset="0"/>
              </a:rPr>
              <a:t>Is </a:t>
            </a:r>
            <a:r>
              <a:rPr lang="nl-BE" dirty="0">
                <a:latin typeface="Arial" panose="020B0604020202020204" pitchFamily="34" charset="0"/>
                <a:cs typeface="Arial" panose="020B0604020202020204" pitchFamily="34" charset="0"/>
              </a:rPr>
              <a:t>de hoeveelheid lucht die </a:t>
            </a:r>
            <a:r>
              <a:rPr lang="nl-BE" dirty="0" smtClean="0">
                <a:latin typeface="Arial" panose="020B0604020202020204" pitchFamily="34" charset="0"/>
                <a:cs typeface="Arial" panose="020B0604020202020204" pitchFamily="34" charset="0"/>
              </a:rPr>
              <a:t>verplaatst </a:t>
            </a:r>
            <a:r>
              <a:rPr lang="nl-BE" dirty="0">
                <a:latin typeface="Arial" panose="020B0604020202020204" pitchFamily="34" charset="0"/>
                <a:cs typeface="Arial" panose="020B0604020202020204" pitchFamily="34" charset="0"/>
              </a:rPr>
              <a:t>wordt over een bepaalde </a:t>
            </a:r>
            <a:r>
              <a:rPr lang="nl-BE" dirty="0" smtClean="0">
                <a:latin typeface="Arial" panose="020B0604020202020204" pitchFamily="34" charset="0"/>
                <a:cs typeface="Arial" panose="020B0604020202020204" pitchFamily="34" charset="0"/>
              </a:rPr>
              <a:t>afstand</a:t>
            </a:r>
          </a:p>
          <a:p>
            <a:pPr marL="285750" indent="-285750">
              <a:buFont typeface="Arial" panose="020B0604020202020204" pitchFamily="34" charset="0"/>
              <a:buChar char="•"/>
            </a:pPr>
            <a:r>
              <a:rPr lang="nl-BE" dirty="0">
                <a:latin typeface="Arial" panose="020B0604020202020204" pitchFamily="34" charset="0"/>
                <a:cs typeface="Arial" panose="020B0604020202020204" pitchFamily="34" charset="0"/>
              </a:rPr>
              <a:t>Wanneer een bepaalde hoeveelheid lucht over een grote afstand verplaatst wordt van bv. van 1020 hPa tot 1012 hPa (8 hPa = 64 m. verval) </a:t>
            </a:r>
            <a:r>
              <a:rPr lang="nl-BE" dirty="0" smtClean="0">
                <a:solidFill>
                  <a:srgbClr val="FF0000"/>
                </a:solidFill>
                <a:latin typeface="Arial" panose="020B0604020202020204" pitchFamily="34" charset="0"/>
                <a:cs typeface="Arial" panose="020B0604020202020204" pitchFamily="34" charset="0"/>
              </a:rPr>
              <a:t>slappe </a:t>
            </a:r>
            <a:r>
              <a:rPr lang="nl-BE" dirty="0">
                <a:solidFill>
                  <a:srgbClr val="FF0000"/>
                </a:solidFill>
                <a:latin typeface="Arial" panose="020B0604020202020204" pitchFamily="34" charset="0"/>
                <a:cs typeface="Arial" panose="020B0604020202020204" pitchFamily="34" charset="0"/>
              </a:rPr>
              <a:t>of </a:t>
            </a:r>
            <a:r>
              <a:rPr lang="nl-BE" dirty="0" smtClean="0">
                <a:solidFill>
                  <a:srgbClr val="FF0000"/>
                </a:solidFill>
                <a:latin typeface="Arial" panose="020B0604020202020204" pitchFamily="34" charset="0"/>
                <a:cs typeface="Arial" panose="020B0604020202020204" pitchFamily="34" charset="0"/>
              </a:rPr>
              <a:t>zwakke luchtdrukgradiënt</a:t>
            </a:r>
            <a:r>
              <a:rPr lang="nl-BE" dirty="0">
                <a:latin typeface="Arial" panose="020B0604020202020204" pitchFamily="34" charset="0"/>
                <a:cs typeface="Arial" panose="020B0604020202020204" pitchFamily="34" charset="0"/>
              </a:rPr>
              <a:t>: </a:t>
            </a:r>
            <a:r>
              <a:rPr lang="nl-BE" b="1" dirty="0">
                <a:latin typeface="Arial" panose="020B0604020202020204" pitchFamily="34" charset="0"/>
                <a:cs typeface="Arial" panose="020B0604020202020204" pitchFamily="34" charset="0"/>
              </a:rPr>
              <a:t>weinig </a:t>
            </a:r>
            <a:r>
              <a:rPr lang="nl-BE" b="1" dirty="0" smtClean="0">
                <a:latin typeface="Arial" panose="020B0604020202020204" pitchFamily="34" charset="0"/>
                <a:cs typeface="Arial" panose="020B0604020202020204" pitchFamily="34" charset="0"/>
              </a:rPr>
              <a:t>wind</a:t>
            </a:r>
          </a:p>
          <a:p>
            <a:pPr marL="285750" indent="-285750">
              <a:buFont typeface="Arial" panose="020B0604020202020204" pitchFamily="34" charset="0"/>
              <a:buChar char="•"/>
            </a:pPr>
            <a:r>
              <a:rPr lang="nl-BE" dirty="0">
                <a:latin typeface="Arial" panose="020B0604020202020204" pitchFamily="34" charset="0"/>
                <a:cs typeface="Arial" panose="020B0604020202020204" pitchFamily="34" charset="0"/>
              </a:rPr>
              <a:t>Maar wanneer dezelfde hoeveelheid lucht over dezelfde afstand verplaatst wordt van 1020 hPa tot 1004 hPa (16 hPa = 128 m. verval) spreken we van een </a:t>
            </a:r>
            <a:r>
              <a:rPr lang="nl-BE" dirty="0" smtClean="0">
                <a:solidFill>
                  <a:srgbClr val="FF0000"/>
                </a:solidFill>
                <a:latin typeface="Arial" panose="020B0604020202020204" pitchFamily="34" charset="0"/>
                <a:cs typeface="Arial" panose="020B0604020202020204" pitchFamily="34" charset="0"/>
              </a:rPr>
              <a:t>sterke </a:t>
            </a:r>
            <a:r>
              <a:rPr lang="nl-BE" dirty="0">
                <a:solidFill>
                  <a:srgbClr val="FF0000"/>
                </a:solidFill>
                <a:latin typeface="Arial" panose="020B0604020202020204" pitchFamily="34" charset="0"/>
                <a:cs typeface="Arial" panose="020B0604020202020204" pitchFamily="34" charset="0"/>
              </a:rPr>
              <a:t>of </a:t>
            </a:r>
            <a:r>
              <a:rPr lang="nl-BE" dirty="0" smtClean="0">
                <a:solidFill>
                  <a:srgbClr val="FF0000"/>
                </a:solidFill>
                <a:latin typeface="Arial" panose="020B0604020202020204" pitchFamily="34" charset="0"/>
                <a:cs typeface="Arial" panose="020B0604020202020204" pitchFamily="34" charset="0"/>
              </a:rPr>
              <a:t>grote luchtdrukgradiënt</a:t>
            </a:r>
            <a:r>
              <a:rPr lang="nl-BE" dirty="0">
                <a:latin typeface="Arial" panose="020B0604020202020204" pitchFamily="34" charset="0"/>
                <a:cs typeface="Arial" panose="020B0604020202020204" pitchFamily="34" charset="0"/>
              </a:rPr>
              <a:t>: </a:t>
            </a:r>
            <a:r>
              <a:rPr lang="nl-BE" b="1" dirty="0">
                <a:latin typeface="Arial" panose="020B0604020202020204" pitchFamily="34" charset="0"/>
                <a:cs typeface="Arial" panose="020B0604020202020204" pitchFamily="34" charset="0"/>
              </a:rPr>
              <a:t>veel </a:t>
            </a:r>
            <a:r>
              <a:rPr lang="nl-BE" b="1" dirty="0" smtClean="0">
                <a:latin typeface="Arial" panose="020B0604020202020204" pitchFamily="34" charset="0"/>
                <a:cs typeface="Arial" panose="020B0604020202020204" pitchFamily="34" charset="0"/>
              </a:rPr>
              <a:t>wind</a:t>
            </a:r>
            <a:endParaRPr lang="nl-BE" b="1" dirty="0">
              <a:latin typeface="Arial" panose="020B0604020202020204" pitchFamily="34" charset="0"/>
              <a:cs typeface="Arial" panose="020B0604020202020204" pitchFamily="34" charset="0"/>
            </a:endParaRPr>
          </a:p>
        </p:txBody>
      </p:sp>
      <p:sp>
        <p:nvSpPr>
          <p:cNvPr id="12" name="Tekstvak 11"/>
          <p:cNvSpPr txBox="1"/>
          <p:nvPr/>
        </p:nvSpPr>
        <p:spPr>
          <a:xfrm>
            <a:off x="7395154" y="3892468"/>
            <a:ext cx="4359061" cy="1754326"/>
          </a:xfrm>
          <a:prstGeom prst="rect">
            <a:avLst/>
          </a:prstGeom>
          <a:noFill/>
        </p:spPr>
        <p:txBody>
          <a:bodyPr wrap="square" rtlCol="0">
            <a:spAutoFit/>
          </a:bodyPr>
          <a:lstStyle/>
          <a:p>
            <a:pPr marL="285750" indent="-285750">
              <a:buFont typeface="Arial" panose="020B0604020202020204" pitchFamily="34" charset="0"/>
              <a:buChar char="•"/>
            </a:pPr>
            <a:r>
              <a:rPr lang="nl-BE" dirty="0" smtClean="0">
                <a:solidFill>
                  <a:schemeClr val="tx1">
                    <a:lumMod val="75000"/>
                    <a:lumOff val="25000"/>
                  </a:schemeClr>
                </a:solidFill>
                <a:latin typeface="Arial" panose="020B0604020202020204" pitchFamily="34" charset="0"/>
                <a:cs typeface="Arial" panose="020B0604020202020204" pitchFamily="34" charset="0"/>
              </a:rPr>
              <a:t>Vergelijking kan gemaakt worden met het verschil  tussen een bergrivier en een rivier in het vlakke land. </a:t>
            </a:r>
          </a:p>
          <a:p>
            <a:pPr marL="285750" indent="-285750">
              <a:buFont typeface="Arial" panose="020B0604020202020204" pitchFamily="34" charset="0"/>
              <a:buChar char="•"/>
            </a:pPr>
            <a:r>
              <a:rPr lang="nl-BE" dirty="0" smtClean="0">
                <a:solidFill>
                  <a:schemeClr val="tx1">
                    <a:lumMod val="75000"/>
                    <a:lumOff val="25000"/>
                  </a:schemeClr>
                </a:solidFill>
                <a:latin typeface="Arial" panose="020B0604020202020204" pitchFamily="34" charset="0"/>
                <a:cs typeface="Arial" panose="020B0604020202020204" pitchFamily="34" charset="0"/>
              </a:rPr>
              <a:t>Hoe meer verval, hoe meer stroming</a:t>
            </a:r>
          </a:p>
          <a:p>
            <a:pPr marL="285750" indent="-285750">
              <a:buFont typeface="Arial" panose="020B0604020202020204" pitchFamily="34" charset="0"/>
              <a:buChar char="•"/>
            </a:pPr>
            <a:r>
              <a:rPr lang="nl-BE" dirty="0" smtClean="0">
                <a:solidFill>
                  <a:schemeClr val="tx1">
                    <a:lumMod val="75000"/>
                    <a:lumOff val="25000"/>
                  </a:schemeClr>
                </a:solidFill>
                <a:latin typeface="Arial" panose="020B0604020202020204" pitchFamily="34" charset="0"/>
                <a:cs typeface="Arial" panose="020B0604020202020204" pitchFamily="34" charset="0"/>
              </a:rPr>
              <a:t>Hoe dichter de isobaren bij elkaar hoe meer luchtstroom (wind)</a:t>
            </a:r>
            <a:endParaRPr lang="nl-BE"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4" name="Tekstvak 13"/>
          <p:cNvSpPr txBox="1"/>
          <p:nvPr/>
        </p:nvSpPr>
        <p:spPr>
          <a:xfrm>
            <a:off x="421039" y="2853463"/>
            <a:ext cx="6392355" cy="1620000"/>
          </a:xfrm>
          <a:prstGeom prst="rect">
            <a:avLst/>
          </a:prstGeom>
          <a:noFill/>
          <a:ln w="12700">
            <a:solidFill>
              <a:schemeClr val="tx1"/>
            </a:solidFill>
          </a:ln>
        </p:spPr>
        <p:txBody>
          <a:bodyPr wrap="square" rtlCol="0">
            <a:spAutoFit/>
          </a:bodyPr>
          <a:lstStyle/>
          <a:p>
            <a:pPr algn="ctr"/>
            <a:r>
              <a:rPr lang="nl-BE" dirty="0" smtClean="0">
                <a:latin typeface="Arial" panose="020B0604020202020204" pitchFamily="34" charset="0"/>
                <a:cs typeface="Arial" panose="020B0604020202020204" pitchFamily="34" charset="0"/>
              </a:rPr>
              <a:t>Slappe luchtdrukgradiënt: </a:t>
            </a:r>
            <a:r>
              <a:rPr lang="nl-BE" dirty="0" smtClean="0">
                <a:solidFill>
                  <a:srgbClr val="FF0000"/>
                </a:solidFill>
                <a:latin typeface="Arial" panose="020B0604020202020204" pitchFamily="34" charset="0"/>
                <a:cs typeface="Arial" panose="020B0604020202020204" pitchFamily="34" charset="0"/>
              </a:rPr>
              <a:t>Weinig wind</a:t>
            </a:r>
          </a:p>
          <a:p>
            <a:pPr algn="ctr"/>
            <a:endParaRPr lang="nl-BE" dirty="0">
              <a:solidFill>
                <a:srgbClr val="FF0000"/>
              </a:solidFill>
              <a:latin typeface="Arial" panose="020B0604020202020204" pitchFamily="34" charset="0"/>
              <a:cs typeface="Arial" panose="020B0604020202020204" pitchFamily="34" charset="0"/>
            </a:endParaRPr>
          </a:p>
          <a:p>
            <a:pPr algn="ctr"/>
            <a:endParaRPr lang="nl-BE" dirty="0" smtClean="0">
              <a:solidFill>
                <a:srgbClr val="FF0000"/>
              </a:solidFill>
              <a:latin typeface="Arial" panose="020B0604020202020204" pitchFamily="34" charset="0"/>
              <a:cs typeface="Arial" panose="020B0604020202020204" pitchFamily="34" charset="0"/>
            </a:endParaRPr>
          </a:p>
          <a:p>
            <a:pPr algn="ctr"/>
            <a:endParaRPr lang="nl-BE" dirty="0">
              <a:solidFill>
                <a:srgbClr val="FF0000"/>
              </a:solidFill>
              <a:latin typeface="Arial" panose="020B0604020202020204" pitchFamily="34" charset="0"/>
              <a:cs typeface="Arial" panose="020B0604020202020204" pitchFamily="34" charset="0"/>
            </a:endParaRPr>
          </a:p>
          <a:p>
            <a:pPr algn="ctr"/>
            <a:endParaRPr lang="nl-BE" dirty="0" smtClean="0">
              <a:solidFill>
                <a:srgbClr val="FF0000"/>
              </a:solidFill>
              <a:latin typeface="Arial" panose="020B0604020202020204" pitchFamily="34" charset="0"/>
              <a:cs typeface="Arial" panose="020B0604020202020204" pitchFamily="34" charset="0"/>
            </a:endParaRPr>
          </a:p>
          <a:p>
            <a:pPr algn="ctr"/>
            <a:endParaRPr lang="nl-BE" dirty="0">
              <a:ln>
                <a:solidFill>
                  <a:schemeClr val="tx1"/>
                </a:solidFill>
              </a:ln>
              <a:latin typeface="Arial" panose="020B0604020202020204" pitchFamily="34" charset="0"/>
              <a:cs typeface="Arial" panose="020B0604020202020204" pitchFamily="34" charset="0"/>
            </a:endParaRPr>
          </a:p>
        </p:txBody>
      </p:sp>
      <p:cxnSp>
        <p:nvCxnSpPr>
          <p:cNvPr id="15" name="Rechte verbindingslijn 14"/>
          <p:cNvCxnSpPr/>
          <p:nvPr/>
        </p:nvCxnSpPr>
        <p:spPr>
          <a:xfrm>
            <a:off x="1031840" y="3320821"/>
            <a:ext cx="0" cy="7200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Rechte verbindingslijn 15"/>
          <p:cNvCxnSpPr/>
          <p:nvPr/>
        </p:nvCxnSpPr>
        <p:spPr>
          <a:xfrm>
            <a:off x="3581400" y="3320821"/>
            <a:ext cx="0" cy="7200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Rechte verbindingslijn 16"/>
          <p:cNvCxnSpPr/>
          <p:nvPr/>
        </p:nvCxnSpPr>
        <p:spPr>
          <a:xfrm>
            <a:off x="6130960" y="3320821"/>
            <a:ext cx="0" cy="7200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kstvak 17"/>
          <p:cNvSpPr txBox="1"/>
          <p:nvPr/>
        </p:nvSpPr>
        <p:spPr>
          <a:xfrm>
            <a:off x="725840" y="4184421"/>
            <a:ext cx="612000" cy="307777"/>
          </a:xfrm>
          <a:prstGeom prst="rect">
            <a:avLst/>
          </a:prstGeom>
          <a:noFill/>
        </p:spPr>
        <p:txBody>
          <a:bodyPr wrap="square" rtlCol="0">
            <a:spAutoFit/>
          </a:bodyPr>
          <a:lstStyle/>
          <a:p>
            <a:r>
              <a:rPr lang="nl-BE" sz="1400" dirty="0" smtClean="0">
                <a:latin typeface="Arial" panose="020B0604020202020204" pitchFamily="34" charset="0"/>
                <a:cs typeface="Arial" panose="020B0604020202020204" pitchFamily="34" charset="0"/>
              </a:rPr>
              <a:t>1020</a:t>
            </a:r>
            <a:endParaRPr lang="nl-BE" sz="1400" dirty="0">
              <a:latin typeface="Arial" panose="020B0604020202020204" pitchFamily="34" charset="0"/>
              <a:cs typeface="Arial" panose="020B0604020202020204" pitchFamily="34" charset="0"/>
            </a:endParaRPr>
          </a:p>
        </p:txBody>
      </p:sp>
      <p:sp>
        <p:nvSpPr>
          <p:cNvPr id="19" name="Tekstvak 18"/>
          <p:cNvSpPr txBox="1"/>
          <p:nvPr/>
        </p:nvSpPr>
        <p:spPr>
          <a:xfrm>
            <a:off x="3275400" y="4184421"/>
            <a:ext cx="612000" cy="307777"/>
          </a:xfrm>
          <a:prstGeom prst="rect">
            <a:avLst/>
          </a:prstGeom>
          <a:noFill/>
        </p:spPr>
        <p:txBody>
          <a:bodyPr wrap="square" rtlCol="0">
            <a:spAutoFit/>
          </a:bodyPr>
          <a:lstStyle/>
          <a:p>
            <a:r>
              <a:rPr lang="nl-BE" sz="1400" dirty="0" smtClean="0">
                <a:latin typeface="Arial" panose="020B0604020202020204" pitchFamily="34" charset="0"/>
                <a:cs typeface="Arial" panose="020B0604020202020204" pitchFamily="34" charset="0"/>
              </a:rPr>
              <a:t>1015</a:t>
            </a:r>
            <a:endParaRPr lang="nl-BE" sz="1400" dirty="0">
              <a:latin typeface="Arial" panose="020B0604020202020204" pitchFamily="34" charset="0"/>
              <a:cs typeface="Arial" panose="020B0604020202020204" pitchFamily="34" charset="0"/>
            </a:endParaRPr>
          </a:p>
        </p:txBody>
      </p:sp>
      <p:sp>
        <p:nvSpPr>
          <p:cNvPr id="20" name="Tekstvak 19"/>
          <p:cNvSpPr txBox="1"/>
          <p:nvPr/>
        </p:nvSpPr>
        <p:spPr>
          <a:xfrm>
            <a:off x="5824960" y="4184421"/>
            <a:ext cx="612000" cy="307777"/>
          </a:xfrm>
          <a:prstGeom prst="rect">
            <a:avLst/>
          </a:prstGeom>
          <a:noFill/>
        </p:spPr>
        <p:txBody>
          <a:bodyPr wrap="square" rtlCol="0">
            <a:spAutoFit/>
          </a:bodyPr>
          <a:lstStyle/>
          <a:p>
            <a:r>
              <a:rPr lang="nl-BE" sz="1400" dirty="0" smtClean="0">
                <a:latin typeface="Arial" panose="020B0604020202020204" pitchFamily="34" charset="0"/>
                <a:cs typeface="Arial" panose="020B0604020202020204" pitchFamily="34" charset="0"/>
              </a:rPr>
              <a:t>1010</a:t>
            </a:r>
            <a:endParaRPr lang="nl-BE" sz="1400" dirty="0">
              <a:latin typeface="Arial" panose="020B0604020202020204" pitchFamily="34" charset="0"/>
              <a:cs typeface="Arial" panose="020B0604020202020204" pitchFamily="34" charset="0"/>
            </a:endParaRPr>
          </a:p>
        </p:txBody>
      </p:sp>
      <p:sp>
        <p:nvSpPr>
          <p:cNvPr id="21" name="Tekstvak 20"/>
          <p:cNvSpPr txBox="1"/>
          <p:nvPr/>
        </p:nvSpPr>
        <p:spPr>
          <a:xfrm>
            <a:off x="421040" y="3496155"/>
            <a:ext cx="386080" cy="461665"/>
          </a:xfrm>
          <a:prstGeom prst="rect">
            <a:avLst/>
          </a:prstGeom>
          <a:noFill/>
        </p:spPr>
        <p:txBody>
          <a:bodyPr wrap="square" rtlCol="0">
            <a:spAutoFit/>
          </a:bodyPr>
          <a:lstStyle/>
          <a:p>
            <a:r>
              <a:rPr lang="nl-BE" sz="2400" dirty="0">
                <a:solidFill>
                  <a:schemeClr val="accent5">
                    <a:lumMod val="50000"/>
                  </a:schemeClr>
                </a:solidFill>
                <a:latin typeface="Arial" panose="020B0604020202020204" pitchFamily="34" charset="0"/>
                <a:cs typeface="Arial" panose="020B0604020202020204" pitchFamily="34" charset="0"/>
              </a:rPr>
              <a:t>H</a:t>
            </a:r>
          </a:p>
        </p:txBody>
      </p:sp>
      <p:sp>
        <p:nvSpPr>
          <p:cNvPr id="22" name="PIJL-RECHTS 21"/>
          <p:cNvSpPr/>
          <p:nvPr/>
        </p:nvSpPr>
        <p:spPr>
          <a:xfrm>
            <a:off x="2534320" y="3680820"/>
            <a:ext cx="2160000" cy="180000"/>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23" name="Tekstvak 22"/>
          <p:cNvSpPr txBox="1"/>
          <p:nvPr/>
        </p:nvSpPr>
        <p:spPr>
          <a:xfrm>
            <a:off x="6324000" y="3488461"/>
            <a:ext cx="386080" cy="523220"/>
          </a:xfrm>
          <a:prstGeom prst="rect">
            <a:avLst/>
          </a:prstGeom>
          <a:noFill/>
        </p:spPr>
        <p:txBody>
          <a:bodyPr wrap="square" rtlCol="0">
            <a:spAutoFit/>
          </a:bodyPr>
          <a:lstStyle/>
          <a:p>
            <a:r>
              <a:rPr lang="nl-BE" sz="2800" dirty="0" smtClean="0">
                <a:solidFill>
                  <a:srgbClr val="FF0000"/>
                </a:solidFill>
                <a:latin typeface="Arial" panose="020B0604020202020204" pitchFamily="34" charset="0"/>
                <a:cs typeface="Arial" panose="020B0604020202020204" pitchFamily="34" charset="0"/>
              </a:rPr>
              <a:t>L</a:t>
            </a:r>
            <a:endParaRPr lang="nl-BE" sz="2800" dirty="0">
              <a:solidFill>
                <a:srgbClr val="FF0000"/>
              </a:solidFill>
              <a:latin typeface="Arial" panose="020B0604020202020204" pitchFamily="34" charset="0"/>
              <a:cs typeface="Arial" panose="020B0604020202020204" pitchFamily="34" charset="0"/>
            </a:endParaRPr>
          </a:p>
        </p:txBody>
      </p:sp>
      <p:sp>
        <p:nvSpPr>
          <p:cNvPr id="24" name="Tekstvak 23"/>
          <p:cNvSpPr txBox="1"/>
          <p:nvPr/>
        </p:nvSpPr>
        <p:spPr>
          <a:xfrm>
            <a:off x="421040" y="5392909"/>
            <a:ext cx="386080" cy="461665"/>
          </a:xfrm>
          <a:prstGeom prst="rect">
            <a:avLst/>
          </a:prstGeom>
          <a:noFill/>
        </p:spPr>
        <p:txBody>
          <a:bodyPr wrap="square" rtlCol="0">
            <a:spAutoFit/>
          </a:bodyPr>
          <a:lstStyle/>
          <a:p>
            <a:r>
              <a:rPr lang="nl-BE" sz="2400" dirty="0">
                <a:solidFill>
                  <a:schemeClr val="accent5">
                    <a:lumMod val="50000"/>
                  </a:schemeClr>
                </a:solidFill>
                <a:latin typeface="Arial" panose="020B0604020202020204" pitchFamily="34" charset="0"/>
                <a:cs typeface="Arial" panose="020B0604020202020204" pitchFamily="34" charset="0"/>
              </a:rPr>
              <a:t>H</a:t>
            </a:r>
          </a:p>
        </p:txBody>
      </p:sp>
      <p:sp>
        <p:nvSpPr>
          <p:cNvPr id="25" name="Tekstvak 24"/>
          <p:cNvSpPr txBox="1"/>
          <p:nvPr/>
        </p:nvSpPr>
        <p:spPr>
          <a:xfrm>
            <a:off x="6324000" y="5362131"/>
            <a:ext cx="386080" cy="523220"/>
          </a:xfrm>
          <a:prstGeom prst="rect">
            <a:avLst/>
          </a:prstGeom>
          <a:noFill/>
        </p:spPr>
        <p:txBody>
          <a:bodyPr wrap="square" rtlCol="0">
            <a:spAutoFit/>
          </a:bodyPr>
          <a:lstStyle/>
          <a:p>
            <a:r>
              <a:rPr lang="nl-BE" sz="2800" dirty="0" smtClean="0">
                <a:solidFill>
                  <a:srgbClr val="FF0000"/>
                </a:solidFill>
                <a:latin typeface="Arial" panose="020B0604020202020204" pitchFamily="34" charset="0"/>
                <a:cs typeface="Arial" panose="020B0604020202020204" pitchFamily="34" charset="0"/>
              </a:rPr>
              <a:t>L</a:t>
            </a:r>
            <a:endParaRPr lang="nl-BE" sz="2800" dirty="0">
              <a:solidFill>
                <a:srgbClr val="FF0000"/>
              </a:solidFill>
              <a:latin typeface="Arial" panose="020B0604020202020204" pitchFamily="34" charset="0"/>
              <a:cs typeface="Arial" panose="020B0604020202020204" pitchFamily="34" charset="0"/>
            </a:endParaRPr>
          </a:p>
        </p:txBody>
      </p:sp>
      <p:cxnSp>
        <p:nvCxnSpPr>
          <p:cNvPr id="26" name="Rechte verbindingslijn 25"/>
          <p:cNvCxnSpPr/>
          <p:nvPr/>
        </p:nvCxnSpPr>
        <p:spPr>
          <a:xfrm>
            <a:off x="1031840" y="5226267"/>
            <a:ext cx="0" cy="7200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p:cNvCxnSpPr/>
          <p:nvPr/>
        </p:nvCxnSpPr>
        <p:spPr>
          <a:xfrm>
            <a:off x="5111136" y="5226267"/>
            <a:ext cx="0" cy="7200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Rechte verbindingslijn 27"/>
          <p:cNvCxnSpPr/>
          <p:nvPr/>
        </p:nvCxnSpPr>
        <p:spPr>
          <a:xfrm>
            <a:off x="6130960" y="5226267"/>
            <a:ext cx="0" cy="7200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Tekstvak 28"/>
          <p:cNvSpPr txBox="1"/>
          <p:nvPr/>
        </p:nvSpPr>
        <p:spPr>
          <a:xfrm>
            <a:off x="421039" y="4774890"/>
            <a:ext cx="6392355" cy="1620000"/>
          </a:xfrm>
          <a:prstGeom prst="rect">
            <a:avLst/>
          </a:prstGeom>
          <a:noFill/>
          <a:ln w="12700">
            <a:solidFill>
              <a:schemeClr val="tx1"/>
            </a:solidFill>
          </a:ln>
        </p:spPr>
        <p:txBody>
          <a:bodyPr wrap="square" rtlCol="0">
            <a:spAutoFit/>
          </a:bodyPr>
          <a:lstStyle/>
          <a:p>
            <a:pPr algn="ctr"/>
            <a:r>
              <a:rPr lang="nl-BE" dirty="0" smtClean="0">
                <a:latin typeface="Arial" panose="020B0604020202020204" pitchFamily="34" charset="0"/>
                <a:cs typeface="Arial" panose="020B0604020202020204" pitchFamily="34" charset="0"/>
              </a:rPr>
              <a:t>Grote luchtdrukgradiënt: </a:t>
            </a:r>
            <a:r>
              <a:rPr lang="nl-BE" dirty="0" smtClean="0">
                <a:solidFill>
                  <a:srgbClr val="FF0000"/>
                </a:solidFill>
                <a:latin typeface="Arial" panose="020B0604020202020204" pitchFamily="34" charset="0"/>
                <a:cs typeface="Arial" panose="020B0604020202020204" pitchFamily="34" charset="0"/>
              </a:rPr>
              <a:t>Veel wind</a:t>
            </a:r>
          </a:p>
          <a:p>
            <a:pPr algn="ctr"/>
            <a:endParaRPr lang="nl-BE" dirty="0">
              <a:solidFill>
                <a:srgbClr val="FF0000"/>
              </a:solidFill>
              <a:latin typeface="Arial" panose="020B0604020202020204" pitchFamily="34" charset="0"/>
              <a:cs typeface="Arial" panose="020B0604020202020204" pitchFamily="34" charset="0"/>
            </a:endParaRPr>
          </a:p>
          <a:p>
            <a:pPr algn="ctr"/>
            <a:endParaRPr lang="nl-BE" dirty="0" smtClean="0">
              <a:solidFill>
                <a:srgbClr val="FF0000"/>
              </a:solidFill>
              <a:latin typeface="Arial" panose="020B0604020202020204" pitchFamily="34" charset="0"/>
              <a:cs typeface="Arial" panose="020B0604020202020204" pitchFamily="34" charset="0"/>
            </a:endParaRPr>
          </a:p>
          <a:p>
            <a:pPr algn="ctr"/>
            <a:endParaRPr lang="nl-BE" dirty="0">
              <a:solidFill>
                <a:srgbClr val="FF0000"/>
              </a:solidFill>
              <a:latin typeface="Arial" panose="020B0604020202020204" pitchFamily="34" charset="0"/>
              <a:cs typeface="Arial" panose="020B0604020202020204" pitchFamily="34" charset="0"/>
            </a:endParaRPr>
          </a:p>
          <a:p>
            <a:pPr algn="ctr"/>
            <a:endParaRPr lang="nl-BE" dirty="0">
              <a:latin typeface="Arial" panose="020B0604020202020204" pitchFamily="34" charset="0"/>
              <a:cs typeface="Arial" panose="020B0604020202020204" pitchFamily="34" charset="0"/>
            </a:endParaRPr>
          </a:p>
        </p:txBody>
      </p:sp>
      <p:cxnSp>
        <p:nvCxnSpPr>
          <p:cNvPr id="30" name="Rechte verbindingslijn 29"/>
          <p:cNvCxnSpPr/>
          <p:nvPr/>
        </p:nvCxnSpPr>
        <p:spPr>
          <a:xfrm>
            <a:off x="2051664" y="5226267"/>
            <a:ext cx="0" cy="7200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Rechte verbindingslijn 30"/>
          <p:cNvCxnSpPr/>
          <p:nvPr/>
        </p:nvCxnSpPr>
        <p:spPr>
          <a:xfrm>
            <a:off x="3071488" y="5226267"/>
            <a:ext cx="0" cy="7200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Rechte verbindingslijn 31"/>
          <p:cNvCxnSpPr/>
          <p:nvPr/>
        </p:nvCxnSpPr>
        <p:spPr>
          <a:xfrm>
            <a:off x="4091312" y="5226267"/>
            <a:ext cx="0" cy="7200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3" name="Tekstvak 32"/>
          <p:cNvSpPr txBox="1"/>
          <p:nvPr/>
        </p:nvSpPr>
        <p:spPr>
          <a:xfrm>
            <a:off x="1732393" y="5939759"/>
            <a:ext cx="612000" cy="307777"/>
          </a:xfrm>
          <a:prstGeom prst="rect">
            <a:avLst/>
          </a:prstGeom>
          <a:noFill/>
        </p:spPr>
        <p:txBody>
          <a:bodyPr wrap="square" rtlCol="0">
            <a:spAutoFit/>
          </a:bodyPr>
          <a:lstStyle/>
          <a:p>
            <a:r>
              <a:rPr lang="nl-BE" sz="1400" dirty="0" smtClean="0">
                <a:latin typeface="Arial" panose="020B0604020202020204" pitchFamily="34" charset="0"/>
                <a:cs typeface="Arial" panose="020B0604020202020204" pitchFamily="34" charset="0"/>
              </a:rPr>
              <a:t>1015</a:t>
            </a:r>
            <a:endParaRPr lang="nl-BE" sz="1400" dirty="0">
              <a:latin typeface="Arial" panose="020B0604020202020204" pitchFamily="34" charset="0"/>
              <a:cs typeface="Arial" panose="020B0604020202020204" pitchFamily="34" charset="0"/>
            </a:endParaRPr>
          </a:p>
        </p:txBody>
      </p:sp>
      <p:sp>
        <p:nvSpPr>
          <p:cNvPr id="34" name="Tekstvak 33"/>
          <p:cNvSpPr txBox="1"/>
          <p:nvPr/>
        </p:nvSpPr>
        <p:spPr>
          <a:xfrm>
            <a:off x="2765488" y="5939759"/>
            <a:ext cx="612000" cy="307777"/>
          </a:xfrm>
          <a:prstGeom prst="rect">
            <a:avLst/>
          </a:prstGeom>
          <a:noFill/>
        </p:spPr>
        <p:txBody>
          <a:bodyPr wrap="square" rtlCol="0">
            <a:spAutoFit/>
          </a:bodyPr>
          <a:lstStyle/>
          <a:p>
            <a:r>
              <a:rPr lang="nl-BE" sz="1400" dirty="0" smtClean="0">
                <a:latin typeface="Arial" panose="020B0604020202020204" pitchFamily="34" charset="0"/>
                <a:cs typeface="Arial" panose="020B0604020202020204" pitchFamily="34" charset="0"/>
              </a:rPr>
              <a:t>1010</a:t>
            </a:r>
            <a:endParaRPr lang="nl-BE" sz="1400" dirty="0">
              <a:latin typeface="Arial" panose="020B0604020202020204" pitchFamily="34" charset="0"/>
              <a:cs typeface="Arial" panose="020B0604020202020204" pitchFamily="34" charset="0"/>
            </a:endParaRPr>
          </a:p>
        </p:txBody>
      </p:sp>
      <p:sp>
        <p:nvSpPr>
          <p:cNvPr id="35" name="Tekstvak 34"/>
          <p:cNvSpPr txBox="1"/>
          <p:nvPr/>
        </p:nvSpPr>
        <p:spPr>
          <a:xfrm>
            <a:off x="3785312" y="5939759"/>
            <a:ext cx="612000" cy="307777"/>
          </a:xfrm>
          <a:prstGeom prst="rect">
            <a:avLst/>
          </a:prstGeom>
          <a:noFill/>
        </p:spPr>
        <p:txBody>
          <a:bodyPr wrap="square" rtlCol="0">
            <a:spAutoFit/>
          </a:bodyPr>
          <a:lstStyle/>
          <a:p>
            <a:r>
              <a:rPr lang="nl-BE" sz="1400" dirty="0" smtClean="0">
                <a:latin typeface="Arial" panose="020B0604020202020204" pitchFamily="34" charset="0"/>
                <a:cs typeface="Arial" panose="020B0604020202020204" pitchFamily="34" charset="0"/>
              </a:rPr>
              <a:t>1005</a:t>
            </a:r>
            <a:endParaRPr lang="nl-BE" sz="1400" dirty="0">
              <a:latin typeface="Arial" panose="020B0604020202020204" pitchFamily="34" charset="0"/>
              <a:cs typeface="Arial" panose="020B0604020202020204" pitchFamily="34" charset="0"/>
            </a:endParaRPr>
          </a:p>
        </p:txBody>
      </p:sp>
      <p:sp>
        <p:nvSpPr>
          <p:cNvPr id="36" name="Tekstvak 35"/>
          <p:cNvSpPr txBox="1"/>
          <p:nvPr/>
        </p:nvSpPr>
        <p:spPr>
          <a:xfrm>
            <a:off x="4805136" y="5939759"/>
            <a:ext cx="612000" cy="307777"/>
          </a:xfrm>
          <a:prstGeom prst="rect">
            <a:avLst/>
          </a:prstGeom>
          <a:noFill/>
        </p:spPr>
        <p:txBody>
          <a:bodyPr wrap="square" rtlCol="0">
            <a:spAutoFit/>
          </a:bodyPr>
          <a:lstStyle/>
          <a:p>
            <a:r>
              <a:rPr lang="nl-BE" sz="1400" dirty="0" smtClean="0">
                <a:latin typeface="Arial" panose="020B0604020202020204" pitchFamily="34" charset="0"/>
                <a:cs typeface="Arial" panose="020B0604020202020204" pitchFamily="34" charset="0"/>
              </a:rPr>
              <a:t>1000</a:t>
            </a:r>
            <a:endParaRPr lang="nl-BE" sz="1400" dirty="0">
              <a:latin typeface="Arial" panose="020B0604020202020204" pitchFamily="34" charset="0"/>
              <a:cs typeface="Arial" panose="020B0604020202020204" pitchFamily="34" charset="0"/>
            </a:endParaRPr>
          </a:p>
        </p:txBody>
      </p:sp>
      <p:sp>
        <p:nvSpPr>
          <p:cNvPr id="37" name="Tekstvak 36"/>
          <p:cNvSpPr txBox="1"/>
          <p:nvPr/>
        </p:nvSpPr>
        <p:spPr>
          <a:xfrm>
            <a:off x="5838231" y="5939759"/>
            <a:ext cx="612000" cy="307777"/>
          </a:xfrm>
          <a:prstGeom prst="rect">
            <a:avLst/>
          </a:prstGeom>
          <a:noFill/>
        </p:spPr>
        <p:txBody>
          <a:bodyPr wrap="square" rtlCol="0">
            <a:spAutoFit/>
          </a:bodyPr>
          <a:lstStyle/>
          <a:p>
            <a:r>
              <a:rPr lang="nl-BE" sz="1400" dirty="0" smtClean="0">
                <a:latin typeface="Arial" panose="020B0604020202020204" pitchFamily="34" charset="0"/>
                <a:cs typeface="Arial" panose="020B0604020202020204" pitchFamily="34" charset="0"/>
              </a:rPr>
              <a:t>995</a:t>
            </a:r>
            <a:endParaRPr lang="nl-BE" sz="1400" dirty="0">
              <a:latin typeface="Arial" panose="020B0604020202020204" pitchFamily="34" charset="0"/>
              <a:cs typeface="Arial" panose="020B0604020202020204" pitchFamily="34" charset="0"/>
            </a:endParaRPr>
          </a:p>
        </p:txBody>
      </p:sp>
      <p:sp>
        <p:nvSpPr>
          <p:cNvPr id="38" name="Tekstvak 37"/>
          <p:cNvSpPr txBox="1"/>
          <p:nvPr/>
        </p:nvSpPr>
        <p:spPr>
          <a:xfrm>
            <a:off x="725840" y="5939759"/>
            <a:ext cx="612000" cy="307777"/>
          </a:xfrm>
          <a:prstGeom prst="rect">
            <a:avLst/>
          </a:prstGeom>
          <a:noFill/>
        </p:spPr>
        <p:txBody>
          <a:bodyPr wrap="square" rtlCol="0">
            <a:spAutoFit/>
          </a:bodyPr>
          <a:lstStyle/>
          <a:p>
            <a:r>
              <a:rPr lang="nl-BE" sz="1400" dirty="0" smtClean="0">
                <a:latin typeface="Arial" panose="020B0604020202020204" pitchFamily="34" charset="0"/>
                <a:cs typeface="Arial" panose="020B0604020202020204" pitchFamily="34" charset="0"/>
              </a:rPr>
              <a:t>1020</a:t>
            </a:r>
            <a:endParaRPr lang="nl-BE" sz="1400" dirty="0">
              <a:latin typeface="Arial" panose="020B0604020202020204" pitchFamily="34" charset="0"/>
              <a:cs typeface="Arial" panose="020B0604020202020204" pitchFamily="34" charset="0"/>
            </a:endParaRPr>
          </a:p>
        </p:txBody>
      </p:sp>
      <p:sp>
        <p:nvSpPr>
          <p:cNvPr id="39" name="PIJL-RECHTS 38"/>
          <p:cNvSpPr/>
          <p:nvPr/>
        </p:nvSpPr>
        <p:spPr>
          <a:xfrm>
            <a:off x="1874520" y="5371741"/>
            <a:ext cx="3688080" cy="504000"/>
          </a:xfrm>
          <a:prstGeom prst="rightArrow">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9" name="Tijdelijke aanduiding voor voettekst 8"/>
          <p:cNvSpPr>
            <a:spLocks noGrp="1"/>
          </p:cNvSpPr>
          <p:nvPr>
            <p:ph type="ftr" sz="quarter" idx="11"/>
          </p:nvPr>
        </p:nvSpPr>
        <p:spPr/>
        <p:txBody>
          <a:bodyPr/>
          <a:lstStyle/>
          <a:p>
            <a:r>
              <a:rPr lang="nl-BE" dirty="0" smtClean="0"/>
              <a:t>Het Gilde van Molenaars</a:t>
            </a:r>
            <a:endParaRPr lang="nl-BE" dirty="0"/>
          </a:p>
        </p:txBody>
      </p:sp>
    </p:spTree>
    <p:extLst>
      <p:ext uri="{BB962C8B-B14F-4D97-AF65-F5344CB8AC3E}">
        <p14:creationId xmlns:p14="http://schemas.microsoft.com/office/powerpoint/2010/main" val="2596061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ppt_x"/>
                                          </p:val>
                                        </p:tav>
                                        <p:tav tm="100000">
                                          <p:val>
                                            <p:strVal val="#ppt_x"/>
                                          </p:val>
                                        </p:tav>
                                      </p:tavLst>
                                    </p:anim>
                                    <p:anim calcmode="lin" valueType="num">
                                      <p:cBhvr additive="base">
                                        <p:cTn id="16" dur="500" fill="hold"/>
                                        <p:tgtEl>
                                          <p:spTgt spid="18"/>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additive="base">
                                        <p:cTn id="23" dur="500" fill="hold"/>
                                        <p:tgtEl>
                                          <p:spTgt spid="22"/>
                                        </p:tgtEl>
                                        <p:attrNameLst>
                                          <p:attrName>ppt_x</p:attrName>
                                        </p:attrNameLst>
                                      </p:cBhvr>
                                      <p:tavLst>
                                        <p:tav tm="0">
                                          <p:val>
                                            <p:strVal val="#ppt_x"/>
                                          </p:val>
                                        </p:tav>
                                        <p:tav tm="100000">
                                          <p:val>
                                            <p:strVal val="#ppt_x"/>
                                          </p:val>
                                        </p:tav>
                                      </p:tavLst>
                                    </p:anim>
                                    <p:anim calcmode="lin" valueType="num">
                                      <p:cBhvr additive="base">
                                        <p:cTn id="24" dur="500" fill="hold"/>
                                        <p:tgtEl>
                                          <p:spTgt spid="2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ppt_x"/>
                                          </p:val>
                                        </p:tav>
                                        <p:tav tm="100000">
                                          <p:val>
                                            <p:strVal val="#ppt_x"/>
                                          </p:val>
                                        </p:tav>
                                      </p:tavLst>
                                    </p:anim>
                                    <p:anim calcmode="lin" valueType="num">
                                      <p:cBhvr additive="base">
                                        <p:cTn id="28" dur="500" fill="hold"/>
                                        <p:tgtEl>
                                          <p:spTgt spid="19"/>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ppt_x"/>
                                          </p:val>
                                        </p:tav>
                                        <p:tav tm="100000">
                                          <p:val>
                                            <p:strVal val="#ppt_x"/>
                                          </p:val>
                                        </p:tav>
                                      </p:tavLst>
                                    </p:anim>
                                    <p:anim calcmode="lin" valueType="num">
                                      <p:cBhvr additive="base">
                                        <p:cTn id="36" dur="500" fill="hold"/>
                                        <p:tgtEl>
                                          <p:spTgt spid="2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additive="base">
                                        <p:cTn id="39" dur="500" fill="hold"/>
                                        <p:tgtEl>
                                          <p:spTgt spid="23"/>
                                        </p:tgtEl>
                                        <p:attrNameLst>
                                          <p:attrName>ppt_x</p:attrName>
                                        </p:attrNameLst>
                                      </p:cBhvr>
                                      <p:tavLst>
                                        <p:tav tm="0">
                                          <p:val>
                                            <p:strVal val="#ppt_x"/>
                                          </p:val>
                                        </p:tav>
                                        <p:tav tm="100000">
                                          <p:val>
                                            <p:strVal val="#ppt_x"/>
                                          </p:val>
                                        </p:tav>
                                      </p:tavLst>
                                    </p:anim>
                                    <p:anim calcmode="lin" valueType="num">
                                      <p:cBhvr additive="base">
                                        <p:cTn id="40" dur="500" fill="hold"/>
                                        <p:tgtEl>
                                          <p:spTgt spid="2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ppt_x"/>
                                          </p:val>
                                        </p:tav>
                                        <p:tav tm="100000">
                                          <p:val>
                                            <p:strVal val="#ppt_x"/>
                                          </p:val>
                                        </p:tav>
                                      </p:tavLst>
                                    </p:anim>
                                    <p:anim calcmode="lin" valueType="num">
                                      <p:cBhvr additive="base">
                                        <p:cTn id="4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additive="base">
                                        <p:cTn id="49" dur="500" fill="hold"/>
                                        <p:tgtEl>
                                          <p:spTgt spid="24"/>
                                        </p:tgtEl>
                                        <p:attrNameLst>
                                          <p:attrName>ppt_x</p:attrName>
                                        </p:attrNameLst>
                                      </p:cBhvr>
                                      <p:tavLst>
                                        <p:tav tm="0">
                                          <p:val>
                                            <p:strVal val="#ppt_x"/>
                                          </p:val>
                                        </p:tav>
                                        <p:tav tm="100000">
                                          <p:val>
                                            <p:strVal val="#ppt_x"/>
                                          </p:val>
                                        </p:tav>
                                      </p:tavLst>
                                    </p:anim>
                                    <p:anim calcmode="lin" valueType="num">
                                      <p:cBhvr additive="base">
                                        <p:cTn id="50" dur="500" fill="hold"/>
                                        <p:tgtEl>
                                          <p:spTgt spid="24"/>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500" fill="hold"/>
                                        <p:tgtEl>
                                          <p:spTgt spid="30"/>
                                        </p:tgtEl>
                                        <p:attrNameLst>
                                          <p:attrName>ppt_x</p:attrName>
                                        </p:attrNameLst>
                                      </p:cBhvr>
                                      <p:tavLst>
                                        <p:tav tm="0">
                                          <p:val>
                                            <p:strVal val="#ppt_x"/>
                                          </p:val>
                                        </p:tav>
                                        <p:tav tm="100000">
                                          <p:val>
                                            <p:strVal val="#ppt_x"/>
                                          </p:val>
                                        </p:tav>
                                      </p:tavLst>
                                    </p:anim>
                                    <p:anim calcmode="lin" valueType="num">
                                      <p:cBhvr additive="base">
                                        <p:cTn id="58" dur="500" fill="hold"/>
                                        <p:tgtEl>
                                          <p:spTgt spid="30"/>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31"/>
                                        </p:tgtEl>
                                        <p:attrNameLst>
                                          <p:attrName>style.visibility</p:attrName>
                                        </p:attrNameLst>
                                      </p:cBhvr>
                                      <p:to>
                                        <p:strVal val="visible"/>
                                      </p:to>
                                    </p:set>
                                    <p:anim calcmode="lin" valueType="num">
                                      <p:cBhvr additive="base">
                                        <p:cTn id="61" dur="500" fill="hold"/>
                                        <p:tgtEl>
                                          <p:spTgt spid="31"/>
                                        </p:tgtEl>
                                        <p:attrNameLst>
                                          <p:attrName>ppt_x</p:attrName>
                                        </p:attrNameLst>
                                      </p:cBhvr>
                                      <p:tavLst>
                                        <p:tav tm="0">
                                          <p:val>
                                            <p:strVal val="#ppt_x"/>
                                          </p:val>
                                        </p:tav>
                                        <p:tav tm="100000">
                                          <p:val>
                                            <p:strVal val="#ppt_x"/>
                                          </p:val>
                                        </p:tav>
                                      </p:tavLst>
                                    </p:anim>
                                    <p:anim calcmode="lin" valueType="num">
                                      <p:cBhvr additive="base">
                                        <p:cTn id="62" dur="500" fill="hold"/>
                                        <p:tgtEl>
                                          <p:spTgt spid="31"/>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additive="base">
                                        <p:cTn id="65" dur="500" fill="hold"/>
                                        <p:tgtEl>
                                          <p:spTgt spid="32"/>
                                        </p:tgtEl>
                                        <p:attrNameLst>
                                          <p:attrName>ppt_x</p:attrName>
                                        </p:attrNameLst>
                                      </p:cBhvr>
                                      <p:tavLst>
                                        <p:tav tm="0">
                                          <p:val>
                                            <p:strVal val="#ppt_x"/>
                                          </p:val>
                                        </p:tav>
                                        <p:tav tm="100000">
                                          <p:val>
                                            <p:strVal val="#ppt_x"/>
                                          </p:val>
                                        </p:tav>
                                      </p:tavLst>
                                    </p:anim>
                                    <p:anim calcmode="lin" valueType="num">
                                      <p:cBhvr additive="base">
                                        <p:cTn id="66" dur="500" fill="hold"/>
                                        <p:tgtEl>
                                          <p:spTgt spid="32"/>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additive="base">
                                        <p:cTn id="69" dur="500" fill="hold"/>
                                        <p:tgtEl>
                                          <p:spTgt spid="27"/>
                                        </p:tgtEl>
                                        <p:attrNameLst>
                                          <p:attrName>ppt_x</p:attrName>
                                        </p:attrNameLst>
                                      </p:cBhvr>
                                      <p:tavLst>
                                        <p:tav tm="0">
                                          <p:val>
                                            <p:strVal val="#ppt_x"/>
                                          </p:val>
                                        </p:tav>
                                        <p:tav tm="100000">
                                          <p:val>
                                            <p:strVal val="#ppt_x"/>
                                          </p:val>
                                        </p:tav>
                                      </p:tavLst>
                                    </p:anim>
                                    <p:anim calcmode="lin" valueType="num">
                                      <p:cBhvr additive="base">
                                        <p:cTn id="70" dur="500" fill="hold"/>
                                        <p:tgtEl>
                                          <p:spTgt spid="27"/>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additive="base">
                                        <p:cTn id="73" dur="500" fill="hold"/>
                                        <p:tgtEl>
                                          <p:spTgt spid="28"/>
                                        </p:tgtEl>
                                        <p:attrNameLst>
                                          <p:attrName>ppt_x</p:attrName>
                                        </p:attrNameLst>
                                      </p:cBhvr>
                                      <p:tavLst>
                                        <p:tav tm="0">
                                          <p:val>
                                            <p:strVal val="#ppt_x"/>
                                          </p:val>
                                        </p:tav>
                                        <p:tav tm="100000">
                                          <p:val>
                                            <p:strVal val="#ppt_x"/>
                                          </p:val>
                                        </p:tav>
                                      </p:tavLst>
                                    </p:anim>
                                    <p:anim calcmode="lin" valueType="num">
                                      <p:cBhvr additive="base">
                                        <p:cTn id="74" dur="500" fill="hold"/>
                                        <p:tgtEl>
                                          <p:spTgt spid="28"/>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29"/>
                                        </p:tgtEl>
                                        <p:attrNameLst>
                                          <p:attrName>style.visibility</p:attrName>
                                        </p:attrNameLst>
                                      </p:cBhvr>
                                      <p:to>
                                        <p:strVal val="visible"/>
                                      </p:to>
                                    </p:set>
                                    <p:anim calcmode="lin" valueType="num">
                                      <p:cBhvr additive="base">
                                        <p:cTn id="77" dur="500" fill="hold"/>
                                        <p:tgtEl>
                                          <p:spTgt spid="29"/>
                                        </p:tgtEl>
                                        <p:attrNameLst>
                                          <p:attrName>ppt_x</p:attrName>
                                        </p:attrNameLst>
                                      </p:cBhvr>
                                      <p:tavLst>
                                        <p:tav tm="0">
                                          <p:val>
                                            <p:strVal val="#ppt_x"/>
                                          </p:val>
                                        </p:tav>
                                        <p:tav tm="100000">
                                          <p:val>
                                            <p:strVal val="#ppt_x"/>
                                          </p:val>
                                        </p:tav>
                                      </p:tavLst>
                                    </p:anim>
                                    <p:anim calcmode="lin" valueType="num">
                                      <p:cBhvr additive="base">
                                        <p:cTn id="78" dur="500" fill="hold"/>
                                        <p:tgtEl>
                                          <p:spTgt spid="29"/>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39"/>
                                        </p:tgtEl>
                                        <p:attrNameLst>
                                          <p:attrName>style.visibility</p:attrName>
                                        </p:attrNameLst>
                                      </p:cBhvr>
                                      <p:to>
                                        <p:strVal val="visible"/>
                                      </p:to>
                                    </p:set>
                                    <p:anim calcmode="lin" valueType="num">
                                      <p:cBhvr additive="base">
                                        <p:cTn id="81" dur="500" fill="hold"/>
                                        <p:tgtEl>
                                          <p:spTgt spid="39"/>
                                        </p:tgtEl>
                                        <p:attrNameLst>
                                          <p:attrName>ppt_x</p:attrName>
                                        </p:attrNameLst>
                                      </p:cBhvr>
                                      <p:tavLst>
                                        <p:tav tm="0">
                                          <p:val>
                                            <p:strVal val="#ppt_x"/>
                                          </p:val>
                                        </p:tav>
                                        <p:tav tm="100000">
                                          <p:val>
                                            <p:strVal val="#ppt_x"/>
                                          </p:val>
                                        </p:tav>
                                      </p:tavLst>
                                    </p:anim>
                                    <p:anim calcmode="lin" valueType="num">
                                      <p:cBhvr additive="base">
                                        <p:cTn id="82" dur="500" fill="hold"/>
                                        <p:tgtEl>
                                          <p:spTgt spid="39"/>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additive="base">
                                        <p:cTn id="85" dur="500" fill="hold"/>
                                        <p:tgtEl>
                                          <p:spTgt spid="37"/>
                                        </p:tgtEl>
                                        <p:attrNameLst>
                                          <p:attrName>ppt_x</p:attrName>
                                        </p:attrNameLst>
                                      </p:cBhvr>
                                      <p:tavLst>
                                        <p:tav tm="0">
                                          <p:val>
                                            <p:strVal val="#ppt_x"/>
                                          </p:val>
                                        </p:tav>
                                        <p:tav tm="100000">
                                          <p:val>
                                            <p:strVal val="#ppt_x"/>
                                          </p:val>
                                        </p:tav>
                                      </p:tavLst>
                                    </p:anim>
                                    <p:anim calcmode="lin" valueType="num">
                                      <p:cBhvr additive="base">
                                        <p:cTn id="86" dur="500" fill="hold"/>
                                        <p:tgtEl>
                                          <p:spTgt spid="37"/>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0"/>
                                  </p:stCondLst>
                                  <p:childTnLst>
                                    <p:set>
                                      <p:cBhvr>
                                        <p:cTn id="88" dur="1" fill="hold">
                                          <p:stCondLst>
                                            <p:cond delay="0"/>
                                          </p:stCondLst>
                                        </p:cTn>
                                        <p:tgtEl>
                                          <p:spTgt spid="36"/>
                                        </p:tgtEl>
                                        <p:attrNameLst>
                                          <p:attrName>style.visibility</p:attrName>
                                        </p:attrNameLst>
                                      </p:cBhvr>
                                      <p:to>
                                        <p:strVal val="visible"/>
                                      </p:to>
                                    </p:set>
                                    <p:anim calcmode="lin" valueType="num">
                                      <p:cBhvr additive="base">
                                        <p:cTn id="89" dur="500" fill="hold"/>
                                        <p:tgtEl>
                                          <p:spTgt spid="36"/>
                                        </p:tgtEl>
                                        <p:attrNameLst>
                                          <p:attrName>ppt_x</p:attrName>
                                        </p:attrNameLst>
                                      </p:cBhvr>
                                      <p:tavLst>
                                        <p:tav tm="0">
                                          <p:val>
                                            <p:strVal val="#ppt_x"/>
                                          </p:val>
                                        </p:tav>
                                        <p:tav tm="100000">
                                          <p:val>
                                            <p:strVal val="#ppt_x"/>
                                          </p:val>
                                        </p:tav>
                                      </p:tavLst>
                                    </p:anim>
                                    <p:anim calcmode="lin" valueType="num">
                                      <p:cBhvr additive="base">
                                        <p:cTn id="90" dur="500" fill="hold"/>
                                        <p:tgtEl>
                                          <p:spTgt spid="36"/>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additive="base">
                                        <p:cTn id="93" dur="500" fill="hold"/>
                                        <p:tgtEl>
                                          <p:spTgt spid="35"/>
                                        </p:tgtEl>
                                        <p:attrNameLst>
                                          <p:attrName>ppt_x</p:attrName>
                                        </p:attrNameLst>
                                      </p:cBhvr>
                                      <p:tavLst>
                                        <p:tav tm="0">
                                          <p:val>
                                            <p:strVal val="#ppt_x"/>
                                          </p:val>
                                        </p:tav>
                                        <p:tav tm="100000">
                                          <p:val>
                                            <p:strVal val="#ppt_x"/>
                                          </p:val>
                                        </p:tav>
                                      </p:tavLst>
                                    </p:anim>
                                    <p:anim calcmode="lin" valueType="num">
                                      <p:cBhvr additive="base">
                                        <p:cTn id="94" dur="500" fill="hold"/>
                                        <p:tgtEl>
                                          <p:spTgt spid="35"/>
                                        </p:tgtEl>
                                        <p:attrNameLst>
                                          <p:attrName>ppt_y</p:attrName>
                                        </p:attrNameLst>
                                      </p:cBhvr>
                                      <p:tavLst>
                                        <p:tav tm="0">
                                          <p:val>
                                            <p:strVal val="1+#ppt_h/2"/>
                                          </p:val>
                                        </p:tav>
                                        <p:tav tm="100000">
                                          <p:val>
                                            <p:strVal val="#ppt_y"/>
                                          </p:val>
                                        </p:tav>
                                      </p:tavLst>
                                    </p:anim>
                                  </p:childTnLst>
                                </p:cTn>
                              </p:par>
                              <p:par>
                                <p:cTn id="95" presetID="2" presetClass="entr" presetSubtype="4" fill="hold" grpId="0" nodeType="withEffect">
                                  <p:stCondLst>
                                    <p:cond delay="0"/>
                                  </p:stCondLst>
                                  <p:childTnLst>
                                    <p:set>
                                      <p:cBhvr>
                                        <p:cTn id="96" dur="1" fill="hold">
                                          <p:stCondLst>
                                            <p:cond delay="0"/>
                                          </p:stCondLst>
                                        </p:cTn>
                                        <p:tgtEl>
                                          <p:spTgt spid="34"/>
                                        </p:tgtEl>
                                        <p:attrNameLst>
                                          <p:attrName>style.visibility</p:attrName>
                                        </p:attrNameLst>
                                      </p:cBhvr>
                                      <p:to>
                                        <p:strVal val="visible"/>
                                      </p:to>
                                    </p:set>
                                    <p:anim calcmode="lin" valueType="num">
                                      <p:cBhvr additive="base">
                                        <p:cTn id="97" dur="500" fill="hold"/>
                                        <p:tgtEl>
                                          <p:spTgt spid="34"/>
                                        </p:tgtEl>
                                        <p:attrNameLst>
                                          <p:attrName>ppt_x</p:attrName>
                                        </p:attrNameLst>
                                      </p:cBhvr>
                                      <p:tavLst>
                                        <p:tav tm="0">
                                          <p:val>
                                            <p:strVal val="#ppt_x"/>
                                          </p:val>
                                        </p:tav>
                                        <p:tav tm="100000">
                                          <p:val>
                                            <p:strVal val="#ppt_x"/>
                                          </p:val>
                                        </p:tav>
                                      </p:tavLst>
                                    </p:anim>
                                    <p:anim calcmode="lin" valueType="num">
                                      <p:cBhvr additive="base">
                                        <p:cTn id="98" dur="500" fill="hold"/>
                                        <p:tgtEl>
                                          <p:spTgt spid="34"/>
                                        </p:tgtEl>
                                        <p:attrNameLst>
                                          <p:attrName>ppt_y</p:attrName>
                                        </p:attrNameLst>
                                      </p:cBhvr>
                                      <p:tavLst>
                                        <p:tav tm="0">
                                          <p:val>
                                            <p:strVal val="1+#ppt_h/2"/>
                                          </p:val>
                                        </p:tav>
                                        <p:tav tm="100000">
                                          <p:val>
                                            <p:strVal val="#ppt_y"/>
                                          </p:val>
                                        </p:tav>
                                      </p:tavLst>
                                    </p:anim>
                                  </p:childTnLst>
                                </p:cTn>
                              </p:par>
                              <p:par>
                                <p:cTn id="99" presetID="2" presetClass="entr" presetSubtype="4"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 calcmode="lin" valueType="num">
                                      <p:cBhvr additive="base">
                                        <p:cTn id="101" dur="500" fill="hold"/>
                                        <p:tgtEl>
                                          <p:spTgt spid="33"/>
                                        </p:tgtEl>
                                        <p:attrNameLst>
                                          <p:attrName>ppt_x</p:attrName>
                                        </p:attrNameLst>
                                      </p:cBhvr>
                                      <p:tavLst>
                                        <p:tav tm="0">
                                          <p:val>
                                            <p:strVal val="#ppt_x"/>
                                          </p:val>
                                        </p:tav>
                                        <p:tav tm="100000">
                                          <p:val>
                                            <p:strVal val="#ppt_x"/>
                                          </p:val>
                                        </p:tav>
                                      </p:tavLst>
                                    </p:anim>
                                    <p:anim calcmode="lin" valueType="num">
                                      <p:cBhvr additive="base">
                                        <p:cTn id="102" dur="500" fill="hold"/>
                                        <p:tgtEl>
                                          <p:spTgt spid="33"/>
                                        </p:tgtEl>
                                        <p:attrNameLst>
                                          <p:attrName>ppt_y</p:attrName>
                                        </p:attrNameLst>
                                      </p:cBhvr>
                                      <p:tavLst>
                                        <p:tav tm="0">
                                          <p:val>
                                            <p:strVal val="1+#ppt_h/2"/>
                                          </p:val>
                                        </p:tav>
                                        <p:tav tm="100000">
                                          <p:val>
                                            <p:strVal val="#ppt_y"/>
                                          </p:val>
                                        </p:tav>
                                      </p:tavLst>
                                    </p:anim>
                                  </p:childTnLst>
                                </p:cTn>
                              </p:par>
                              <p:par>
                                <p:cTn id="103" presetID="2" presetClass="entr" presetSubtype="4" fill="hold" grpId="0" nodeType="withEffect">
                                  <p:stCondLst>
                                    <p:cond delay="0"/>
                                  </p:stCondLst>
                                  <p:childTnLst>
                                    <p:set>
                                      <p:cBhvr>
                                        <p:cTn id="104" dur="1" fill="hold">
                                          <p:stCondLst>
                                            <p:cond delay="0"/>
                                          </p:stCondLst>
                                        </p:cTn>
                                        <p:tgtEl>
                                          <p:spTgt spid="38"/>
                                        </p:tgtEl>
                                        <p:attrNameLst>
                                          <p:attrName>style.visibility</p:attrName>
                                        </p:attrNameLst>
                                      </p:cBhvr>
                                      <p:to>
                                        <p:strVal val="visible"/>
                                      </p:to>
                                    </p:set>
                                    <p:anim calcmode="lin" valueType="num">
                                      <p:cBhvr additive="base">
                                        <p:cTn id="105" dur="500" fill="hold"/>
                                        <p:tgtEl>
                                          <p:spTgt spid="38"/>
                                        </p:tgtEl>
                                        <p:attrNameLst>
                                          <p:attrName>ppt_x</p:attrName>
                                        </p:attrNameLst>
                                      </p:cBhvr>
                                      <p:tavLst>
                                        <p:tav tm="0">
                                          <p:val>
                                            <p:strVal val="#ppt_x"/>
                                          </p:val>
                                        </p:tav>
                                        <p:tav tm="100000">
                                          <p:val>
                                            <p:strVal val="#ppt_x"/>
                                          </p:val>
                                        </p:tav>
                                      </p:tavLst>
                                    </p:anim>
                                    <p:anim calcmode="lin" valueType="num">
                                      <p:cBhvr additive="base">
                                        <p:cTn id="106" dur="500" fill="hold"/>
                                        <p:tgtEl>
                                          <p:spTgt spid="38"/>
                                        </p:tgtEl>
                                        <p:attrNameLst>
                                          <p:attrName>ppt_y</p:attrName>
                                        </p:attrNameLst>
                                      </p:cBhvr>
                                      <p:tavLst>
                                        <p:tav tm="0">
                                          <p:val>
                                            <p:strVal val="1+#ppt_h/2"/>
                                          </p:val>
                                        </p:tav>
                                        <p:tav tm="100000">
                                          <p:val>
                                            <p:strVal val="#ppt_y"/>
                                          </p:val>
                                        </p:tav>
                                      </p:tavLst>
                                    </p:anim>
                                  </p:childTnLst>
                                </p:cTn>
                              </p:par>
                              <p:par>
                                <p:cTn id="107" presetID="2" presetClass="entr" presetSubtype="4" fill="hold" nodeType="withEffect">
                                  <p:stCondLst>
                                    <p:cond delay="0"/>
                                  </p:stCondLst>
                                  <p:childTnLst>
                                    <p:set>
                                      <p:cBhvr>
                                        <p:cTn id="108" dur="1" fill="hold">
                                          <p:stCondLst>
                                            <p:cond delay="0"/>
                                          </p:stCondLst>
                                        </p:cTn>
                                        <p:tgtEl>
                                          <p:spTgt spid="26"/>
                                        </p:tgtEl>
                                        <p:attrNameLst>
                                          <p:attrName>style.visibility</p:attrName>
                                        </p:attrNameLst>
                                      </p:cBhvr>
                                      <p:to>
                                        <p:strVal val="visible"/>
                                      </p:to>
                                    </p:set>
                                    <p:anim calcmode="lin" valueType="num">
                                      <p:cBhvr additive="base">
                                        <p:cTn id="109" dur="500" fill="hold"/>
                                        <p:tgtEl>
                                          <p:spTgt spid="26"/>
                                        </p:tgtEl>
                                        <p:attrNameLst>
                                          <p:attrName>ppt_x</p:attrName>
                                        </p:attrNameLst>
                                      </p:cBhvr>
                                      <p:tavLst>
                                        <p:tav tm="0">
                                          <p:val>
                                            <p:strVal val="#ppt_x"/>
                                          </p:val>
                                        </p:tav>
                                        <p:tav tm="100000">
                                          <p:val>
                                            <p:strVal val="#ppt_x"/>
                                          </p:val>
                                        </p:tav>
                                      </p:tavLst>
                                    </p:anim>
                                    <p:anim calcmode="lin" valueType="num">
                                      <p:cBhvr additive="base">
                                        <p:cTn id="11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additive="base">
                                        <p:cTn id="115" dur="500" fill="hold"/>
                                        <p:tgtEl>
                                          <p:spTgt spid="12"/>
                                        </p:tgtEl>
                                        <p:attrNameLst>
                                          <p:attrName>ppt_x</p:attrName>
                                        </p:attrNameLst>
                                      </p:cBhvr>
                                      <p:tavLst>
                                        <p:tav tm="0">
                                          <p:val>
                                            <p:strVal val="#ppt_x"/>
                                          </p:val>
                                        </p:tav>
                                        <p:tav tm="100000">
                                          <p:val>
                                            <p:strVal val="#ppt_x"/>
                                          </p:val>
                                        </p:tav>
                                      </p:tavLst>
                                    </p:anim>
                                    <p:anim calcmode="lin" valueType="num">
                                      <p:cBhvr additive="base">
                                        <p:cTn id="11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animBg="1"/>
      <p:bldP spid="18" grpId="0"/>
      <p:bldP spid="19" grpId="0"/>
      <p:bldP spid="20" grpId="0"/>
      <p:bldP spid="21" grpId="0"/>
      <p:bldP spid="22" grpId="0" animBg="1"/>
      <p:bldP spid="23" grpId="0"/>
      <p:bldP spid="24" grpId="0"/>
      <p:bldP spid="25" grpId="0"/>
      <p:bldP spid="29" grpId="0" animBg="1"/>
      <p:bldP spid="33" grpId="0"/>
      <p:bldP spid="34" grpId="0"/>
      <p:bldP spid="35" grpId="0"/>
      <p:bldP spid="36" grpId="0"/>
      <p:bldP spid="37" grpId="0"/>
      <p:bldP spid="38" grpId="0"/>
      <p:bldP spid="3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rotWithShape="1">
          <a:blip r:embed="rId2" cstate="print">
            <a:extLst>
              <a:ext uri="{28A0092B-C50C-407E-A947-70E740481C1C}">
                <a14:useLocalDpi xmlns:a14="http://schemas.microsoft.com/office/drawing/2010/main" val="0"/>
              </a:ext>
            </a:extLst>
          </a:blip>
          <a:srcRect b="16272"/>
          <a:stretch/>
        </p:blipFill>
        <p:spPr>
          <a:xfrm flipH="1">
            <a:off x="9617883" y="7120"/>
            <a:ext cx="2574115" cy="1251409"/>
          </a:xfrm>
          <a:prstGeom prst="rect">
            <a:avLst/>
          </a:prstGeom>
        </p:spPr>
      </p:pic>
      <p:sp>
        <p:nvSpPr>
          <p:cNvPr id="4" name="Tekstvak 3"/>
          <p:cNvSpPr txBox="1"/>
          <p:nvPr/>
        </p:nvSpPr>
        <p:spPr>
          <a:xfrm>
            <a:off x="2937909" y="138487"/>
            <a:ext cx="6636776" cy="646331"/>
          </a:xfrm>
          <a:prstGeom prst="rect">
            <a:avLst/>
          </a:prstGeom>
          <a:solidFill>
            <a:schemeClr val="accent6">
              <a:lumMod val="60000"/>
              <a:lumOff val="40000"/>
            </a:schemeClr>
          </a:solidFill>
        </p:spPr>
        <p:txBody>
          <a:bodyPr wrap="square" rtlCol="0" anchor="ctr">
            <a:spAutoFit/>
          </a:bodyPr>
          <a:lstStyle/>
          <a:p>
            <a:pPr algn="ctr"/>
            <a:r>
              <a:rPr lang="nl-BE" sz="3600" dirty="0" smtClean="0">
                <a:latin typeface="AR JULIAN" panose="02000000000000000000" pitchFamily="2" charset="0"/>
              </a:rPr>
              <a:t>Wat is wind ?</a:t>
            </a:r>
            <a:endParaRPr lang="nl-BE" sz="3600" dirty="0">
              <a:latin typeface="AR JULIAN" panose="02000000000000000000" pitchFamily="2" charset="0"/>
            </a:endParaRPr>
          </a:p>
        </p:txBody>
      </p:sp>
      <p:sp>
        <p:nvSpPr>
          <p:cNvPr id="7" name="Tekstvak 6"/>
          <p:cNvSpPr txBox="1"/>
          <p:nvPr/>
        </p:nvSpPr>
        <p:spPr>
          <a:xfrm>
            <a:off x="43620" y="7120"/>
            <a:ext cx="2851089" cy="900000"/>
          </a:xfrm>
          <a:prstGeom prst="rect">
            <a:avLst/>
          </a:prstGeom>
          <a:solidFill>
            <a:schemeClr val="accent6">
              <a:lumMod val="60000"/>
              <a:lumOff val="40000"/>
            </a:schemeClr>
          </a:solidFill>
        </p:spPr>
        <p:txBody>
          <a:bodyPr wrap="square" rtlCol="0">
            <a:spAutoFit/>
          </a:bodyPr>
          <a:lstStyle/>
          <a:p>
            <a:endParaRPr lang="nl-BE" dirty="0"/>
          </a:p>
        </p:txBody>
      </p:sp>
      <p:sp>
        <p:nvSpPr>
          <p:cNvPr id="5" name="Tekstvak 4"/>
          <p:cNvSpPr txBox="1"/>
          <p:nvPr/>
        </p:nvSpPr>
        <p:spPr>
          <a:xfrm>
            <a:off x="736827" y="138487"/>
            <a:ext cx="1983051" cy="677108"/>
          </a:xfrm>
          <a:prstGeom prst="rect">
            <a:avLst/>
          </a:prstGeom>
          <a:noFill/>
        </p:spPr>
        <p:txBody>
          <a:bodyPr wrap="square" rtlCol="0">
            <a:spAutoFit/>
          </a:bodyPr>
          <a:lstStyle/>
          <a:p>
            <a:pPr algn="ctr"/>
            <a:r>
              <a:rPr lang="nl-BE" sz="1200" dirty="0" smtClean="0">
                <a:latin typeface="Arial" panose="020B0604020202020204" pitchFamily="34" charset="0"/>
                <a:cs typeface="Arial" panose="020B0604020202020204" pitchFamily="34" charset="0"/>
              </a:rPr>
              <a:t>Het Gilde van Molenaars</a:t>
            </a:r>
          </a:p>
          <a:p>
            <a:pPr algn="ctr"/>
            <a:r>
              <a:rPr lang="nl-BE" sz="1200" dirty="0" smtClean="0">
                <a:latin typeface="Arial" panose="020B0604020202020204" pitchFamily="34" charset="0"/>
                <a:cs typeface="Arial" panose="020B0604020202020204" pitchFamily="34" charset="0"/>
              </a:rPr>
              <a:t>Afd. Limburg</a:t>
            </a:r>
          </a:p>
          <a:p>
            <a:pPr algn="ctr"/>
            <a:endParaRPr lang="nl-BE" sz="1400" dirty="0">
              <a:latin typeface="Arial" panose="020B0604020202020204" pitchFamily="34" charset="0"/>
              <a:cs typeface="Arial" panose="020B0604020202020204" pitchFamily="34" charset="0"/>
            </a:endParaRPr>
          </a:p>
        </p:txBody>
      </p:sp>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7041"/>
            <a:ext cx="716948" cy="900000"/>
          </a:xfrm>
          <a:prstGeom prst="rect">
            <a:avLst/>
          </a:prstGeom>
        </p:spPr>
      </p:pic>
      <p:sp>
        <p:nvSpPr>
          <p:cNvPr id="3" name="Tijdelijke aanduiding voor datum 2"/>
          <p:cNvSpPr>
            <a:spLocks noGrp="1"/>
          </p:cNvSpPr>
          <p:nvPr>
            <p:ph type="dt" sz="half" idx="10"/>
          </p:nvPr>
        </p:nvSpPr>
        <p:spPr/>
        <p:txBody>
          <a:bodyPr/>
          <a:lstStyle/>
          <a:p>
            <a:fld id="{302F2402-AA60-4534-AFD2-85C98D5379E1}" type="datetime1">
              <a:rPr lang="nl-BE" smtClean="0"/>
              <a:t>18/03/2024</a:t>
            </a:fld>
            <a:endParaRPr lang="nl-BE" dirty="0"/>
          </a:p>
        </p:txBody>
      </p:sp>
      <p:sp>
        <p:nvSpPr>
          <p:cNvPr id="8" name="Tijdelijke aanduiding voor dianummer 7"/>
          <p:cNvSpPr>
            <a:spLocks noGrp="1"/>
          </p:cNvSpPr>
          <p:nvPr>
            <p:ph type="sldNum" sz="quarter" idx="12"/>
          </p:nvPr>
        </p:nvSpPr>
        <p:spPr/>
        <p:txBody>
          <a:bodyPr/>
          <a:lstStyle/>
          <a:p>
            <a:fld id="{AC0B8AE9-B615-4110-8A40-3E5F16D5504D}" type="slidenum">
              <a:rPr lang="nl-BE" smtClean="0"/>
              <a:t>11</a:t>
            </a:fld>
            <a:endParaRPr lang="nl-BE" dirty="0"/>
          </a:p>
        </p:txBody>
      </p:sp>
      <p:sp>
        <p:nvSpPr>
          <p:cNvPr id="9" name="Tekstvak 8"/>
          <p:cNvSpPr txBox="1"/>
          <p:nvPr/>
        </p:nvSpPr>
        <p:spPr>
          <a:xfrm>
            <a:off x="296140" y="1270996"/>
            <a:ext cx="7559834" cy="2893100"/>
          </a:xfrm>
          <a:prstGeom prst="rect">
            <a:avLst/>
          </a:prstGeom>
          <a:noFill/>
        </p:spPr>
        <p:txBody>
          <a:bodyPr wrap="square" rtlCol="0">
            <a:spAutoFit/>
          </a:bodyPr>
          <a:lstStyle/>
          <a:p>
            <a:r>
              <a:rPr lang="nl-BE" sz="2000" dirty="0" smtClean="0">
                <a:solidFill>
                  <a:srgbClr val="FF0000"/>
                </a:solidFill>
                <a:latin typeface="Arial" panose="020B0604020202020204" pitchFamily="34" charset="0"/>
                <a:cs typeface="Arial" panose="020B0604020202020204" pitchFamily="34" charset="0"/>
              </a:rPr>
              <a:t>Wat is wind?</a:t>
            </a:r>
          </a:p>
          <a:p>
            <a:pPr marL="285750" indent="-285750">
              <a:buFont typeface="Arial" panose="020B0604020202020204" pitchFamily="34" charset="0"/>
              <a:buChar char="•"/>
            </a:pPr>
            <a:r>
              <a:rPr lang="nl-BE" dirty="0" smtClean="0">
                <a:latin typeface="Arial" panose="020B0604020202020204" pitchFamily="34" charset="0"/>
                <a:cs typeface="Arial" panose="020B0604020202020204" pitchFamily="34" charset="0"/>
              </a:rPr>
              <a:t>Verplaatsing van een luchtmassa op het aardoppervlak</a:t>
            </a:r>
          </a:p>
          <a:p>
            <a:pPr marL="285750" indent="-285750">
              <a:buFont typeface="Arial" panose="020B0604020202020204" pitchFamily="34" charset="0"/>
              <a:buChar char="•"/>
            </a:pPr>
            <a:r>
              <a:rPr lang="nl-BE" dirty="0" smtClean="0">
                <a:latin typeface="Arial" panose="020B0604020202020204" pitchFamily="34" charset="0"/>
                <a:cs typeface="Arial" panose="020B0604020202020204" pitchFamily="34" charset="0"/>
              </a:rPr>
              <a:t>Door temperatuur verschil ontstaan hoge en lage luchtdruk gebieden</a:t>
            </a:r>
          </a:p>
          <a:p>
            <a:pPr marL="285750" indent="-285750">
              <a:buFont typeface="Arial" panose="020B0604020202020204" pitchFamily="34" charset="0"/>
              <a:buChar char="•"/>
            </a:pPr>
            <a:r>
              <a:rPr lang="nl-BE" dirty="0" smtClean="0">
                <a:latin typeface="Arial" panose="020B0604020202020204" pitchFamily="34" charset="0"/>
                <a:cs typeface="Arial" panose="020B0604020202020204" pitchFamily="34" charset="0"/>
              </a:rPr>
              <a:t>Hierdoor heeft de wind onder normale omstandigheden een </a:t>
            </a:r>
            <a:r>
              <a:rPr lang="nl-BE" dirty="0" smtClean="0">
                <a:solidFill>
                  <a:srgbClr val="FF0000"/>
                </a:solidFill>
                <a:latin typeface="Arial" panose="020B0604020202020204" pitchFamily="34" charset="0"/>
                <a:cs typeface="Arial" panose="020B0604020202020204" pitchFamily="34" charset="0"/>
              </a:rPr>
              <a:t>“dagelijkse gang”</a:t>
            </a:r>
            <a:endParaRPr lang="nl-BE"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nl-BE" dirty="0" smtClean="0">
                <a:latin typeface="Arial" panose="020B0604020202020204" pitchFamily="34" charset="0"/>
                <a:cs typeface="Arial" panose="020B0604020202020204" pitchFamily="34" charset="0"/>
              </a:rPr>
              <a:t>Warme lucht stijgt en wordt vervangen door koudere</a:t>
            </a:r>
          </a:p>
          <a:p>
            <a:pPr marL="285750" indent="-285750">
              <a:buFont typeface="Arial" panose="020B0604020202020204" pitchFamily="34" charset="0"/>
              <a:buChar char="•"/>
            </a:pPr>
            <a:r>
              <a:rPr lang="nl-BE" dirty="0" smtClean="0">
                <a:latin typeface="Arial" panose="020B0604020202020204" pitchFamily="34" charset="0"/>
                <a:cs typeface="Arial" panose="020B0604020202020204" pitchFamily="34" charset="0"/>
              </a:rPr>
              <a:t>Koude lucht is zwaarder en verdringt warmere lucht</a:t>
            </a:r>
          </a:p>
          <a:p>
            <a:pPr marL="285750" indent="-285750">
              <a:buFont typeface="Arial" panose="020B0604020202020204" pitchFamily="34" charset="0"/>
              <a:buChar char="•"/>
            </a:pPr>
            <a:r>
              <a:rPr lang="nl-BE" dirty="0" smtClean="0">
                <a:latin typeface="Arial" panose="020B0604020202020204" pitchFamily="34" charset="0"/>
                <a:cs typeface="Arial" panose="020B0604020202020204" pitchFamily="34" charset="0"/>
              </a:rPr>
              <a:t>Lucht kan ook plaatselijk weggezogen worden, door de straalstroom</a:t>
            </a:r>
          </a:p>
          <a:p>
            <a:pPr marL="285750" indent="-285750">
              <a:buFont typeface="Arial" panose="020B0604020202020204" pitchFamily="34" charset="0"/>
              <a:buChar char="•"/>
            </a:pPr>
            <a:r>
              <a:rPr lang="nl-BE" dirty="0" smtClean="0">
                <a:latin typeface="Arial" panose="020B0604020202020204" pitchFamily="34" charset="0"/>
                <a:cs typeface="Arial" panose="020B0604020202020204" pitchFamily="34" charset="0"/>
              </a:rPr>
              <a:t>Plaatsen waar lucht wordt weggezogen worden op het grondniveau weer aangevuld </a:t>
            </a:r>
            <a:endParaRPr lang="nl-BE" dirty="0">
              <a:latin typeface="Arial" panose="020B0604020202020204" pitchFamily="34" charset="0"/>
              <a:cs typeface="Arial" panose="020B0604020202020204" pitchFamily="34" charset="0"/>
            </a:endParaRPr>
          </a:p>
        </p:txBody>
      </p:sp>
      <p:pic>
        <p:nvPicPr>
          <p:cNvPr id="10" name="Afbeelding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02200" y="1571079"/>
            <a:ext cx="3960000" cy="1813075"/>
          </a:xfrm>
          <a:prstGeom prst="rect">
            <a:avLst/>
          </a:prstGeom>
        </p:spPr>
      </p:pic>
      <p:sp>
        <p:nvSpPr>
          <p:cNvPr id="11" name="Tekstvak 10"/>
          <p:cNvSpPr txBox="1"/>
          <p:nvPr/>
        </p:nvSpPr>
        <p:spPr>
          <a:xfrm>
            <a:off x="296140" y="4619497"/>
            <a:ext cx="10219460" cy="1231106"/>
          </a:xfrm>
          <a:prstGeom prst="rect">
            <a:avLst/>
          </a:prstGeom>
          <a:noFill/>
        </p:spPr>
        <p:txBody>
          <a:bodyPr wrap="square" rtlCol="0">
            <a:spAutoFit/>
          </a:bodyPr>
          <a:lstStyle/>
          <a:p>
            <a:r>
              <a:rPr lang="nl-BE" sz="2000" dirty="0" smtClean="0">
                <a:solidFill>
                  <a:srgbClr val="FF0000"/>
                </a:solidFill>
                <a:latin typeface="Arial" panose="020B0604020202020204" pitchFamily="34" charset="0"/>
                <a:cs typeface="Arial" panose="020B0604020202020204" pitchFamily="34" charset="0"/>
              </a:rPr>
              <a:t>De windrichting:</a:t>
            </a:r>
          </a:p>
          <a:p>
            <a:pPr marL="285750" indent="-285750">
              <a:buFont typeface="Arial" panose="020B0604020202020204" pitchFamily="34" charset="0"/>
              <a:buChar char="•"/>
            </a:pPr>
            <a:r>
              <a:rPr lang="nl-BE" dirty="0" smtClean="0">
                <a:latin typeface="Arial" panose="020B0604020202020204" pitchFamily="34" charset="0"/>
                <a:cs typeface="Arial" panose="020B0604020202020204" pitchFamily="34" charset="0"/>
              </a:rPr>
              <a:t>Wind wordt altijd aangegeven door zijn afkomst, bv; Noordenwind komt uit het noorden</a:t>
            </a:r>
          </a:p>
          <a:p>
            <a:pPr marL="285750" indent="-285750">
              <a:buFont typeface="Arial" panose="020B0604020202020204" pitchFamily="34" charset="0"/>
              <a:buChar char="•"/>
            </a:pPr>
            <a:r>
              <a:rPr lang="nl-BE" dirty="0" smtClean="0">
                <a:latin typeface="Arial" panose="020B0604020202020204" pitchFamily="34" charset="0"/>
                <a:cs typeface="Arial" panose="020B0604020202020204" pitchFamily="34" charset="0"/>
              </a:rPr>
              <a:t>Door zijn afkomst, brongebied, kennen we ook de luchtgesteldheid</a:t>
            </a:r>
          </a:p>
          <a:p>
            <a:pPr marL="285750" indent="-285750">
              <a:buFont typeface="Arial" panose="020B0604020202020204" pitchFamily="34" charset="0"/>
              <a:buChar char="•"/>
            </a:pPr>
            <a:r>
              <a:rPr lang="nl-BE" dirty="0" smtClean="0">
                <a:latin typeface="Arial" panose="020B0604020202020204" pitchFamily="34" charset="0"/>
                <a:cs typeface="Arial" panose="020B0604020202020204" pitchFamily="34" charset="0"/>
              </a:rPr>
              <a:t>Rond de drukgebieden draait de wind in een bepaalde richting, wind kan ruimen of krimpen</a:t>
            </a:r>
            <a:endParaRPr lang="nl-BE" dirty="0">
              <a:latin typeface="Arial" panose="020B0604020202020204" pitchFamily="34" charset="0"/>
              <a:cs typeface="Arial" panose="020B0604020202020204" pitchFamily="34" charset="0"/>
            </a:endParaRPr>
          </a:p>
        </p:txBody>
      </p:sp>
      <p:sp>
        <p:nvSpPr>
          <p:cNvPr id="12" name="Tijdelijke aanduiding voor voettekst 11"/>
          <p:cNvSpPr>
            <a:spLocks noGrp="1"/>
          </p:cNvSpPr>
          <p:nvPr>
            <p:ph type="ftr" sz="quarter" idx="11"/>
          </p:nvPr>
        </p:nvSpPr>
        <p:spPr/>
        <p:txBody>
          <a:bodyPr/>
          <a:lstStyle/>
          <a:p>
            <a:r>
              <a:rPr lang="nl-BE" dirty="0" smtClean="0"/>
              <a:t>Het Gilde van Molenaars</a:t>
            </a:r>
            <a:endParaRPr lang="nl-BE" dirty="0"/>
          </a:p>
        </p:txBody>
      </p:sp>
    </p:spTree>
    <p:extLst>
      <p:ext uri="{BB962C8B-B14F-4D97-AF65-F5344CB8AC3E}">
        <p14:creationId xmlns:p14="http://schemas.microsoft.com/office/powerpoint/2010/main" val="4270374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 fill="hold"/>
                                        <p:tgtEl>
                                          <p:spTgt spid="11"/>
                                        </p:tgtEl>
                                        <p:attrNameLst>
                                          <p:attrName>ppt_x</p:attrName>
                                        </p:attrNameLst>
                                      </p:cBhvr>
                                      <p:tavLst>
                                        <p:tav tm="0">
                                          <p:val>
                                            <p:strVal val="#ppt_x"/>
                                          </p:val>
                                        </p:tav>
                                        <p:tav tm="100000">
                                          <p:val>
                                            <p:strVal val="#ppt_x"/>
                                          </p:val>
                                        </p:tav>
                                      </p:tavLst>
                                    </p:anim>
                                    <p:anim calcmode="lin" valueType="num">
                                      <p:cBhvr additive="base">
                                        <p:cTn id="1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rotWithShape="1">
          <a:blip r:embed="rId2" cstate="print">
            <a:extLst>
              <a:ext uri="{28A0092B-C50C-407E-A947-70E740481C1C}">
                <a14:useLocalDpi xmlns:a14="http://schemas.microsoft.com/office/drawing/2010/main" val="0"/>
              </a:ext>
            </a:extLst>
          </a:blip>
          <a:srcRect b="16272"/>
          <a:stretch/>
        </p:blipFill>
        <p:spPr>
          <a:xfrm flipH="1">
            <a:off x="9617883" y="7120"/>
            <a:ext cx="2574115" cy="1251409"/>
          </a:xfrm>
          <a:prstGeom prst="rect">
            <a:avLst/>
          </a:prstGeom>
        </p:spPr>
      </p:pic>
      <p:sp>
        <p:nvSpPr>
          <p:cNvPr id="4" name="Tekstvak 3"/>
          <p:cNvSpPr txBox="1"/>
          <p:nvPr/>
        </p:nvSpPr>
        <p:spPr>
          <a:xfrm>
            <a:off x="2937909" y="138487"/>
            <a:ext cx="6636776" cy="646331"/>
          </a:xfrm>
          <a:prstGeom prst="rect">
            <a:avLst/>
          </a:prstGeom>
          <a:solidFill>
            <a:schemeClr val="accent6">
              <a:lumMod val="60000"/>
              <a:lumOff val="40000"/>
            </a:schemeClr>
          </a:solidFill>
        </p:spPr>
        <p:txBody>
          <a:bodyPr wrap="square" rtlCol="0" anchor="ctr">
            <a:spAutoFit/>
          </a:bodyPr>
          <a:lstStyle/>
          <a:p>
            <a:pPr algn="ctr"/>
            <a:r>
              <a:rPr lang="nl-BE" sz="3600" dirty="0" smtClean="0">
                <a:latin typeface="AR JULIAN" panose="02000000000000000000" pitchFamily="2" charset="0"/>
              </a:rPr>
              <a:t>Windkracht</a:t>
            </a:r>
            <a:endParaRPr lang="nl-BE" sz="3600" dirty="0">
              <a:latin typeface="AR JULIAN" panose="02000000000000000000" pitchFamily="2" charset="0"/>
            </a:endParaRPr>
          </a:p>
        </p:txBody>
      </p:sp>
      <p:sp>
        <p:nvSpPr>
          <p:cNvPr id="7" name="Tekstvak 6"/>
          <p:cNvSpPr txBox="1"/>
          <p:nvPr/>
        </p:nvSpPr>
        <p:spPr>
          <a:xfrm>
            <a:off x="43620" y="7120"/>
            <a:ext cx="2851089" cy="900000"/>
          </a:xfrm>
          <a:prstGeom prst="rect">
            <a:avLst/>
          </a:prstGeom>
          <a:solidFill>
            <a:schemeClr val="accent6">
              <a:lumMod val="60000"/>
              <a:lumOff val="40000"/>
            </a:schemeClr>
          </a:solidFill>
        </p:spPr>
        <p:txBody>
          <a:bodyPr wrap="square" rtlCol="0">
            <a:spAutoFit/>
          </a:bodyPr>
          <a:lstStyle/>
          <a:p>
            <a:endParaRPr lang="nl-BE" dirty="0"/>
          </a:p>
        </p:txBody>
      </p:sp>
      <p:sp>
        <p:nvSpPr>
          <p:cNvPr id="5" name="Tekstvak 4"/>
          <p:cNvSpPr txBox="1"/>
          <p:nvPr/>
        </p:nvSpPr>
        <p:spPr>
          <a:xfrm>
            <a:off x="736827" y="138487"/>
            <a:ext cx="1983051" cy="677108"/>
          </a:xfrm>
          <a:prstGeom prst="rect">
            <a:avLst/>
          </a:prstGeom>
          <a:noFill/>
        </p:spPr>
        <p:txBody>
          <a:bodyPr wrap="square" rtlCol="0">
            <a:spAutoFit/>
          </a:bodyPr>
          <a:lstStyle/>
          <a:p>
            <a:pPr algn="ctr"/>
            <a:r>
              <a:rPr lang="nl-BE" sz="1200" dirty="0" smtClean="0">
                <a:latin typeface="Arial" panose="020B0604020202020204" pitchFamily="34" charset="0"/>
                <a:cs typeface="Arial" panose="020B0604020202020204" pitchFamily="34" charset="0"/>
              </a:rPr>
              <a:t>Het Gilde van Molenaars</a:t>
            </a:r>
          </a:p>
          <a:p>
            <a:pPr algn="ctr"/>
            <a:r>
              <a:rPr lang="nl-BE" sz="1200" dirty="0" smtClean="0">
                <a:latin typeface="Arial" panose="020B0604020202020204" pitchFamily="34" charset="0"/>
                <a:cs typeface="Arial" panose="020B0604020202020204" pitchFamily="34" charset="0"/>
              </a:rPr>
              <a:t>Afd. Limburg</a:t>
            </a:r>
          </a:p>
          <a:p>
            <a:pPr algn="ctr"/>
            <a:endParaRPr lang="nl-BE" sz="1400" dirty="0">
              <a:latin typeface="Arial" panose="020B0604020202020204" pitchFamily="34" charset="0"/>
              <a:cs typeface="Arial" panose="020B0604020202020204" pitchFamily="34" charset="0"/>
            </a:endParaRPr>
          </a:p>
        </p:txBody>
      </p:sp>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7041"/>
            <a:ext cx="716948" cy="900000"/>
          </a:xfrm>
          <a:prstGeom prst="rect">
            <a:avLst/>
          </a:prstGeom>
        </p:spPr>
      </p:pic>
      <p:sp>
        <p:nvSpPr>
          <p:cNvPr id="3" name="Tijdelijke aanduiding voor datum 2"/>
          <p:cNvSpPr>
            <a:spLocks noGrp="1"/>
          </p:cNvSpPr>
          <p:nvPr>
            <p:ph type="dt" sz="half" idx="10"/>
          </p:nvPr>
        </p:nvSpPr>
        <p:spPr/>
        <p:txBody>
          <a:bodyPr/>
          <a:lstStyle/>
          <a:p>
            <a:fld id="{E01EC06C-C774-40D5-A2DA-9795FE7A1670}" type="datetime1">
              <a:rPr lang="nl-BE" smtClean="0"/>
              <a:t>18/03/2024</a:t>
            </a:fld>
            <a:endParaRPr lang="nl-BE" dirty="0"/>
          </a:p>
        </p:txBody>
      </p:sp>
      <p:sp>
        <p:nvSpPr>
          <p:cNvPr id="8" name="Tijdelijke aanduiding voor dianummer 7"/>
          <p:cNvSpPr>
            <a:spLocks noGrp="1"/>
          </p:cNvSpPr>
          <p:nvPr>
            <p:ph type="sldNum" sz="quarter" idx="12"/>
          </p:nvPr>
        </p:nvSpPr>
        <p:spPr/>
        <p:txBody>
          <a:bodyPr/>
          <a:lstStyle/>
          <a:p>
            <a:fld id="{AC0B8AE9-B615-4110-8A40-3E5F16D5504D}" type="slidenum">
              <a:rPr lang="nl-BE" smtClean="0"/>
              <a:t>12</a:t>
            </a:fld>
            <a:endParaRPr lang="nl-BE" dirty="0"/>
          </a:p>
        </p:txBody>
      </p:sp>
      <p:sp>
        <p:nvSpPr>
          <p:cNvPr id="16" name="Tekstvak 15"/>
          <p:cNvSpPr txBox="1"/>
          <p:nvPr/>
        </p:nvSpPr>
        <p:spPr>
          <a:xfrm>
            <a:off x="332509" y="1345931"/>
            <a:ext cx="7232073" cy="400110"/>
          </a:xfrm>
          <a:prstGeom prst="rect">
            <a:avLst/>
          </a:prstGeom>
          <a:noFill/>
        </p:spPr>
        <p:txBody>
          <a:bodyPr wrap="square" rtlCol="0">
            <a:spAutoFit/>
          </a:bodyPr>
          <a:lstStyle/>
          <a:p>
            <a:r>
              <a:rPr lang="nl-BE" sz="2000" dirty="0" smtClean="0">
                <a:solidFill>
                  <a:srgbClr val="FF0000"/>
                </a:solidFill>
                <a:latin typeface="Arial" panose="020B0604020202020204" pitchFamily="34" charset="0"/>
                <a:cs typeface="Arial" panose="020B0604020202020204" pitchFamily="34" charset="0"/>
              </a:rPr>
              <a:t>Windkracht:</a:t>
            </a:r>
            <a:endParaRPr lang="nl-BE" sz="2000" dirty="0">
              <a:solidFill>
                <a:srgbClr val="FF0000"/>
              </a:solidFill>
              <a:latin typeface="Arial" panose="020B0604020202020204" pitchFamily="34" charset="0"/>
              <a:cs typeface="Arial" panose="020B0604020202020204" pitchFamily="34" charset="0"/>
            </a:endParaRPr>
          </a:p>
        </p:txBody>
      </p:sp>
      <p:sp>
        <p:nvSpPr>
          <p:cNvPr id="17" name="Tekstvak 16"/>
          <p:cNvSpPr txBox="1"/>
          <p:nvPr/>
        </p:nvSpPr>
        <p:spPr>
          <a:xfrm>
            <a:off x="332509" y="1746041"/>
            <a:ext cx="8192059" cy="2031325"/>
          </a:xfrm>
          <a:prstGeom prst="rect">
            <a:avLst/>
          </a:prstGeom>
          <a:noFill/>
        </p:spPr>
        <p:txBody>
          <a:bodyPr wrap="square" rtlCol="0">
            <a:spAutoFit/>
          </a:bodyPr>
          <a:lstStyle/>
          <a:p>
            <a:pPr marL="285750" indent="-285750">
              <a:buFont typeface="Arial" panose="020B0604020202020204" pitchFamily="34" charset="0"/>
              <a:buChar char="•"/>
            </a:pPr>
            <a:r>
              <a:rPr lang="nl-BE" dirty="0" smtClean="0">
                <a:latin typeface="Arial" panose="020B0604020202020204" pitchFamily="34" charset="0"/>
                <a:cs typeface="Arial" panose="020B0604020202020204" pitchFamily="34" charset="0"/>
              </a:rPr>
              <a:t>Is </a:t>
            </a:r>
            <a:r>
              <a:rPr lang="nl-BE" dirty="0">
                <a:latin typeface="Arial" panose="020B0604020202020204" pitchFamily="34" charset="0"/>
                <a:cs typeface="Arial" panose="020B0604020202020204" pitchFamily="34" charset="0"/>
              </a:rPr>
              <a:t>de kracht die de wind op een horizontaal vlak </a:t>
            </a:r>
            <a:r>
              <a:rPr lang="nl-BE" dirty="0" smtClean="0">
                <a:latin typeface="Arial" panose="020B0604020202020204" pitchFamily="34" charset="0"/>
                <a:cs typeface="Arial" panose="020B0604020202020204" pitchFamily="34" charset="0"/>
              </a:rPr>
              <a:t>uitoefent</a:t>
            </a:r>
          </a:p>
          <a:p>
            <a:pPr marL="285750" indent="-285750">
              <a:buFont typeface="Arial" panose="020B0604020202020204" pitchFamily="34" charset="0"/>
              <a:buChar char="•"/>
            </a:pPr>
            <a:r>
              <a:rPr lang="nl-BE" dirty="0" smtClean="0">
                <a:latin typeface="Arial" panose="020B0604020202020204" pitchFamily="34" charset="0"/>
                <a:cs typeface="Arial" panose="020B0604020202020204" pitchFamily="34" charset="0"/>
              </a:rPr>
              <a:t>Is afhankelijk van de </a:t>
            </a:r>
            <a:r>
              <a:rPr lang="nl-BE" dirty="0" smtClean="0">
                <a:solidFill>
                  <a:srgbClr val="FF0000"/>
                </a:solidFill>
                <a:latin typeface="Arial" panose="020B0604020202020204" pitchFamily="34" charset="0"/>
                <a:cs typeface="Arial" panose="020B0604020202020204" pitchFamily="34" charset="0"/>
              </a:rPr>
              <a:t>windsnelheid</a:t>
            </a:r>
            <a:r>
              <a:rPr lang="nl-BE" dirty="0" smtClean="0">
                <a:latin typeface="Arial" panose="020B0604020202020204" pitchFamily="34" charset="0"/>
                <a:cs typeface="Arial" panose="020B0604020202020204" pitchFamily="34" charset="0"/>
              </a:rPr>
              <a:t> en temperatuur </a:t>
            </a:r>
            <a:r>
              <a:rPr lang="nl-BE" dirty="0" smtClean="0">
                <a:solidFill>
                  <a:srgbClr val="FF0000"/>
                </a:solidFill>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nl-BE" dirty="0">
                <a:latin typeface="Arial" panose="020B0604020202020204" pitchFamily="34" charset="0"/>
                <a:cs typeface="Arial" panose="020B0604020202020204" pitchFamily="34" charset="0"/>
              </a:rPr>
              <a:t>Windkracht wordt uitgedrukt in</a:t>
            </a:r>
            <a:r>
              <a:rPr lang="nl-BE" dirty="0">
                <a:solidFill>
                  <a:srgbClr val="FF0000"/>
                </a:solidFill>
                <a:latin typeface="Arial" panose="020B0604020202020204" pitchFamily="34" charset="0"/>
                <a:cs typeface="Arial" panose="020B0604020202020204" pitchFamily="34" charset="0"/>
              </a:rPr>
              <a:t> Beaufort (Bft) </a:t>
            </a:r>
            <a:r>
              <a:rPr lang="nl-BE" dirty="0">
                <a:latin typeface="Arial" panose="020B0604020202020204" pitchFamily="34" charset="0"/>
                <a:cs typeface="Arial" panose="020B0604020202020204" pitchFamily="34" charset="0"/>
              </a:rPr>
              <a:t>of gewone </a:t>
            </a:r>
            <a:r>
              <a:rPr lang="nl-BE" dirty="0" smtClean="0">
                <a:latin typeface="Arial" panose="020B0604020202020204" pitchFamily="34" charset="0"/>
                <a:cs typeface="Arial" panose="020B0604020202020204" pitchFamily="34" charset="0"/>
              </a:rPr>
              <a:t>benaming</a:t>
            </a:r>
          </a:p>
          <a:p>
            <a:pPr marL="285750" indent="-285750">
              <a:buFont typeface="Arial" panose="020B0604020202020204" pitchFamily="34" charset="0"/>
              <a:buChar char="•"/>
            </a:pPr>
            <a:r>
              <a:rPr lang="nl-BE" dirty="0">
                <a:latin typeface="Arial" panose="020B0604020202020204" pitchFamily="34" charset="0"/>
                <a:cs typeface="Arial" panose="020B0604020202020204" pitchFamily="34" charset="0"/>
              </a:rPr>
              <a:t>Windkracht in een weerbericht is de gemiddelde windkracht gedurende 10 min. op hoogte van 10 m. een open terrein en kan 15% tot 40% verschillen naargelang de terrein </a:t>
            </a:r>
            <a:r>
              <a:rPr lang="nl-BE" dirty="0" smtClean="0">
                <a:latin typeface="Arial" panose="020B0604020202020204" pitchFamily="34" charset="0"/>
                <a:cs typeface="Arial" panose="020B0604020202020204" pitchFamily="34" charset="0"/>
              </a:rPr>
              <a:t>omstandigheden</a:t>
            </a:r>
          </a:p>
          <a:p>
            <a:pPr marL="285750" indent="-285750">
              <a:buFont typeface="Arial" panose="020B0604020202020204" pitchFamily="34" charset="0"/>
              <a:buChar char="•"/>
            </a:pPr>
            <a:r>
              <a:rPr lang="nl-BE" dirty="0" smtClean="0">
                <a:latin typeface="Arial" panose="020B0604020202020204" pitchFamily="34" charset="0"/>
                <a:cs typeface="Arial" panose="020B0604020202020204" pitchFamily="34" charset="0"/>
              </a:rPr>
              <a:t>Is geen moment opname.</a:t>
            </a:r>
            <a:endParaRPr lang="nl-BE" dirty="0">
              <a:latin typeface="Arial" panose="020B0604020202020204" pitchFamily="34" charset="0"/>
              <a:cs typeface="Arial" panose="020B0604020202020204" pitchFamily="34" charset="0"/>
            </a:endParaRPr>
          </a:p>
        </p:txBody>
      </p:sp>
      <p:sp>
        <p:nvSpPr>
          <p:cNvPr id="19" name="Tekstvak 18"/>
          <p:cNvSpPr txBox="1"/>
          <p:nvPr/>
        </p:nvSpPr>
        <p:spPr>
          <a:xfrm>
            <a:off x="310386" y="4983814"/>
            <a:ext cx="8428033" cy="1200329"/>
          </a:xfrm>
          <a:prstGeom prst="rect">
            <a:avLst/>
          </a:prstGeom>
          <a:noFill/>
          <a:ln w="12700">
            <a:solidFill>
              <a:srgbClr val="FF0000"/>
            </a:solidFill>
          </a:ln>
        </p:spPr>
        <p:txBody>
          <a:bodyPr wrap="square" rtlCol="0">
            <a:spAutoFit/>
          </a:bodyPr>
          <a:lstStyle/>
          <a:p>
            <a:r>
              <a:rPr lang="nl-BE" dirty="0" smtClean="0">
                <a:solidFill>
                  <a:srgbClr val="FF0000"/>
                </a:solidFill>
                <a:latin typeface="Arial" panose="020B0604020202020204" pitchFamily="34" charset="0"/>
                <a:cs typeface="Arial" panose="020B0604020202020204" pitchFamily="34" charset="0"/>
              </a:rPr>
              <a:t>Voor de molenaar</a:t>
            </a:r>
          </a:p>
          <a:p>
            <a:pPr marL="285750" indent="-285750">
              <a:buFont typeface="Arial" panose="020B0604020202020204" pitchFamily="34" charset="0"/>
              <a:buChar char="•"/>
            </a:pPr>
            <a:r>
              <a:rPr lang="nl-BE" dirty="0" smtClean="0">
                <a:solidFill>
                  <a:srgbClr val="FF0000"/>
                </a:solidFill>
                <a:latin typeface="Arial" panose="020B0604020202020204" pitchFamily="34" charset="0"/>
                <a:cs typeface="Arial" panose="020B0604020202020204" pitchFamily="34" charset="0"/>
              </a:rPr>
              <a:t>Licht </a:t>
            </a:r>
            <a:r>
              <a:rPr lang="nl-BE" dirty="0">
                <a:solidFill>
                  <a:srgbClr val="FF0000"/>
                </a:solidFill>
                <a:latin typeface="Arial" panose="020B0604020202020204" pitchFamily="34" charset="0"/>
                <a:cs typeface="Arial" panose="020B0604020202020204" pitchFamily="34" charset="0"/>
              </a:rPr>
              <a:t>lopende molens kunnen onbelast bij 2 Bft  soms zonder zeilvoering draaien terwijl andere bij 4 Bft nog vier volle nodig </a:t>
            </a:r>
            <a:r>
              <a:rPr lang="nl-BE" dirty="0" smtClean="0">
                <a:solidFill>
                  <a:srgbClr val="FF0000"/>
                </a:solidFill>
                <a:latin typeface="Arial" panose="020B0604020202020204" pitchFamily="34" charset="0"/>
                <a:cs typeface="Arial" panose="020B0604020202020204" pitchFamily="34" charset="0"/>
              </a:rPr>
              <a:t>hebben</a:t>
            </a:r>
          </a:p>
          <a:p>
            <a:pPr marL="285750" indent="-285750">
              <a:buFont typeface="Arial" panose="020B0604020202020204" pitchFamily="34" charset="0"/>
              <a:buChar char="•"/>
            </a:pPr>
            <a:r>
              <a:rPr lang="nl-BE" dirty="0">
                <a:solidFill>
                  <a:srgbClr val="FF0000"/>
                </a:solidFill>
                <a:latin typeface="Arial" panose="020B0604020202020204" pitchFamily="34" charset="0"/>
                <a:cs typeface="Arial" panose="020B0604020202020204" pitchFamily="34" charset="0"/>
              </a:rPr>
              <a:t>Een vrijwillige molenaar zal bij 8 Bft , stormachtige wind niet meer draaien </a:t>
            </a:r>
            <a:r>
              <a:rPr lang="nl-BE" dirty="0" smtClean="0">
                <a:solidFill>
                  <a:srgbClr val="FF0000"/>
                </a:solidFill>
                <a:latin typeface="Arial" panose="020B0604020202020204" pitchFamily="34" charset="0"/>
                <a:cs typeface="Arial" panose="020B0604020202020204" pitchFamily="34" charset="0"/>
              </a:rPr>
              <a:t>!!!!!</a:t>
            </a:r>
            <a:endParaRPr lang="nl-BE" dirty="0">
              <a:latin typeface="Arial" panose="020B0604020202020204" pitchFamily="34" charset="0"/>
              <a:cs typeface="Arial" panose="020B0604020202020204" pitchFamily="34" charset="0"/>
            </a:endParaRPr>
          </a:p>
        </p:txBody>
      </p:sp>
      <p:sp>
        <p:nvSpPr>
          <p:cNvPr id="11" name="Tekstvak 10"/>
          <p:cNvSpPr txBox="1"/>
          <p:nvPr/>
        </p:nvSpPr>
        <p:spPr>
          <a:xfrm>
            <a:off x="8669591" y="1746041"/>
            <a:ext cx="3359725" cy="276999"/>
          </a:xfrm>
          <a:prstGeom prst="rect">
            <a:avLst/>
          </a:prstGeom>
          <a:solidFill>
            <a:schemeClr val="accent5"/>
          </a:solidFill>
          <a:ln>
            <a:solidFill>
              <a:schemeClr val="tx1"/>
            </a:solidFill>
          </a:ln>
        </p:spPr>
        <p:txBody>
          <a:bodyPr wrap="square" rtlCol="0">
            <a:spAutoFit/>
          </a:bodyPr>
          <a:lstStyle/>
          <a:p>
            <a:r>
              <a:rPr lang="nl-BE" sz="1200" dirty="0" smtClean="0">
                <a:solidFill>
                  <a:schemeClr val="bg1"/>
                </a:solidFill>
                <a:latin typeface="Arial" panose="020B0604020202020204" pitchFamily="34" charset="0"/>
                <a:cs typeface="Arial" panose="020B0604020202020204" pitchFamily="34" charset="0"/>
              </a:rPr>
              <a:t>Windkracht (Bft)</a:t>
            </a:r>
            <a:r>
              <a:rPr lang="nl-BE" sz="1200" dirty="0" smtClean="0">
                <a:latin typeface="Arial" panose="020B0604020202020204" pitchFamily="34" charset="0"/>
                <a:cs typeface="Arial" panose="020B0604020202020204" pitchFamily="34" charset="0"/>
              </a:rPr>
              <a:t>	</a:t>
            </a:r>
            <a:r>
              <a:rPr lang="nl-BE" sz="1200" dirty="0" smtClean="0">
                <a:solidFill>
                  <a:schemeClr val="bg1"/>
                </a:solidFill>
                <a:latin typeface="Arial" panose="020B0604020202020204" pitchFamily="34" charset="0"/>
                <a:cs typeface="Arial" panose="020B0604020202020204" pitchFamily="34" charset="0"/>
              </a:rPr>
              <a:t>Benaming</a:t>
            </a:r>
            <a:endParaRPr lang="nl-BE" sz="1200" dirty="0">
              <a:solidFill>
                <a:schemeClr val="bg1"/>
              </a:solidFill>
              <a:latin typeface="Arial" panose="020B0604020202020204" pitchFamily="34" charset="0"/>
              <a:cs typeface="Arial" panose="020B0604020202020204" pitchFamily="34" charset="0"/>
            </a:endParaRPr>
          </a:p>
        </p:txBody>
      </p:sp>
      <p:sp>
        <p:nvSpPr>
          <p:cNvPr id="12" name="Tekstvak 11"/>
          <p:cNvSpPr txBox="1"/>
          <p:nvPr/>
        </p:nvSpPr>
        <p:spPr>
          <a:xfrm>
            <a:off x="8669593" y="2023040"/>
            <a:ext cx="1620000" cy="2893100"/>
          </a:xfrm>
          <a:prstGeom prst="rect">
            <a:avLst/>
          </a:prstGeom>
          <a:noFill/>
          <a:ln>
            <a:solidFill>
              <a:schemeClr val="tx1"/>
            </a:solidFill>
          </a:ln>
        </p:spPr>
        <p:txBody>
          <a:bodyPr wrap="square" rtlCol="0">
            <a:spAutoFit/>
          </a:bodyPr>
          <a:lstStyle/>
          <a:p>
            <a:pPr algn="ctr"/>
            <a:r>
              <a:rPr lang="nl-BE" sz="1400" dirty="0" smtClean="0">
                <a:latin typeface="Arial" panose="020B0604020202020204" pitchFamily="34" charset="0"/>
                <a:cs typeface="Arial" panose="020B0604020202020204" pitchFamily="34" charset="0"/>
              </a:rPr>
              <a:t>0  Bft</a:t>
            </a:r>
          </a:p>
          <a:p>
            <a:pPr algn="ctr"/>
            <a:r>
              <a:rPr lang="nl-BE" sz="1400" dirty="0" smtClean="0">
                <a:latin typeface="Arial" panose="020B0604020202020204" pitchFamily="34" charset="0"/>
                <a:cs typeface="Arial" panose="020B0604020202020204" pitchFamily="34" charset="0"/>
              </a:rPr>
              <a:t>1  Bft</a:t>
            </a:r>
            <a:endParaRPr lang="nl-BE" sz="1400" dirty="0">
              <a:latin typeface="Arial" panose="020B0604020202020204" pitchFamily="34" charset="0"/>
              <a:cs typeface="Arial" panose="020B0604020202020204" pitchFamily="34" charset="0"/>
            </a:endParaRPr>
          </a:p>
          <a:p>
            <a:pPr algn="ctr"/>
            <a:r>
              <a:rPr lang="nl-BE" sz="1400" dirty="0" smtClean="0">
                <a:latin typeface="Arial" panose="020B0604020202020204" pitchFamily="34" charset="0"/>
                <a:cs typeface="Arial" panose="020B0604020202020204" pitchFamily="34" charset="0"/>
              </a:rPr>
              <a:t> 2  Bft</a:t>
            </a:r>
          </a:p>
          <a:p>
            <a:pPr algn="ctr"/>
            <a:r>
              <a:rPr lang="nl-BE" sz="1400" dirty="0" smtClean="0">
                <a:latin typeface="Arial" panose="020B0604020202020204" pitchFamily="34" charset="0"/>
                <a:cs typeface="Arial" panose="020B0604020202020204" pitchFamily="34" charset="0"/>
              </a:rPr>
              <a:t>3  Bft</a:t>
            </a:r>
          </a:p>
          <a:p>
            <a:pPr algn="ctr"/>
            <a:r>
              <a:rPr lang="nl-BE" sz="1400" dirty="0" smtClean="0">
                <a:latin typeface="Arial" panose="020B0604020202020204" pitchFamily="34" charset="0"/>
                <a:cs typeface="Arial" panose="020B0604020202020204" pitchFamily="34" charset="0"/>
              </a:rPr>
              <a:t>4  Bft</a:t>
            </a:r>
          </a:p>
          <a:p>
            <a:pPr algn="ctr"/>
            <a:r>
              <a:rPr lang="nl-BE" sz="1400" dirty="0" smtClean="0">
                <a:latin typeface="Arial" panose="020B0604020202020204" pitchFamily="34" charset="0"/>
                <a:cs typeface="Arial" panose="020B0604020202020204" pitchFamily="34" charset="0"/>
              </a:rPr>
              <a:t>5  Bft</a:t>
            </a:r>
          </a:p>
          <a:p>
            <a:pPr algn="ctr"/>
            <a:r>
              <a:rPr lang="nl-BE" sz="1400" dirty="0" smtClean="0">
                <a:latin typeface="Arial" panose="020B0604020202020204" pitchFamily="34" charset="0"/>
                <a:cs typeface="Arial" panose="020B0604020202020204" pitchFamily="34" charset="0"/>
              </a:rPr>
              <a:t>6  Bft</a:t>
            </a:r>
          </a:p>
          <a:p>
            <a:pPr algn="ctr"/>
            <a:r>
              <a:rPr lang="nl-BE" sz="1400" dirty="0" smtClean="0">
                <a:latin typeface="Arial" panose="020B0604020202020204" pitchFamily="34" charset="0"/>
                <a:cs typeface="Arial" panose="020B0604020202020204" pitchFamily="34" charset="0"/>
              </a:rPr>
              <a:t>7  Bft</a:t>
            </a:r>
          </a:p>
          <a:p>
            <a:pPr algn="ctr"/>
            <a:r>
              <a:rPr lang="nl-BE" sz="1400" dirty="0" smtClean="0">
                <a:latin typeface="Arial" panose="020B0604020202020204" pitchFamily="34" charset="0"/>
                <a:cs typeface="Arial" panose="020B0604020202020204" pitchFamily="34" charset="0"/>
              </a:rPr>
              <a:t>8  Bft</a:t>
            </a:r>
          </a:p>
          <a:p>
            <a:pPr algn="ctr"/>
            <a:r>
              <a:rPr lang="nl-BE" sz="1400" dirty="0" smtClean="0">
                <a:latin typeface="Arial" panose="020B0604020202020204" pitchFamily="34" charset="0"/>
                <a:cs typeface="Arial" panose="020B0604020202020204" pitchFamily="34" charset="0"/>
              </a:rPr>
              <a:t>9  Bft</a:t>
            </a:r>
          </a:p>
          <a:p>
            <a:pPr algn="ctr"/>
            <a:r>
              <a:rPr lang="nl-BE" sz="1400" dirty="0" smtClean="0">
                <a:latin typeface="Arial" panose="020B0604020202020204" pitchFamily="34" charset="0"/>
                <a:cs typeface="Arial" panose="020B0604020202020204" pitchFamily="34" charset="0"/>
              </a:rPr>
              <a:t>10 Bft</a:t>
            </a:r>
          </a:p>
          <a:p>
            <a:pPr algn="ctr"/>
            <a:r>
              <a:rPr lang="nl-BE" sz="1400" dirty="0" smtClean="0">
                <a:latin typeface="Arial" panose="020B0604020202020204" pitchFamily="34" charset="0"/>
                <a:cs typeface="Arial" panose="020B0604020202020204" pitchFamily="34" charset="0"/>
              </a:rPr>
              <a:t>11 Bft</a:t>
            </a:r>
          </a:p>
          <a:p>
            <a:pPr algn="ctr"/>
            <a:r>
              <a:rPr lang="nl-BE" sz="1400" dirty="0" smtClean="0">
                <a:latin typeface="Arial" panose="020B0604020202020204" pitchFamily="34" charset="0"/>
                <a:cs typeface="Arial" panose="020B0604020202020204" pitchFamily="34" charset="0"/>
              </a:rPr>
              <a:t>12 Bft </a:t>
            </a:r>
            <a:endParaRPr lang="nl-BE" sz="1400" dirty="0">
              <a:latin typeface="Arial" panose="020B0604020202020204" pitchFamily="34" charset="0"/>
              <a:cs typeface="Arial" panose="020B0604020202020204" pitchFamily="34" charset="0"/>
            </a:endParaRPr>
          </a:p>
        </p:txBody>
      </p:sp>
      <p:sp>
        <p:nvSpPr>
          <p:cNvPr id="20" name="Tekstvak 19"/>
          <p:cNvSpPr txBox="1"/>
          <p:nvPr/>
        </p:nvSpPr>
        <p:spPr>
          <a:xfrm>
            <a:off x="10289593" y="2023040"/>
            <a:ext cx="1739724" cy="2893100"/>
          </a:xfrm>
          <a:prstGeom prst="rect">
            <a:avLst/>
          </a:prstGeom>
          <a:noFill/>
          <a:ln>
            <a:solidFill>
              <a:schemeClr val="tx1"/>
            </a:solidFill>
          </a:ln>
        </p:spPr>
        <p:txBody>
          <a:bodyPr wrap="square" rtlCol="0">
            <a:spAutoFit/>
          </a:bodyPr>
          <a:lstStyle/>
          <a:p>
            <a:pPr algn="ctr"/>
            <a:r>
              <a:rPr lang="nl-BE" sz="1400" dirty="0" smtClean="0">
                <a:latin typeface="Arial" panose="020B0604020202020204" pitchFamily="34" charset="0"/>
                <a:cs typeface="Arial" panose="020B0604020202020204" pitchFamily="34" charset="0"/>
              </a:rPr>
              <a:t>Windstil</a:t>
            </a:r>
            <a:endParaRPr lang="nl-BE" sz="1400" dirty="0">
              <a:latin typeface="Arial" panose="020B0604020202020204" pitchFamily="34" charset="0"/>
              <a:cs typeface="Arial" panose="020B0604020202020204" pitchFamily="34" charset="0"/>
            </a:endParaRPr>
          </a:p>
          <a:p>
            <a:pPr algn="ctr"/>
            <a:r>
              <a:rPr lang="nl-BE" sz="1400" dirty="0" smtClean="0">
                <a:latin typeface="Arial" panose="020B0604020202020204" pitchFamily="34" charset="0"/>
                <a:cs typeface="Arial" panose="020B0604020202020204" pitchFamily="34" charset="0"/>
              </a:rPr>
              <a:t> Zwakke wind</a:t>
            </a:r>
          </a:p>
          <a:p>
            <a:pPr algn="ctr"/>
            <a:r>
              <a:rPr lang="nl-BE" sz="1400" dirty="0" smtClean="0">
                <a:latin typeface="Arial" panose="020B0604020202020204" pitchFamily="34" charset="0"/>
                <a:cs typeface="Arial" panose="020B0604020202020204" pitchFamily="34" charset="0"/>
              </a:rPr>
              <a:t>Zwakke wind</a:t>
            </a:r>
          </a:p>
          <a:p>
            <a:pPr algn="ctr"/>
            <a:r>
              <a:rPr lang="nl-BE" sz="1400" dirty="0" smtClean="0">
                <a:latin typeface="Arial" panose="020B0604020202020204" pitchFamily="34" charset="0"/>
                <a:cs typeface="Arial" panose="020B0604020202020204" pitchFamily="34" charset="0"/>
              </a:rPr>
              <a:t>Matige wind</a:t>
            </a:r>
          </a:p>
          <a:p>
            <a:pPr algn="ctr"/>
            <a:r>
              <a:rPr lang="nl-BE" sz="1400" dirty="0" smtClean="0">
                <a:latin typeface="Arial" panose="020B0604020202020204" pitchFamily="34" charset="0"/>
                <a:cs typeface="Arial" panose="020B0604020202020204" pitchFamily="34" charset="0"/>
              </a:rPr>
              <a:t>Matige wind</a:t>
            </a:r>
          </a:p>
          <a:p>
            <a:pPr algn="ctr"/>
            <a:r>
              <a:rPr lang="nl-BE" sz="1400" dirty="0" smtClean="0">
                <a:latin typeface="Arial" panose="020B0604020202020204" pitchFamily="34" charset="0"/>
                <a:cs typeface="Arial" panose="020B0604020202020204" pitchFamily="34" charset="0"/>
              </a:rPr>
              <a:t>Vrij krachtige wind</a:t>
            </a:r>
          </a:p>
          <a:p>
            <a:pPr algn="ctr"/>
            <a:r>
              <a:rPr lang="nl-BE" sz="1400" dirty="0" smtClean="0">
                <a:latin typeface="Arial" panose="020B0604020202020204" pitchFamily="34" charset="0"/>
                <a:cs typeface="Arial" panose="020B0604020202020204" pitchFamily="34" charset="0"/>
              </a:rPr>
              <a:t>Krachtige wind</a:t>
            </a:r>
          </a:p>
          <a:p>
            <a:pPr algn="ctr"/>
            <a:r>
              <a:rPr lang="nl-BE" sz="1400" dirty="0" smtClean="0">
                <a:latin typeface="Arial" panose="020B0604020202020204" pitchFamily="34" charset="0"/>
                <a:cs typeface="Arial" panose="020B0604020202020204" pitchFamily="34" charset="0"/>
              </a:rPr>
              <a:t>Harde wind</a:t>
            </a:r>
          </a:p>
          <a:p>
            <a:pPr algn="ctr"/>
            <a:r>
              <a:rPr lang="nl-BE" sz="1400" dirty="0" smtClean="0">
                <a:latin typeface="Arial" panose="020B0604020202020204" pitchFamily="34" charset="0"/>
                <a:cs typeface="Arial" panose="020B0604020202020204" pitchFamily="34" charset="0"/>
              </a:rPr>
              <a:t>Stormachtige wind</a:t>
            </a:r>
          </a:p>
          <a:p>
            <a:pPr algn="ctr"/>
            <a:r>
              <a:rPr lang="nl-BE" sz="1400" dirty="0" smtClean="0">
                <a:latin typeface="Arial" panose="020B0604020202020204" pitchFamily="34" charset="0"/>
                <a:cs typeface="Arial" panose="020B0604020202020204" pitchFamily="34" charset="0"/>
              </a:rPr>
              <a:t>Storm</a:t>
            </a:r>
          </a:p>
          <a:p>
            <a:pPr algn="ctr"/>
            <a:r>
              <a:rPr lang="nl-BE" sz="1400" dirty="0" smtClean="0">
                <a:latin typeface="Arial" panose="020B0604020202020204" pitchFamily="34" charset="0"/>
                <a:cs typeface="Arial" panose="020B0604020202020204" pitchFamily="34" charset="0"/>
              </a:rPr>
              <a:t>Zware storm</a:t>
            </a:r>
          </a:p>
          <a:p>
            <a:pPr algn="ctr"/>
            <a:r>
              <a:rPr lang="nl-BE" sz="1400" dirty="0" smtClean="0">
                <a:latin typeface="Arial" panose="020B0604020202020204" pitchFamily="34" charset="0"/>
                <a:cs typeface="Arial" panose="020B0604020202020204" pitchFamily="34" charset="0"/>
              </a:rPr>
              <a:t>Zeer zware storm</a:t>
            </a:r>
          </a:p>
          <a:p>
            <a:pPr algn="ctr"/>
            <a:r>
              <a:rPr lang="nl-BE" sz="1400" dirty="0" smtClean="0">
                <a:latin typeface="Arial" panose="020B0604020202020204" pitchFamily="34" charset="0"/>
                <a:cs typeface="Arial" panose="020B0604020202020204" pitchFamily="34" charset="0"/>
              </a:rPr>
              <a:t>Orkaan</a:t>
            </a:r>
          </a:p>
        </p:txBody>
      </p:sp>
      <p:sp>
        <p:nvSpPr>
          <p:cNvPr id="13" name="Tekstvak 12"/>
          <p:cNvSpPr txBox="1"/>
          <p:nvPr/>
        </p:nvSpPr>
        <p:spPr>
          <a:xfrm>
            <a:off x="332509" y="3903406"/>
            <a:ext cx="8083904" cy="646331"/>
          </a:xfrm>
          <a:prstGeom prst="rect">
            <a:avLst/>
          </a:prstGeom>
          <a:noFill/>
        </p:spPr>
        <p:txBody>
          <a:bodyPr wrap="square" rtlCol="0">
            <a:spAutoFit/>
          </a:bodyPr>
          <a:lstStyle/>
          <a:p>
            <a:r>
              <a:rPr lang="nl-BE" dirty="0" smtClean="0">
                <a:solidFill>
                  <a:srgbClr val="FF0000"/>
                </a:solidFill>
                <a:latin typeface="Arial" panose="020B0604020202020204" pitchFamily="34" charset="0"/>
                <a:cs typeface="Arial" panose="020B0604020202020204" pitchFamily="34" charset="0"/>
              </a:rPr>
              <a:t>* Wind </a:t>
            </a:r>
            <a:r>
              <a:rPr lang="nl-BE" dirty="0">
                <a:solidFill>
                  <a:srgbClr val="FF0000"/>
                </a:solidFill>
                <a:latin typeface="Arial" panose="020B0604020202020204" pitchFamily="34" charset="0"/>
                <a:cs typeface="Arial" panose="020B0604020202020204" pitchFamily="34" charset="0"/>
              </a:rPr>
              <a:t>zal in de zomer, met dezelfde snelheid, minder krachtig zijn dan de </a:t>
            </a:r>
            <a:r>
              <a:rPr lang="nl-BE" dirty="0" smtClean="0">
                <a:solidFill>
                  <a:srgbClr val="FF0000"/>
                </a:solidFill>
                <a:latin typeface="Arial" panose="020B0604020202020204" pitchFamily="34" charset="0"/>
                <a:cs typeface="Arial" panose="020B0604020202020204" pitchFamily="34" charset="0"/>
              </a:rPr>
              <a:t>      wind </a:t>
            </a:r>
            <a:r>
              <a:rPr lang="nl-BE" dirty="0">
                <a:solidFill>
                  <a:srgbClr val="FF0000"/>
                </a:solidFill>
                <a:latin typeface="Arial" panose="020B0604020202020204" pitchFamily="34" charset="0"/>
                <a:cs typeface="Arial" panose="020B0604020202020204" pitchFamily="34" charset="0"/>
              </a:rPr>
              <a:t>met vergelijkbare snelheid in de winter.</a:t>
            </a:r>
          </a:p>
        </p:txBody>
      </p:sp>
      <p:sp>
        <p:nvSpPr>
          <p:cNvPr id="9" name="Tijdelijke aanduiding voor voettekst 8"/>
          <p:cNvSpPr>
            <a:spLocks noGrp="1"/>
          </p:cNvSpPr>
          <p:nvPr>
            <p:ph type="ftr" sz="quarter" idx="11"/>
          </p:nvPr>
        </p:nvSpPr>
        <p:spPr/>
        <p:txBody>
          <a:bodyPr/>
          <a:lstStyle/>
          <a:p>
            <a:r>
              <a:rPr lang="nl-BE" dirty="0" smtClean="0"/>
              <a:t>Het Gilde van Molenaars</a:t>
            </a:r>
            <a:endParaRPr lang="nl-BE" dirty="0"/>
          </a:p>
        </p:txBody>
      </p:sp>
    </p:spTree>
    <p:extLst>
      <p:ext uri="{BB962C8B-B14F-4D97-AF65-F5344CB8AC3E}">
        <p14:creationId xmlns:p14="http://schemas.microsoft.com/office/powerpoint/2010/main" val="40303374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ppt_x"/>
                                          </p:val>
                                        </p:tav>
                                        <p:tav tm="100000">
                                          <p:val>
                                            <p:strVal val="#ppt_x"/>
                                          </p:val>
                                        </p:tav>
                                      </p:tavLst>
                                    </p:anim>
                                    <p:anim calcmode="lin" valueType="num">
                                      <p:cBhvr additive="base">
                                        <p:cTn id="2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1" grpId="0" animBg="1"/>
      <p:bldP spid="12" grpId="0" animBg="1"/>
      <p:bldP spid="20" grpId="0" animBg="1"/>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rotWithShape="1">
          <a:blip r:embed="rId2" cstate="print">
            <a:extLst>
              <a:ext uri="{28A0092B-C50C-407E-A947-70E740481C1C}">
                <a14:useLocalDpi xmlns:a14="http://schemas.microsoft.com/office/drawing/2010/main" val="0"/>
              </a:ext>
            </a:extLst>
          </a:blip>
          <a:srcRect b="16272"/>
          <a:stretch/>
        </p:blipFill>
        <p:spPr>
          <a:xfrm flipH="1">
            <a:off x="9617883" y="7120"/>
            <a:ext cx="2574115" cy="1251409"/>
          </a:xfrm>
          <a:prstGeom prst="rect">
            <a:avLst/>
          </a:prstGeom>
        </p:spPr>
      </p:pic>
      <p:sp>
        <p:nvSpPr>
          <p:cNvPr id="4" name="Tekstvak 3"/>
          <p:cNvSpPr txBox="1"/>
          <p:nvPr/>
        </p:nvSpPr>
        <p:spPr>
          <a:xfrm>
            <a:off x="2937909" y="138487"/>
            <a:ext cx="6636776" cy="646331"/>
          </a:xfrm>
          <a:prstGeom prst="rect">
            <a:avLst/>
          </a:prstGeom>
          <a:solidFill>
            <a:schemeClr val="accent6">
              <a:lumMod val="60000"/>
              <a:lumOff val="40000"/>
            </a:schemeClr>
          </a:solidFill>
        </p:spPr>
        <p:txBody>
          <a:bodyPr wrap="square" rtlCol="0" anchor="ctr">
            <a:spAutoFit/>
          </a:bodyPr>
          <a:lstStyle/>
          <a:p>
            <a:pPr algn="ctr"/>
            <a:r>
              <a:rPr lang="nl-BE" sz="3600" dirty="0" smtClean="0">
                <a:latin typeface="AR JULIAN" panose="02000000000000000000" pitchFamily="2" charset="0"/>
              </a:rPr>
              <a:t>Windsnelheid</a:t>
            </a:r>
            <a:endParaRPr lang="nl-BE" sz="3600" dirty="0">
              <a:latin typeface="AR JULIAN" panose="02000000000000000000" pitchFamily="2" charset="0"/>
            </a:endParaRPr>
          </a:p>
        </p:txBody>
      </p:sp>
      <p:sp>
        <p:nvSpPr>
          <p:cNvPr id="7" name="Tekstvak 6"/>
          <p:cNvSpPr txBox="1"/>
          <p:nvPr/>
        </p:nvSpPr>
        <p:spPr>
          <a:xfrm>
            <a:off x="43620" y="7120"/>
            <a:ext cx="2851089" cy="900000"/>
          </a:xfrm>
          <a:prstGeom prst="rect">
            <a:avLst/>
          </a:prstGeom>
          <a:solidFill>
            <a:schemeClr val="accent6">
              <a:lumMod val="60000"/>
              <a:lumOff val="40000"/>
            </a:schemeClr>
          </a:solidFill>
        </p:spPr>
        <p:txBody>
          <a:bodyPr wrap="square" rtlCol="0">
            <a:spAutoFit/>
          </a:bodyPr>
          <a:lstStyle/>
          <a:p>
            <a:endParaRPr lang="nl-BE" dirty="0"/>
          </a:p>
        </p:txBody>
      </p:sp>
      <p:sp>
        <p:nvSpPr>
          <p:cNvPr id="5" name="Tekstvak 4"/>
          <p:cNvSpPr txBox="1"/>
          <p:nvPr/>
        </p:nvSpPr>
        <p:spPr>
          <a:xfrm>
            <a:off x="736827" y="138487"/>
            <a:ext cx="1983051" cy="677108"/>
          </a:xfrm>
          <a:prstGeom prst="rect">
            <a:avLst/>
          </a:prstGeom>
          <a:noFill/>
        </p:spPr>
        <p:txBody>
          <a:bodyPr wrap="square" rtlCol="0">
            <a:spAutoFit/>
          </a:bodyPr>
          <a:lstStyle/>
          <a:p>
            <a:pPr algn="ctr"/>
            <a:r>
              <a:rPr lang="nl-BE" sz="1200" dirty="0" smtClean="0">
                <a:latin typeface="Arial" panose="020B0604020202020204" pitchFamily="34" charset="0"/>
                <a:cs typeface="Arial" panose="020B0604020202020204" pitchFamily="34" charset="0"/>
              </a:rPr>
              <a:t>Het Gilde van Molenaars</a:t>
            </a:r>
          </a:p>
          <a:p>
            <a:pPr algn="ctr"/>
            <a:r>
              <a:rPr lang="nl-BE" sz="1200" dirty="0" smtClean="0">
                <a:latin typeface="Arial" panose="020B0604020202020204" pitchFamily="34" charset="0"/>
                <a:cs typeface="Arial" panose="020B0604020202020204" pitchFamily="34" charset="0"/>
              </a:rPr>
              <a:t>Afd. Limburg</a:t>
            </a:r>
          </a:p>
          <a:p>
            <a:pPr algn="ctr"/>
            <a:endParaRPr lang="nl-BE" sz="1400" dirty="0">
              <a:latin typeface="Arial" panose="020B0604020202020204" pitchFamily="34" charset="0"/>
              <a:cs typeface="Arial" panose="020B0604020202020204" pitchFamily="34" charset="0"/>
            </a:endParaRPr>
          </a:p>
        </p:txBody>
      </p:sp>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7041"/>
            <a:ext cx="716948" cy="900000"/>
          </a:xfrm>
          <a:prstGeom prst="rect">
            <a:avLst/>
          </a:prstGeom>
        </p:spPr>
      </p:pic>
      <p:sp>
        <p:nvSpPr>
          <p:cNvPr id="3" name="Tijdelijke aanduiding voor datum 2"/>
          <p:cNvSpPr>
            <a:spLocks noGrp="1"/>
          </p:cNvSpPr>
          <p:nvPr>
            <p:ph type="dt" sz="half" idx="10"/>
          </p:nvPr>
        </p:nvSpPr>
        <p:spPr/>
        <p:txBody>
          <a:bodyPr/>
          <a:lstStyle/>
          <a:p>
            <a:fld id="{DD8A558F-DBA7-4E34-9286-C89206FBBBA9}" type="datetime1">
              <a:rPr lang="nl-BE" smtClean="0"/>
              <a:t>18/03/2024</a:t>
            </a:fld>
            <a:endParaRPr lang="nl-BE" dirty="0"/>
          </a:p>
        </p:txBody>
      </p:sp>
      <p:sp>
        <p:nvSpPr>
          <p:cNvPr id="8" name="Tijdelijke aanduiding voor dianummer 7"/>
          <p:cNvSpPr>
            <a:spLocks noGrp="1"/>
          </p:cNvSpPr>
          <p:nvPr>
            <p:ph type="sldNum" sz="quarter" idx="12"/>
          </p:nvPr>
        </p:nvSpPr>
        <p:spPr/>
        <p:txBody>
          <a:bodyPr/>
          <a:lstStyle/>
          <a:p>
            <a:fld id="{AC0B8AE9-B615-4110-8A40-3E5F16D5504D}" type="slidenum">
              <a:rPr lang="nl-BE" smtClean="0"/>
              <a:t>13</a:t>
            </a:fld>
            <a:endParaRPr lang="nl-BE" dirty="0"/>
          </a:p>
        </p:txBody>
      </p:sp>
      <p:sp>
        <p:nvSpPr>
          <p:cNvPr id="9" name="Tekstvak 8"/>
          <p:cNvSpPr txBox="1"/>
          <p:nvPr/>
        </p:nvSpPr>
        <p:spPr>
          <a:xfrm>
            <a:off x="373170" y="1258529"/>
            <a:ext cx="4197927" cy="400110"/>
          </a:xfrm>
          <a:prstGeom prst="rect">
            <a:avLst/>
          </a:prstGeom>
          <a:noFill/>
        </p:spPr>
        <p:txBody>
          <a:bodyPr wrap="square" rtlCol="0">
            <a:spAutoFit/>
          </a:bodyPr>
          <a:lstStyle/>
          <a:p>
            <a:r>
              <a:rPr lang="nl-BE" sz="2000" dirty="0" smtClean="0">
                <a:solidFill>
                  <a:srgbClr val="FF0000"/>
                </a:solidFill>
                <a:latin typeface="Arial" panose="020B0604020202020204" pitchFamily="34" charset="0"/>
                <a:cs typeface="Arial" panose="020B0604020202020204" pitchFamily="34" charset="0"/>
              </a:rPr>
              <a:t>Windsnelheid:</a:t>
            </a:r>
            <a:endParaRPr lang="nl-BE" sz="2000" dirty="0">
              <a:solidFill>
                <a:srgbClr val="FF0000"/>
              </a:solidFill>
              <a:latin typeface="Arial" panose="020B0604020202020204" pitchFamily="34" charset="0"/>
              <a:cs typeface="Arial" panose="020B0604020202020204" pitchFamily="34" charset="0"/>
            </a:endParaRPr>
          </a:p>
        </p:txBody>
      </p:sp>
      <p:sp>
        <p:nvSpPr>
          <p:cNvPr id="10" name="Tekstvak 9"/>
          <p:cNvSpPr txBox="1"/>
          <p:nvPr/>
        </p:nvSpPr>
        <p:spPr>
          <a:xfrm>
            <a:off x="373170" y="1936447"/>
            <a:ext cx="6463145" cy="1477328"/>
          </a:xfrm>
          <a:prstGeom prst="rect">
            <a:avLst/>
          </a:prstGeom>
          <a:noFill/>
        </p:spPr>
        <p:txBody>
          <a:bodyPr wrap="square" rtlCol="0">
            <a:spAutoFit/>
          </a:bodyPr>
          <a:lstStyle/>
          <a:p>
            <a:pPr marL="285750" indent="-285750">
              <a:buFont typeface="Arial" panose="020B0604020202020204" pitchFamily="34" charset="0"/>
              <a:buChar char="•"/>
            </a:pPr>
            <a:r>
              <a:rPr lang="nl-BE" dirty="0">
                <a:latin typeface="Arial" panose="020B0604020202020204" pitchFamily="34" charset="0"/>
                <a:cs typeface="Arial" panose="020B0604020202020204" pitchFamily="34" charset="0"/>
              </a:rPr>
              <a:t>Is de snelheid waarmee de lucht zich verplaatst en wordt gemeten met een Cup-anemometer</a:t>
            </a:r>
            <a:r>
              <a:rPr lang="nl-BE" dirty="0" smtClean="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nl-BE" dirty="0" smtClean="0">
                <a:solidFill>
                  <a:srgbClr val="FF0000"/>
                </a:solidFill>
                <a:latin typeface="Arial" panose="020B0604020202020204" pitchFamily="34" charset="0"/>
                <a:cs typeface="Arial" panose="020B0604020202020204" pitchFamily="34" charset="0"/>
              </a:rPr>
              <a:t>Het </a:t>
            </a:r>
            <a:r>
              <a:rPr lang="nl-BE" dirty="0">
                <a:solidFill>
                  <a:srgbClr val="FF0000"/>
                </a:solidFill>
                <a:latin typeface="Arial" panose="020B0604020202020204" pitchFamily="34" charset="0"/>
                <a:cs typeface="Arial" panose="020B0604020202020204" pitchFamily="34" charset="0"/>
              </a:rPr>
              <a:t>is de actuele </a:t>
            </a:r>
            <a:r>
              <a:rPr lang="nl-BE" dirty="0" smtClean="0">
                <a:solidFill>
                  <a:srgbClr val="FF0000"/>
                </a:solidFill>
                <a:latin typeface="Arial" panose="020B0604020202020204" pitchFamily="34" charset="0"/>
                <a:cs typeface="Arial" panose="020B0604020202020204" pitchFamily="34" charset="0"/>
              </a:rPr>
              <a:t>windsnelheid </a:t>
            </a:r>
            <a:r>
              <a:rPr lang="nl-BE" dirty="0">
                <a:solidFill>
                  <a:srgbClr val="FF0000"/>
                </a:solidFill>
                <a:latin typeface="Arial" panose="020B0604020202020204" pitchFamily="34" charset="0"/>
                <a:cs typeface="Arial" panose="020B0604020202020204" pitchFamily="34" charset="0"/>
              </a:rPr>
              <a:t>op dat moment</a:t>
            </a:r>
            <a:r>
              <a:rPr lang="nl-BE" dirty="0" smtClean="0">
                <a:solidFill>
                  <a:srgbClr val="FF0000"/>
                </a:solidFill>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nl-BE" dirty="0" smtClean="0">
                <a:latin typeface="Arial" panose="020B0604020202020204" pitchFamily="34" charset="0"/>
                <a:cs typeface="Arial" panose="020B0604020202020204" pitchFamily="34" charset="0"/>
              </a:rPr>
              <a:t>Wordt uitgedrukt in m/sec of km/uur</a:t>
            </a:r>
          </a:p>
          <a:p>
            <a:pPr marL="285750" indent="-285750">
              <a:buFont typeface="Arial" panose="020B0604020202020204" pitchFamily="34" charset="0"/>
              <a:buChar char="•"/>
            </a:pPr>
            <a:r>
              <a:rPr lang="nl-BE" dirty="0" smtClean="0">
                <a:solidFill>
                  <a:srgbClr val="FF0000"/>
                </a:solidFill>
                <a:latin typeface="Arial" panose="020B0604020202020204" pitchFamily="34" charset="0"/>
                <a:cs typeface="Arial" panose="020B0604020202020204" pitchFamily="34" charset="0"/>
              </a:rPr>
              <a:t>Windstoten worden uitgedrukt in windsnelheid</a:t>
            </a:r>
            <a:endParaRPr lang="nl-BE" dirty="0">
              <a:latin typeface="Arial" panose="020B0604020202020204" pitchFamily="34" charset="0"/>
              <a:cs typeface="Arial" panose="020B0604020202020204" pitchFamily="34" charset="0"/>
            </a:endParaRPr>
          </a:p>
        </p:txBody>
      </p:sp>
      <p:pic>
        <p:nvPicPr>
          <p:cNvPr id="11" name="Afbeelding 10"/>
          <p:cNvPicPr/>
          <p:nvPr/>
        </p:nvPicPr>
        <p:blipFill rotWithShape="1">
          <a:blip r:embed="rId4" cstate="print">
            <a:extLst>
              <a:ext uri="{28A0092B-C50C-407E-A947-70E740481C1C}">
                <a14:useLocalDpi xmlns:a14="http://schemas.microsoft.com/office/drawing/2010/main" val="0"/>
              </a:ext>
            </a:extLst>
          </a:blip>
          <a:srcRect b="8975"/>
          <a:stretch/>
        </p:blipFill>
        <p:spPr bwMode="auto">
          <a:xfrm>
            <a:off x="8844863" y="1937965"/>
            <a:ext cx="2990044" cy="2122347"/>
          </a:xfrm>
          <a:prstGeom prst="rect">
            <a:avLst/>
          </a:prstGeom>
          <a:ln w="28575">
            <a:solidFill>
              <a:schemeClr val="tx1"/>
            </a:solidFill>
          </a:ln>
          <a:extLst>
            <a:ext uri="{53640926-AAD7-44D8-BBD7-CCE9431645EC}">
              <a14:shadowObscured xmlns:a14="http://schemas.microsoft.com/office/drawing/2010/main"/>
            </a:ext>
          </a:extLst>
        </p:spPr>
      </p:pic>
      <p:sp>
        <p:nvSpPr>
          <p:cNvPr id="13" name="Tekstvak 12"/>
          <p:cNvSpPr txBox="1"/>
          <p:nvPr/>
        </p:nvSpPr>
        <p:spPr>
          <a:xfrm>
            <a:off x="1671256" y="4478707"/>
            <a:ext cx="8849488" cy="1231106"/>
          </a:xfrm>
          <a:prstGeom prst="rect">
            <a:avLst/>
          </a:prstGeom>
          <a:noFill/>
          <a:ln>
            <a:solidFill>
              <a:srgbClr val="FF0000"/>
            </a:solidFill>
          </a:ln>
        </p:spPr>
        <p:txBody>
          <a:bodyPr wrap="square" rtlCol="0">
            <a:spAutoFit/>
          </a:bodyPr>
          <a:lstStyle/>
          <a:p>
            <a:r>
              <a:rPr lang="nl-BE" sz="2000" dirty="0" smtClean="0">
                <a:solidFill>
                  <a:srgbClr val="FF0000"/>
                </a:solidFill>
                <a:latin typeface="Arial" panose="020B0604020202020204" pitchFamily="34" charset="0"/>
                <a:cs typeface="Arial" panose="020B0604020202020204" pitchFamily="34" charset="0"/>
              </a:rPr>
              <a:t>Voor de molenaar</a:t>
            </a:r>
          </a:p>
          <a:p>
            <a:pPr marL="342900" indent="-342900">
              <a:buFont typeface="Arial" panose="020B0604020202020204" pitchFamily="34" charset="0"/>
              <a:buChar char="•"/>
            </a:pPr>
            <a:r>
              <a:rPr lang="nl-BE" dirty="0" smtClean="0">
                <a:solidFill>
                  <a:srgbClr val="FF0000"/>
                </a:solidFill>
                <a:latin typeface="Arial" panose="020B0604020202020204" pitchFamily="34" charset="0"/>
                <a:cs typeface="Arial" panose="020B0604020202020204" pitchFamily="34" charset="0"/>
              </a:rPr>
              <a:t>Als </a:t>
            </a:r>
            <a:r>
              <a:rPr lang="nl-BE" dirty="0">
                <a:solidFill>
                  <a:srgbClr val="FF0000"/>
                </a:solidFill>
                <a:latin typeface="Arial" panose="020B0604020202020204" pitchFamily="34" charset="0"/>
                <a:cs typeface="Arial" panose="020B0604020202020204" pitchFamily="34" charset="0"/>
              </a:rPr>
              <a:t>de wind in snelheid verdubbelt zal de windkracht met het kwadraat toenemen</a:t>
            </a:r>
            <a:r>
              <a:rPr lang="nl-BE" dirty="0" smtClean="0">
                <a:solidFill>
                  <a:srgbClr val="FF0000"/>
                </a:solidFill>
                <a:latin typeface="Arial" panose="020B0604020202020204" pitchFamily="34" charset="0"/>
                <a:cs typeface="Arial" panose="020B0604020202020204" pitchFamily="34" charset="0"/>
              </a:rPr>
              <a:t>.</a:t>
            </a:r>
          </a:p>
          <a:p>
            <a:pPr marL="342900" indent="-342900">
              <a:buFont typeface="Arial" panose="020B0604020202020204" pitchFamily="34" charset="0"/>
              <a:buChar char="•"/>
            </a:pPr>
            <a:r>
              <a:rPr lang="nl-BE" dirty="0" smtClean="0">
                <a:solidFill>
                  <a:srgbClr val="FF0000"/>
                </a:solidFill>
                <a:latin typeface="Arial" panose="020B0604020202020204" pitchFamily="34" charset="0"/>
                <a:cs typeface="Arial" panose="020B0604020202020204" pitchFamily="34" charset="0"/>
              </a:rPr>
              <a:t>Laat </a:t>
            </a:r>
            <a:r>
              <a:rPr lang="nl-BE" dirty="0">
                <a:solidFill>
                  <a:srgbClr val="FF0000"/>
                </a:solidFill>
                <a:latin typeface="Arial" panose="020B0604020202020204" pitchFamily="34" charset="0"/>
                <a:cs typeface="Arial" panose="020B0604020202020204" pitchFamily="34" charset="0"/>
              </a:rPr>
              <a:t>je dus niet vangen met windstoten </a:t>
            </a:r>
            <a:r>
              <a:rPr lang="nl-BE" dirty="0">
                <a:ln>
                  <a:solidFill>
                    <a:srgbClr val="FF0000"/>
                  </a:solidFill>
                </a:ln>
                <a:solidFill>
                  <a:srgbClr val="FF0000"/>
                </a:solidFill>
                <a:latin typeface="Arial" panose="020B0604020202020204" pitchFamily="34" charset="0"/>
                <a:cs typeface="Arial" panose="020B0604020202020204" pitchFamily="34" charset="0"/>
              </a:rPr>
              <a:t>tijdens</a:t>
            </a:r>
            <a:r>
              <a:rPr lang="nl-BE" dirty="0">
                <a:solidFill>
                  <a:srgbClr val="FF0000"/>
                </a:solidFill>
                <a:latin typeface="Arial" panose="020B0604020202020204" pitchFamily="34" charset="0"/>
                <a:cs typeface="Arial" panose="020B0604020202020204" pitchFamily="34" charset="0"/>
              </a:rPr>
              <a:t> buien </a:t>
            </a:r>
            <a:r>
              <a:rPr lang="nl-BE" dirty="0" smtClean="0">
                <a:solidFill>
                  <a:srgbClr val="FF0000"/>
                </a:solidFill>
                <a:latin typeface="Arial" panose="020B0604020202020204" pitchFamily="34" charset="0"/>
                <a:cs typeface="Arial" panose="020B0604020202020204" pitchFamily="34" charset="0"/>
              </a:rPr>
              <a:t>!!!!</a:t>
            </a:r>
          </a:p>
          <a:p>
            <a:pPr marL="342900" indent="-342900">
              <a:buFont typeface="Arial" panose="020B0604020202020204" pitchFamily="34" charset="0"/>
              <a:buChar char="•"/>
            </a:pPr>
            <a:r>
              <a:rPr lang="nl-BE" dirty="0">
                <a:solidFill>
                  <a:srgbClr val="FF0000"/>
                </a:solidFill>
                <a:latin typeface="Arial" panose="020B0604020202020204" pitchFamily="34" charset="0"/>
                <a:cs typeface="Arial" panose="020B0604020202020204" pitchFamily="34" charset="0"/>
              </a:rPr>
              <a:t>Wind die in snelheid toeneemt zal steeds </a:t>
            </a:r>
            <a:r>
              <a:rPr lang="nl-BE" b="1" dirty="0">
                <a:solidFill>
                  <a:srgbClr val="FF0000"/>
                </a:solidFill>
                <a:latin typeface="Arial" panose="020B0604020202020204" pitchFamily="34" charset="0"/>
                <a:cs typeface="Arial" panose="020B0604020202020204" pitchFamily="34" charset="0"/>
              </a:rPr>
              <a:t>ruimen </a:t>
            </a:r>
            <a:r>
              <a:rPr lang="nl-BE" dirty="0">
                <a:solidFill>
                  <a:srgbClr val="FF0000"/>
                </a:solidFill>
                <a:latin typeface="Arial" panose="020B0604020202020204" pitchFamily="34" charset="0"/>
                <a:cs typeface="Arial" panose="020B0604020202020204" pitchFamily="34" charset="0"/>
              </a:rPr>
              <a:t> </a:t>
            </a:r>
          </a:p>
        </p:txBody>
      </p:sp>
      <p:sp>
        <p:nvSpPr>
          <p:cNvPr id="12" name="Tijdelijke aanduiding voor voettekst 11"/>
          <p:cNvSpPr>
            <a:spLocks noGrp="1"/>
          </p:cNvSpPr>
          <p:nvPr>
            <p:ph type="ftr" sz="quarter" idx="11"/>
          </p:nvPr>
        </p:nvSpPr>
        <p:spPr/>
        <p:txBody>
          <a:bodyPr/>
          <a:lstStyle/>
          <a:p>
            <a:r>
              <a:rPr lang="nl-BE" dirty="0" smtClean="0"/>
              <a:t>Het Gilde van Molenaars</a:t>
            </a:r>
            <a:endParaRPr lang="nl-BE" dirty="0"/>
          </a:p>
        </p:txBody>
      </p:sp>
    </p:spTree>
    <p:extLst>
      <p:ext uri="{BB962C8B-B14F-4D97-AF65-F5344CB8AC3E}">
        <p14:creationId xmlns:p14="http://schemas.microsoft.com/office/powerpoint/2010/main" val="1879098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rotWithShape="1">
          <a:blip r:embed="rId2" cstate="print">
            <a:extLst>
              <a:ext uri="{28A0092B-C50C-407E-A947-70E740481C1C}">
                <a14:useLocalDpi xmlns:a14="http://schemas.microsoft.com/office/drawing/2010/main" val="0"/>
              </a:ext>
            </a:extLst>
          </a:blip>
          <a:srcRect b="16272"/>
          <a:stretch/>
        </p:blipFill>
        <p:spPr>
          <a:xfrm flipH="1">
            <a:off x="9617883" y="7120"/>
            <a:ext cx="2574115" cy="1251409"/>
          </a:xfrm>
          <a:prstGeom prst="rect">
            <a:avLst/>
          </a:prstGeom>
        </p:spPr>
      </p:pic>
      <p:sp>
        <p:nvSpPr>
          <p:cNvPr id="4" name="Tekstvak 3"/>
          <p:cNvSpPr txBox="1"/>
          <p:nvPr/>
        </p:nvSpPr>
        <p:spPr>
          <a:xfrm>
            <a:off x="2937909" y="138487"/>
            <a:ext cx="6636776" cy="646331"/>
          </a:xfrm>
          <a:prstGeom prst="rect">
            <a:avLst/>
          </a:prstGeom>
          <a:solidFill>
            <a:schemeClr val="accent6">
              <a:lumMod val="60000"/>
              <a:lumOff val="40000"/>
            </a:schemeClr>
          </a:solidFill>
        </p:spPr>
        <p:txBody>
          <a:bodyPr wrap="square" rtlCol="0" anchor="ctr">
            <a:spAutoFit/>
          </a:bodyPr>
          <a:lstStyle/>
          <a:p>
            <a:pPr algn="ctr"/>
            <a:r>
              <a:rPr lang="nl-BE" sz="3600" dirty="0" smtClean="0">
                <a:latin typeface="AR JULIAN" panose="02000000000000000000" pitchFamily="2" charset="0"/>
              </a:rPr>
              <a:t>Windrichtingen</a:t>
            </a:r>
            <a:endParaRPr lang="nl-BE" sz="3600" dirty="0">
              <a:latin typeface="AR JULIAN" panose="02000000000000000000" pitchFamily="2" charset="0"/>
            </a:endParaRPr>
          </a:p>
        </p:txBody>
      </p:sp>
      <p:sp>
        <p:nvSpPr>
          <p:cNvPr id="7" name="Tekstvak 6"/>
          <p:cNvSpPr txBox="1"/>
          <p:nvPr/>
        </p:nvSpPr>
        <p:spPr>
          <a:xfrm>
            <a:off x="43620" y="7120"/>
            <a:ext cx="2851089" cy="900000"/>
          </a:xfrm>
          <a:prstGeom prst="rect">
            <a:avLst/>
          </a:prstGeom>
          <a:solidFill>
            <a:schemeClr val="accent6">
              <a:lumMod val="60000"/>
              <a:lumOff val="40000"/>
            </a:schemeClr>
          </a:solidFill>
        </p:spPr>
        <p:txBody>
          <a:bodyPr wrap="square" rtlCol="0">
            <a:spAutoFit/>
          </a:bodyPr>
          <a:lstStyle/>
          <a:p>
            <a:endParaRPr lang="nl-BE" dirty="0"/>
          </a:p>
        </p:txBody>
      </p:sp>
      <p:sp>
        <p:nvSpPr>
          <p:cNvPr id="5" name="Tekstvak 4"/>
          <p:cNvSpPr txBox="1"/>
          <p:nvPr/>
        </p:nvSpPr>
        <p:spPr>
          <a:xfrm>
            <a:off x="736827" y="138487"/>
            <a:ext cx="1983051" cy="677108"/>
          </a:xfrm>
          <a:prstGeom prst="rect">
            <a:avLst/>
          </a:prstGeom>
          <a:noFill/>
        </p:spPr>
        <p:txBody>
          <a:bodyPr wrap="square" rtlCol="0">
            <a:spAutoFit/>
          </a:bodyPr>
          <a:lstStyle/>
          <a:p>
            <a:pPr algn="ctr"/>
            <a:r>
              <a:rPr lang="nl-BE" sz="1200" dirty="0" smtClean="0">
                <a:latin typeface="Arial" panose="020B0604020202020204" pitchFamily="34" charset="0"/>
                <a:cs typeface="Arial" panose="020B0604020202020204" pitchFamily="34" charset="0"/>
              </a:rPr>
              <a:t>Het Gilde van Molenaars</a:t>
            </a:r>
          </a:p>
          <a:p>
            <a:pPr algn="ctr"/>
            <a:r>
              <a:rPr lang="nl-BE" sz="1200" dirty="0" smtClean="0">
                <a:latin typeface="Arial" panose="020B0604020202020204" pitchFamily="34" charset="0"/>
                <a:cs typeface="Arial" panose="020B0604020202020204" pitchFamily="34" charset="0"/>
              </a:rPr>
              <a:t>Afd. Limburg</a:t>
            </a:r>
          </a:p>
          <a:p>
            <a:pPr algn="ctr"/>
            <a:endParaRPr lang="nl-BE" sz="1400" dirty="0">
              <a:latin typeface="Arial" panose="020B0604020202020204" pitchFamily="34" charset="0"/>
              <a:cs typeface="Arial" panose="020B0604020202020204" pitchFamily="34" charset="0"/>
            </a:endParaRPr>
          </a:p>
        </p:txBody>
      </p:sp>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7041"/>
            <a:ext cx="716948" cy="900000"/>
          </a:xfrm>
          <a:prstGeom prst="rect">
            <a:avLst/>
          </a:prstGeom>
        </p:spPr>
      </p:pic>
      <p:sp>
        <p:nvSpPr>
          <p:cNvPr id="3" name="Tijdelijke aanduiding voor datum 2"/>
          <p:cNvSpPr>
            <a:spLocks noGrp="1"/>
          </p:cNvSpPr>
          <p:nvPr>
            <p:ph type="dt" sz="half" idx="10"/>
          </p:nvPr>
        </p:nvSpPr>
        <p:spPr/>
        <p:txBody>
          <a:bodyPr/>
          <a:lstStyle/>
          <a:p>
            <a:fld id="{66C29D81-20A4-4A73-BEB1-C2037B269B59}" type="datetime1">
              <a:rPr lang="nl-BE" smtClean="0"/>
              <a:t>18/03/2024</a:t>
            </a:fld>
            <a:endParaRPr lang="nl-BE" dirty="0"/>
          </a:p>
        </p:txBody>
      </p:sp>
      <p:sp>
        <p:nvSpPr>
          <p:cNvPr id="8" name="Tijdelijke aanduiding voor dianummer 7"/>
          <p:cNvSpPr>
            <a:spLocks noGrp="1"/>
          </p:cNvSpPr>
          <p:nvPr>
            <p:ph type="sldNum" sz="quarter" idx="12"/>
          </p:nvPr>
        </p:nvSpPr>
        <p:spPr/>
        <p:txBody>
          <a:bodyPr/>
          <a:lstStyle/>
          <a:p>
            <a:fld id="{AC0B8AE9-B615-4110-8A40-3E5F16D5504D}" type="slidenum">
              <a:rPr lang="nl-BE" smtClean="0"/>
              <a:t>14</a:t>
            </a:fld>
            <a:endParaRPr lang="nl-BE" dirty="0"/>
          </a:p>
        </p:txBody>
      </p:sp>
      <p:pic>
        <p:nvPicPr>
          <p:cNvPr id="9" name="Afbeelding 8"/>
          <p:cNvPicPr/>
          <p:nvPr/>
        </p:nvPicPr>
        <p:blipFill>
          <a:blip r:embed="rId4">
            <a:extLst>
              <a:ext uri="{28A0092B-C50C-407E-A947-70E740481C1C}">
                <a14:useLocalDpi xmlns:a14="http://schemas.microsoft.com/office/drawing/2010/main" val="0"/>
              </a:ext>
            </a:extLst>
          </a:blip>
          <a:stretch>
            <a:fillRect/>
          </a:stretch>
        </p:blipFill>
        <p:spPr>
          <a:xfrm>
            <a:off x="493721" y="3007429"/>
            <a:ext cx="2777963" cy="2553630"/>
          </a:xfrm>
          <a:prstGeom prst="rect">
            <a:avLst/>
          </a:prstGeom>
          <a:ln>
            <a:solidFill>
              <a:schemeClr val="tx1"/>
            </a:solidFill>
          </a:ln>
        </p:spPr>
      </p:pic>
      <p:sp>
        <p:nvSpPr>
          <p:cNvPr id="10" name="Tekstvak 9"/>
          <p:cNvSpPr txBox="1"/>
          <p:nvPr/>
        </p:nvSpPr>
        <p:spPr>
          <a:xfrm>
            <a:off x="493721" y="1252704"/>
            <a:ext cx="5669296" cy="1508105"/>
          </a:xfrm>
          <a:prstGeom prst="rect">
            <a:avLst/>
          </a:prstGeom>
          <a:noFill/>
        </p:spPr>
        <p:txBody>
          <a:bodyPr wrap="square" rtlCol="0">
            <a:spAutoFit/>
          </a:bodyPr>
          <a:lstStyle/>
          <a:p>
            <a:r>
              <a:rPr lang="nl-BE" sz="2000" dirty="0" smtClean="0">
                <a:solidFill>
                  <a:srgbClr val="FF0000"/>
                </a:solidFill>
                <a:latin typeface="Arial" panose="020B0604020202020204" pitchFamily="34" charset="0"/>
                <a:cs typeface="Arial" panose="020B0604020202020204" pitchFamily="34" charset="0"/>
              </a:rPr>
              <a:t>Vier Hoofdwindstreken:</a:t>
            </a:r>
          </a:p>
          <a:p>
            <a:pPr marL="285750" indent="-285750">
              <a:buFont typeface="Arial" panose="020B0604020202020204" pitchFamily="34" charset="0"/>
              <a:buChar char="•"/>
            </a:pPr>
            <a:r>
              <a:rPr lang="nl-BE" dirty="0" smtClean="0">
                <a:solidFill>
                  <a:srgbClr val="FF0000"/>
                </a:solidFill>
                <a:latin typeface="Arial" panose="020B0604020202020204" pitchFamily="34" charset="0"/>
                <a:cs typeface="Arial" panose="020B0604020202020204" pitchFamily="34" charset="0"/>
              </a:rPr>
              <a:t> Noorden  (N) op 360° (volgens de kompasroos)</a:t>
            </a:r>
          </a:p>
          <a:p>
            <a:pPr marL="285750" indent="-285750">
              <a:buFont typeface="Arial" panose="020B0604020202020204" pitchFamily="34" charset="0"/>
              <a:buChar char="•"/>
            </a:pPr>
            <a:r>
              <a:rPr lang="nl-BE" dirty="0" smtClean="0">
                <a:solidFill>
                  <a:srgbClr val="FF0000"/>
                </a:solidFill>
                <a:latin typeface="Arial" panose="020B0604020202020204" pitchFamily="34" charset="0"/>
                <a:cs typeface="Arial" panose="020B0604020202020204" pitchFamily="34" charset="0"/>
              </a:rPr>
              <a:t> Oosten (O) op 90°</a:t>
            </a:r>
          </a:p>
          <a:p>
            <a:pPr marL="285750" indent="-285750">
              <a:buFont typeface="Arial" panose="020B0604020202020204" pitchFamily="34" charset="0"/>
              <a:buChar char="•"/>
            </a:pPr>
            <a:r>
              <a:rPr lang="nl-BE" dirty="0" smtClean="0">
                <a:solidFill>
                  <a:srgbClr val="FF0000"/>
                </a:solidFill>
                <a:latin typeface="Arial" panose="020B0604020202020204" pitchFamily="34" charset="0"/>
                <a:cs typeface="Arial" panose="020B0604020202020204" pitchFamily="34" charset="0"/>
              </a:rPr>
              <a:t> Zuiden (Z) op 180°</a:t>
            </a:r>
          </a:p>
          <a:p>
            <a:pPr marL="285750" indent="-285750">
              <a:buFont typeface="Arial" panose="020B0604020202020204" pitchFamily="34" charset="0"/>
              <a:buChar char="•"/>
            </a:pPr>
            <a:r>
              <a:rPr lang="nl-BE" dirty="0" smtClean="0">
                <a:solidFill>
                  <a:srgbClr val="FF0000"/>
                </a:solidFill>
                <a:latin typeface="Arial" panose="020B0604020202020204" pitchFamily="34" charset="0"/>
                <a:cs typeface="Arial" panose="020B0604020202020204" pitchFamily="34" charset="0"/>
              </a:rPr>
              <a:t>Westen (W) op 270°  </a:t>
            </a:r>
            <a:endParaRPr lang="nl-BE" dirty="0">
              <a:solidFill>
                <a:srgbClr val="FF0000"/>
              </a:solidFill>
              <a:latin typeface="Arial" panose="020B0604020202020204" pitchFamily="34" charset="0"/>
              <a:cs typeface="Arial" panose="020B0604020202020204" pitchFamily="34" charset="0"/>
            </a:endParaRPr>
          </a:p>
        </p:txBody>
      </p:sp>
      <p:sp>
        <p:nvSpPr>
          <p:cNvPr id="11" name="Tekstvak 10"/>
          <p:cNvSpPr txBox="1"/>
          <p:nvPr/>
        </p:nvSpPr>
        <p:spPr>
          <a:xfrm>
            <a:off x="3476928" y="3007429"/>
            <a:ext cx="5552288" cy="1785104"/>
          </a:xfrm>
          <a:prstGeom prst="rect">
            <a:avLst/>
          </a:prstGeom>
          <a:noFill/>
        </p:spPr>
        <p:txBody>
          <a:bodyPr wrap="square" rtlCol="0">
            <a:spAutoFit/>
          </a:bodyPr>
          <a:lstStyle/>
          <a:p>
            <a:r>
              <a:rPr lang="nl-BE" sz="2000" dirty="0" smtClean="0">
                <a:latin typeface="Arial" panose="020B0604020202020204" pitchFamily="34" charset="0"/>
                <a:cs typeface="Arial" panose="020B0604020202020204" pitchFamily="34" charset="0"/>
              </a:rPr>
              <a:t>Onderverdelingen</a:t>
            </a:r>
          </a:p>
          <a:p>
            <a:pPr marL="800100" lvl="1" indent="-342900">
              <a:buFont typeface="Arial" panose="020B0604020202020204" pitchFamily="34" charset="0"/>
              <a:buChar char="•"/>
            </a:pPr>
            <a:r>
              <a:rPr lang="nl-BE" dirty="0" smtClean="0">
                <a:latin typeface="Arial" panose="020B0604020202020204" pitchFamily="34" charset="0"/>
                <a:cs typeface="Arial" panose="020B0604020202020204" pitchFamily="34" charset="0"/>
              </a:rPr>
              <a:t>Noord – Oosten (NO) op 45°</a:t>
            </a:r>
          </a:p>
          <a:p>
            <a:pPr marL="800100" lvl="1" indent="-342900">
              <a:buFont typeface="Arial" panose="020B0604020202020204" pitchFamily="34" charset="0"/>
              <a:buChar char="•"/>
            </a:pPr>
            <a:r>
              <a:rPr lang="nl-BE" dirty="0" smtClean="0">
                <a:latin typeface="Arial" panose="020B0604020202020204" pitchFamily="34" charset="0"/>
                <a:cs typeface="Arial" panose="020B0604020202020204" pitchFamily="34" charset="0"/>
              </a:rPr>
              <a:t>Zuid – Oosten ( ZO) op 135°</a:t>
            </a:r>
          </a:p>
          <a:p>
            <a:pPr marL="800100" lvl="1" indent="-342900">
              <a:buFont typeface="Arial" panose="020B0604020202020204" pitchFamily="34" charset="0"/>
              <a:buChar char="•"/>
            </a:pPr>
            <a:r>
              <a:rPr lang="nl-BE" dirty="0">
                <a:latin typeface="Arial" panose="020B0604020202020204" pitchFamily="34" charset="0"/>
                <a:cs typeface="Arial" panose="020B0604020202020204" pitchFamily="34" charset="0"/>
              </a:rPr>
              <a:t>Zuid – </a:t>
            </a:r>
            <a:r>
              <a:rPr lang="nl-BE" dirty="0" smtClean="0">
                <a:latin typeface="Arial" panose="020B0604020202020204" pitchFamily="34" charset="0"/>
                <a:cs typeface="Arial" panose="020B0604020202020204" pitchFamily="34" charset="0"/>
              </a:rPr>
              <a:t>Westen </a:t>
            </a:r>
            <a:r>
              <a:rPr lang="nl-BE" dirty="0">
                <a:latin typeface="Arial" panose="020B0604020202020204" pitchFamily="34" charset="0"/>
                <a:cs typeface="Arial" panose="020B0604020202020204" pitchFamily="34" charset="0"/>
              </a:rPr>
              <a:t>(ZW) op </a:t>
            </a:r>
            <a:r>
              <a:rPr lang="nl-BE" dirty="0" smtClean="0">
                <a:latin typeface="Arial" panose="020B0604020202020204" pitchFamily="34" charset="0"/>
                <a:cs typeface="Arial" panose="020B0604020202020204" pitchFamily="34" charset="0"/>
              </a:rPr>
              <a:t>225°</a:t>
            </a:r>
          </a:p>
          <a:p>
            <a:pPr marL="800100" lvl="1" indent="-342900">
              <a:buFont typeface="Arial" panose="020B0604020202020204" pitchFamily="34" charset="0"/>
              <a:buChar char="•"/>
            </a:pPr>
            <a:r>
              <a:rPr lang="nl-BE" dirty="0" smtClean="0">
                <a:latin typeface="Arial" panose="020B0604020202020204" pitchFamily="34" charset="0"/>
                <a:cs typeface="Arial" panose="020B0604020202020204" pitchFamily="34" charset="0"/>
              </a:rPr>
              <a:t>Noord – Westen (NW) op 315°</a:t>
            </a:r>
          </a:p>
          <a:p>
            <a:pPr lvl="1"/>
            <a:r>
              <a:rPr lang="nl-BE" dirty="0" smtClean="0">
                <a:latin typeface="Arial" panose="020B0604020202020204" pitchFamily="34" charset="0"/>
                <a:cs typeface="Arial" panose="020B0604020202020204" pitchFamily="34" charset="0"/>
              </a:rPr>
              <a:t>De as Noord – Zuid gaat steeds voorop.</a:t>
            </a:r>
          </a:p>
        </p:txBody>
      </p:sp>
      <p:pic>
        <p:nvPicPr>
          <p:cNvPr id="12" name="Afbeelding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10600" y="2006756"/>
            <a:ext cx="2973659" cy="2732049"/>
          </a:xfrm>
          <a:prstGeom prst="rect">
            <a:avLst/>
          </a:prstGeom>
        </p:spPr>
      </p:pic>
      <p:sp>
        <p:nvSpPr>
          <p:cNvPr id="13" name="Tekstvak 12"/>
          <p:cNvSpPr txBox="1"/>
          <p:nvPr/>
        </p:nvSpPr>
        <p:spPr>
          <a:xfrm>
            <a:off x="4090010" y="5308591"/>
            <a:ext cx="6814930" cy="861774"/>
          </a:xfrm>
          <a:prstGeom prst="rect">
            <a:avLst/>
          </a:prstGeom>
          <a:noFill/>
          <a:ln w="12700">
            <a:solidFill>
              <a:srgbClr val="FF0000"/>
            </a:solidFill>
          </a:ln>
        </p:spPr>
        <p:txBody>
          <a:bodyPr wrap="square" rtlCol="0">
            <a:spAutoFit/>
          </a:bodyPr>
          <a:lstStyle/>
          <a:p>
            <a:r>
              <a:rPr lang="nl-BE" dirty="0" smtClean="0">
                <a:solidFill>
                  <a:srgbClr val="FF0000"/>
                </a:solidFill>
                <a:latin typeface="Arial" panose="020B0604020202020204" pitchFamily="34" charset="0"/>
                <a:cs typeface="Arial" panose="020B0604020202020204" pitchFamily="34" charset="0"/>
              </a:rPr>
              <a:t>Windrichting wordt bepaald door de streek waar hij vanaf komt </a:t>
            </a:r>
            <a:r>
              <a:rPr lang="nl-BE" sz="1600" dirty="0" smtClean="0">
                <a:solidFill>
                  <a:srgbClr val="FF0000"/>
                </a:solidFill>
                <a:latin typeface="Arial" panose="020B0604020202020204" pitchFamily="34" charset="0"/>
                <a:cs typeface="Arial" panose="020B0604020202020204" pitchFamily="34" charset="0"/>
              </a:rPr>
              <a:t>! </a:t>
            </a:r>
          </a:p>
          <a:p>
            <a:r>
              <a:rPr lang="nl-BE" sz="1600" dirty="0" smtClean="0">
                <a:solidFill>
                  <a:srgbClr val="FF0000"/>
                </a:solidFill>
                <a:latin typeface="Arial" panose="020B0604020202020204" pitchFamily="34" charset="0"/>
                <a:cs typeface="Arial" panose="020B0604020202020204" pitchFamily="34" charset="0"/>
              </a:rPr>
              <a:t>Bv. Noordenwind komt uit het Noorden </a:t>
            </a:r>
            <a:endParaRPr lang="nl-BE" sz="1600" dirty="0">
              <a:solidFill>
                <a:srgbClr val="FF0000"/>
              </a:solidFill>
              <a:latin typeface="Arial" panose="020B0604020202020204" pitchFamily="34" charset="0"/>
              <a:cs typeface="Arial" panose="020B0604020202020204" pitchFamily="34" charset="0"/>
            </a:endParaRPr>
          </a:p>
          <a:p>
            <a:r>
              <a:rPr lang="nl-BE" sz="1600" dirty="0">
                <a:solidFill>
                  <a:srgbClr val="FF0000"/>
                </a:solidFill>
                <a:latin typeface="Arial" panose="020B0604020202020204" pitchFamily="34" charset="0"/>
                <a:cs typeface="Arial" panose="020B0604020202020204" pitchFamily="34" charset="0"/>
              </a:rPr>
              <a:t> </a:t>
            </a:r>
            <a:r>
              <a:rPr lang="nl-BE" sz="1600" dirty="0" smtClean="0">
                <a:solidFill>
                  <a:srgbClr val="FF0000"/>
                </a:solidFill>
                <a:latin typeface="Arial" panose="020B0604020202020204" pitchFamily="34" charset="0"/>
                <a:cs typeface="Arial" panose="020B0604020202020204" pitchFamily="34" charset="0"/>
              </a:rPr>
              <a:t>     Zuidoostenwind komt uit het Zuid-Oosten</a:t>
            </a:r>
          </a:p>
        </p:txBody>
      </p:sp>
      <p:sp>
        <p:nvSpPr>
          <p:cNvPr id="14" name="Tijdelijke aanduiding voor voettekst 13"/>
          <p:cNvSpPr>
            <a:spLocks noGrp="1"/>
          </p:cNvSpPr>
          <p:nvPr>
            <p:ph type="ftr" sz="quarter" idx="11"/>
          </p:nvPr>
        </p:nvSpPr>
        <p:spPr/>
        <p:txBody>
          <a:bodyPr/>
          <a:lstStyle/>
          <a:p>
            <a:r>
              <a:rPr lang="nl-BE" dirty="0" smtClean="0"/>
              <a:t>Het Gilde van Molenaars</a:t>
            </a:r>
            <a:endParaRPr lang="nl-BE" dirty="0"/>
          </a:p>
        </p:txBody>
      </p:sp>
    </p:spTree>
    <p:extLst>
      <p:ext uri="{BB962C8B-B14F-4D97-AF65-F5344CB8AC3E}">
        <p14:creationId xmlns:p14="http://schemas.microsoft.com/office/powerpoint/2010/main" val="1724909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rotWithShape="1">
          <a:blip r:embed="rId2" cstate="print">
            <a:extLst>
              <a:ext uri="{28A0092B-C50C-407E-A947-70E740481C1C}">
                <a14:useLocalDpi xmlns:a14="http://schemas.microsoft.com/office/drawing/2010/main" val="0"/>
              </a:ext>
            </a:extLst>
          </a:blip>
          <a:srcRect b="16272"/>
          <a:stretch/>
        </p:blipFill>
        <p:spPr>
          <a:xfrm flipH="1">
            <a:off x="9617883" y="7120"/>
            <a:ext cx="2574115" cy="1251409"/>
          </a:xfrm>
          <a:prstGeom prst="rect">
            <a:avLst/>
          </a:prstGeom>
        </p:spPr>
      </p:pic>
      <p:sp>
        <p:nvSpPr>
          <p:cNvPr id="4" name="Tekstvak 3"/>
          <p:cNvSpPr txBox="1"/>
          <p:nvPr/>
        </p:nvSpPr>
        <p:spPr>
          <a:xfrm>
            <a:off x="2937909" y="138487"/>
            <a:ext cx="6636776" cy="646331"/>
          </a:xfrm>
          <a:prstGeom prst="rect">
            <a:avLst/>
          </a:prstGeom>
          <a:solidFill>
            <a:schemeClr val="accent6">
              <a:lumMod val="60000"/>
              <a:lumOff val="40000"/>
            </a:schemeClr>
          </a:solidFill>
        </p:spPr>
        <p:txBody>
          <a:bodyPr wrap="square" rtlCol="0" anchor="ctr">
            <a:spAutoFit/>
          </a:bodyPr>
          <a:lstStyle/>
          <a:p>
            <a:pPr algn="ctr"/>
            <a:r>
              <a:rPr lang="nl-BE" sz="3600" dirty="0" smtClean="0">
                <a:latin typeface="AR JULIAN" panose="02000000000000000000" pitchFamily="2" charset="0"/>
              </a:rPr>
              <a:t>Dagelijkse gang van de wind</a:t>
            </a:r>
            <a:endParaRPr lang="nl-BE" sz="3600" dirty="0">
              <a:latin typeface="AR JULIAN" panose="02000000000000000000" pitchFamily="2" charset="0"/>
            </a:endParaRPr>
          </a:p>
        </p:txBody>
      </p:sp>
      <p:sp>
        <p:nvSpPr>
          <p:cNvPr id="7" name="Tekstvak 6"/>
          <p:cNvSpPr txBox="1"/>
          <p:nvPr/>
        </p:nvSpPr>
        <p:spPr>
          <a:xfrm>
            <a:off x="43620" y="7120"/>
            <a:ext cx="2851089" cy="900000"/>
          </a:xfrm>
          <a:prstGeom prst="rect">
            <a:avLst/>
          </a:prstGeom>
          <a:solidFill>
            <a:schemeClr val="accent6">
              <a:lumMod val="60000"/>
              <a:lumOff val="40000"/>
            </a:schemeClr>
          </a:solidFill>
        </p:spPr>
        <p:txBody>
          <a:bodyPr wrap="square" rtlCol="0">
            <a:spAutoFit/>
          </a:bodyPr>
          <a:lstStyle/>
          <a:p>
            <a:endParaRPr lang="nl-BE" dirty="0"/>
          </a:p>
        </p:txBody>
      </p:sp>
      <p:sp>
        <p:nvSpPr>
          <p:cNvPr id="5" name="Tekstvak 4"/>
          <p:cNvSpPr txBox="1"/>
          <p:nvPr/>
        </p:nvSpPr>
        <p:spPr>
          <a:xfrm>
            <a:off x="736827" y="138487"/>
            <a:ext cx="1983051" cy="677108"/>
          </a:xfrm>
          <a:prstGeom prst="rect">
            <a:avLst/>
          </a:prstGeom>
          <a:noFill/>
        </p:spPr>
        <p:txBody>
          <a:bodyPr wrap="square" rtlCol="0">
            <a:spAutoFit/>
          </a:bodyPr>
          <a:lstStyle/>
          <a:p>
            <a:pPr algn="ctr"/>
            <a:r>
              <a:rPr lang="nl-BE" sz="1200" dirty="0" smtClean="0">
                <a:latin typeface="Arial" panose="020B0604020202020204" pitchFamily="34" charset="0"/>
                <a:cs typeface="Arial" panose="020B0604020202020204" pitchFamily="34" charset="0"/>
              </a:rPr>
              <a:t>Het Gilde van Molenaars</a:t>
            </a:r>
          </a:p>
          <a:p>
            <a:pPr algn="ctr"/>
            <a:r>
              <a:rPr lang="nl-BE" sz="1200" dirty="0" smtClean="0">
                <a:latin typeface="Arial" panose="020B0604020202020204" pitchFamily="34" charset="0"/>
                <a:cs typeface="Arial" panose="020B0604020202020204" pitchFamily="34" charset="0"/>
              </a:rPr>
              <a:t>Afd. Limburg</a:t>
            </a:r>
          </a:p>
          <a:p>
            <a:pPr algn="ctr"/>
            <a:endParaRPr lang="nl-BE" sz="1400" dirty="0">
              <a:latin typeface="Arial" panose="020B0604020202020204" pitchFamily="34" charset="0"/>
              <a:cs typeface="Arial" panose="020B0604020202020204" pitchFamily="34" charset="0"/>
            </a:endParaRPr>
          </a:p>
        </p:txBody>
      </p:sp>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7041"/>
            <a:ext cx="716948" cy="900000"/>
          </a:xfrm>
          <a:prstGeom prst="rect">
            <a:avLst/>
          </a:prstGeom>
        </p:spPr>
      </p:pic>
      <p:sp>
        <p:nvSpPr>
          <p:cNvPr id="3" name="Tijdelijke aanduiding voor datum 2"/>
          <p:cNvSpPr>
            <a:spLocks noGrp="1"/>
          </p:cNvSpPr>
          <p:nvPr>
            <p:ph type="dt" sz="half" idx="10"/>
          </p:nvPr>
        </p:nvSpPr>
        <p:spPr/>
        <p:txBody>
          <a:bodyPr/>
          <a:lstStyle/>
          <a:p>
            <a:fld id="{719F8018-D325-409E-8684-6DB169151F7D}" type="datetime1">
              <a:rPr lang="nl-BE" smtClean="0"/>
              <a:t>18/03/2024</a:t>
            </a:fld>
            <a:endParaRPr lang="nl-BE" dirty="0"/>
          </a:p>
        </p:txBody>
      </p:sp>
      <p:sp>
        <p:nvSpPr>
          <p:cNvPr id="8" name="Tijdelijke aanduiding voor dianummer 7"/>
          <p:cNvSpPr>
            <a:spLocks noGrp="1"/>
          </p:cNvSpPr>
          <p:nvPr>
            <p:ph type="sldNum" sz="quarter" idx="12"/>
          </p:nvPr>
        </p:nvSpPr>
        <p:spPr/>
        <p:txBody>
          <a:bodyPr/>
          <a:lstStyle/>
          <a:p>
            <a:fld id="{AC0B8AE9-B615-4110-8A40-3E5F16D5504D}" type="slidenum">
              <a:rPr lang="nl-BE" smtClean="0"/>
              <a:t>15</a:t>
            </a:fld>
            <a:endParaRPr lang="nl-BE" dirty="0"/>
          </a:p>
        </p:txBody>
      </p:sp>
      <p:sp>
        <p:nvSpPr>
          <p:cNvPr id="9" name="Tekstvak 8"/>
          <p:cNvSpPr txBox="1"/>
          <p:nvPr/>
        </p:nvSpPr>
        <p:spPr>
          <a:xfrm>
            <a:off x="934066" y="2308543"/>
            <a:ext cx="6990734" cy="2585323"/>
          </a:xfrm>
          <a:prstGeom prst="rect">
            <a:avLst/>
          </a:prstGeom>
          <a:noFill/>
        </p:spPr>
        <p:txBody>
          <a:bodyPr wrap="square" rtlCol="0">
            <a:spAutoFit/>
          </a:bodyPr>
          <a:lstStyle/>
          <a:p>
            <a:r>
              <a:rPr lang="nl-BE" dirty="0" smtClean="0">
                <a:latin typeface="Wind tijdens rustige dagen kent een dagelijkse gang"/>
                <a:cs typeface="Arial" panose="020B0604020202020204" pitchFamily="34" charset="0"/>
              </a:rPr>
              <a:t>Wind tijdens rustige dagen kent een </a:t>
            </a:r>
            <a:r>
              <a:rPr lang="nl-BE" dirty="0" smtClean="0">
                <a:solidFill>
                  <a:srgbClr val="FF0000"/>
                </a:solidFill>
                <a:latin typeface="Wind tijdens rustige dagen kent een dagelijkse gang"/>
                <a:cs typeface="Arial" panose="020B0604020202020204" pitchFamily="34" charset="0"/>
              </a:rPr>
              <a:t>“dagelijkse gang”</a:t>
            </a:r>
            <a:r>
              <a:rPr lang="nl-BE" dirty="0" smtClean="0">
                <a:latin typeface="Wind tijdens rustige dagen kent een dagelijkse gang"/>
                <a:cs typeface="Arial" panose="020B0604020202020204" pitchFamily="34" charset="0"/>
              </a:rPr>
              <a:t>:</a:t>
            </a:r>
          </a:p>
          <a:p>
            <a:pPr marL="285750" indent="-285750">
              <a:buFont typeface="Arial" panose="020B0604020202020204" pitchFamily="34" charset="0"/>
              <a:buChar char="•"/>
            </a:pPr>
            <a:r>
              <a:rPr lang="nl-BE" sz="1600" dirty="0" smtClean="0">
                <a:latin typeface="Arial" panose="020B0604020202020204" pitchFamily="34" charset="0"/>
                <a:cs typeface="Arial" panose="020B0604020202020204" pitchFamily="34" charset="0"/>
              </a:rPr>
              <a:t>Bij het opkomen van de zon ontstaan er warme plekken, hier krijgen we thermiek. </a:t>
            </a:r>
          </a:p>
          <a:p>
            <a:pPr marL="285750" indent="-285750">
              <a:buFont typeface="Arial" panose="020B0604020202020204" pitchFamily="34" charset="0"/>
              <a:buChar char="•"/>
            </a:pPr>
            <a:r>
              <a:rPr lang="nl-BE" sz="1600" dirty="0" smtClean="0">
                <a:latin typeface="Arial" panose="020B0604020202020204" pitchFamily="34" charset="0"/>
                <a:cs typeface="Arial" panose="020B0604020202020204" pitchFamily="34" charset="0"/>
              </a:rPr>
              <a:t>Koude lucht van de schaduw plekken vervangt de opgestegen warme lucht, begin van de dagelijkse gang</a:t>
            </a:r>
          </a:p>
          <a:p>
            <a:pPr marL="285750" indent="-285750">
              <a:buFont typeface="Arial" panose="020B0604020202020204" pitchFamily="34" charset="0"/>
              <a:buChar char="•"/>
            </a:pPr>
            <a:r>
              <a:rPr lang="nl-BE" sz="1600" dirty="0" smtClean="0">
                <a:latin typeface="Arial" panose="020B0604020202020204" pitchFamily="34" charset="0"/>
                <a:cs typeface="Arial" panose="020B0604020202020204" pitchFamily="34" charset="0"/>
              </a:rPr>
              <a:t>Bij ondergaande zon koelt de aarde af en stop de dagelijkse gang</a:t>
            </a:r>
          </a:p>
          <a:p>
            <a:pPr marL="285750" indent="-285750">
              <a:buFont typeface="Arial" panose="020B0604020202020204" pitchFamily="34" charset="0"/>
              <a:buChar char="•"/>
            </a:pPr>
            <a:r>
              <a:rPr lang="nl-BE" sz="1600" dirty="0">
                <a:latin typeface="Arial" panose="020B0604020202020204" pitchFamily="34" charset="0"/>
                <a:cs typeface="Arial" panose="020B0604020202020204" pitchFamily="34" charset="0"/>
              </a:rPr>
              <a:t>We kennen de minste wind 2 à 3 uur na zonsopgang, de meeste 3 à 4 uur na de hoogste zonnestand</a:t>
            </a:r>
            <a:endParaRPr lang="nl-BE" sz="1600" dirty="0">
              <a:latin typeface="Wind tijdens rustige dagen kent een dagelijkse gang"/>
              <a:cs typeface="Arial" panose="020B0604020202020204" pitchFamily="34" charset="0"/>
            </a:endParaRPr>
          </a:p>
          <a:p>
            <a:pPr marL="285750" indent="-285750">
              <a:buFont typeface="Arial" panose="020B0604020202020204" pitchFamily="34" charset="0"/>
              <a:buChar char="•"/>
            </a:pPr>
            <a:r>
              <a:rPr lang="nl-BE" sz="1600" dirty="0" smtClean="0">
                <a:latin typeface="Arial" panose="020B0604020202020204" pitchFamily="34" charset="0"/>
                <a:cs typeface="Arial" panose="020B0604020202020204" pitchFamily="34" charset="0"/>
              </a:rPr>
              <a:t>Vanaf het vroege voorjaar tot aan de late herfst</a:t>
            </a:r>
          </a:p>
          <a:p>
            <a:pPr marL="285750" indent="-285750">
              <a:buFont typeface="Arial" panose="020B0604020202020204" pitchFamily="34" charset="0"/>
              <a:buChar char="•"/>
            </a:pPr>
            <a:r>
              <a:rPr lang="nl-BE" sz="1600" dirty="0" smtClean="0">
                <a:latin typeface="Arial" panose="020B0604020202020204" pitchFamily="34" charset="0"/>
                <a:cs typeface="Arial" panose="020B0604020202020204" pitchFamily="34" charset="0"/>
              </a:rPr>
              <a:t>Vooral bij Westen tot Noorden wind</a:t>
            </a:r>
          </a:p>
        </p:txBody>
      </p:sp>
      <p:sp>
        <p:nvSpPr>
          <p:cNvPr id="10" name="Tekstvak 9"/>
          <p:cNvSpPr txBox="1"/>
          <p:nvPr/>
        </p:nvSpPr>
        <p:spPr>
          <a:xfrm>
            <a:off x="253182" y="1093408"/>
            <a:ext cx="9097296" cy="1077218"/>
          </a:xfrm>
          <a:prstGeom prst="rect">
            <a:avLst/>
          </a:prstGeom>
          <a:noFill/>
        </p:spPr>
        <p:txBody>
          <a:bodyPr wrap="square" rtlCol="0">
            <a:spAutoFit/>
          </a:bodyPr>
          <a:lstStyle/>
          <a:p>
            <a:pPr marL="285750" indent="-285750">
              <a:buFont typeface="Arial" panose="020B0604020202020204" pitchFamily="34" charset="0"/>
              <a:buChar char="•"/>
            </a:pPr>
            <a:r>
              <a:rPr lang="nl-BE" sz="1600" dirty="0" smtClean="0">
                <a:latin typeface="Arial" panose="020B0604020202020204" pitchFamily="34" charset="0"/>
                <a:cs typeface="Arial" panose="020B0604020202020204" pitchFamily="34" charset="0"/>
              </a:rPr>
              <a:t>De dagelijkse </a:t>
            </a:r>
            <a:r>
              <a:rPr lang="nl-BE" sz="1600" dirty="0">
                <a:latin typeface="Arial" panose="020B0604020202020204" pitchFamily="34" charset="0"/>
                <a:cs typeface="Arial" panose="020B0604020202020204" pitchFamily="34" charset="0"/>
              </a:rPr>
              <a:t>gang is het verloop van het weer gedurende een dag onder invloed van de zon. </a:t>
            </a:r>
            <a:endParaRPr lang="nl-BE" sz="16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nl-BE" sz="1600" dirty="0" smtClean="0">
                <a:latin typeface="Arial" panose="020B0604020202020204" pitchFamily="34" charset="0"/>
                <a:cs typeface="Arial" panose="020B0604020202020204" pitchFamily="34" charset="0"/>
              </a:rPr>
              <a:t>De </a:t>
            </a:r>
            <a:r>
              <a:rPr lang="nl-BE" sz="1600" dirty="0">
                <a:latin typeface="Arial" panose="020B0604020202020204" pitchFamily="34" charset="0"/>
                <a:cs typeface="Arial" panose="020B0604020202020204" pitchFamily="34" charset="0"/>
              </a:rPr>
              <a:t>dagelijkse gang is te herkennen in het verloop van de zonnestraling, aardse straling, luchttemperatuur, wind, bewolking en de luchtvochtigheid. </a:t>
            </a:r>
            <a:endParaRPr lang="nl-BE" sz="16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nl-BE" sz="1600" dirty="0" smtClean="0">
                <a:latin typeface="Arial" panose="020B0604020202020204" pitchFamily="34" charset="0"/>
                <a:cs typeface="Arial" panose="020B0604020202020204" pitchFamily="34" charset="0"/>
              </a:rPr>
              <a:t>Zo kent niet alleen de wind een “dagelijkse gang” maar ook de bewolking en de neerslag</a:t>
            </a:r>
            <a:endParaRPr lang="nl-BE" sz="1600" dirty="0">
              <a:latin typeface="Arial" panose="020B0604020202020204" pitchFamily="34" charset="0"/>
              <a:cs typeface="Arial" panose="020B0604020202020204" pitchFamily="34" charset="0"/>
            </a:endParaRPr>
          </a:p>
        </p:txBody>
      </p:sp>
      <p:sp>
        <p:nvSpPr>
          <p:cNvPr id="11" name="Tekstvak 10"/>
          <p:cNvSpPr txBox="1"/>
          <p:nvPr/>
        </p:nvSpPr>
        <p:spPr>
          <a:xfrm>
            <a:off x="1863213" y="5230761"/>
            <a:ext cx="8465574" cy="1107996"/>
          </a:xfrm>
          <a:prstGeom prst="rect">
            <a:avLst/>
          </a:prstGeom>
          <a:noFill/>
          <a:ln w="19050">
            <a:solidFill>
              <a:srgbClr val="FF0000"/>
            </a:solidFill>
          </a:ln>
        </p:spPr>
        <p:txBody>
          <a:bodyPr wrap="square" rtlCol="0">
            <a:spAutoFit/>
          </a:bodyPr>
          <a:lstStyle/>
          <a:p>
            <a:r>
              <a:rPr lang="nl-BE" u="sng" dirty="0" smtClean="0">
                <a:solidFill>
                  <a:srgbClr val="FF0000"/>
                </a:solidFill>
                <a:latin typeface="Arial" panose="020B0604020202020204" pitchFamily="34" charset="0"/>
                <a:cs typeface="Arial" panose="020B0604020202020204" pitchFamily="34" charset="0"/>
              </a:rPr>
              <a:t>Voor de molenaar</a:t>
            </a:r>
            <a:r>
              <a:rPr lang="nl-BE" dirty="0" smtClean="0">
                <a:solidFill>
                  <a:srgbClr val="FF0000"/>
                </a:solidFill>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nl-BE" sz="1600" dirty="0" smtClean="0">
                <a:solidFill>
                  <a:srgbClr val="FF0000"/>
                </a:solidFill>
                <a:latin typeface="Arial" panose="020B0604020202020204" pitchFamily="34" charset="0"/>
                <a:cs typeface="Arial" panose="020B0604020202020204" pitchFamily="34" charset="0"/>
              </a:rPr>
              <a:t>Hou rekening met de dagelijkse gang, vooral als de temperatuur niet al te hoog oploopt. </a:t>
            </a:r>
          </a:p>
          <a:p>
            <a:pPr marL="285750" indent="-285750">
              <a:buFont typeface="Arial" panose="020B0604020202020204" pitchFamily="34" charset="0"/>
              <a:buChar char="•"/>
            </a:pPr>
            <a:r>
              <a:rPr lang="nl-BE" sz="1600" dirty="0" smtClean="0">
                <a:solidFill>
                  <a:srgbClr val="FF0000"/>
                </a:solidFill>
                <a:latin typeface="Arial" panose="020B0604020202020204" pitchFamily="34" charset="0"/>
                <a:cs typeface="Arial" panose="020B0604020202020204" pitchFamily="34" charset="0"/>
              </a:rPr>
              <a:t>De wind kan het eerder laten afweten dan verwacht.</a:t>
            </a:r>
          </a:p>
          <a:p>
            <a:pPr marL="285750" indent="-285750">
              <a:buFont typeface="Arial" panose="020B0604020202020204" pitchFamily="34" charset="0"/>
              <a:buChar char="•"/>
            </a:pPr>
            <a:r>
              <a:rPr lang="nl-BE" sz="1600" dirty="0" smtClean="0">
                <a:solidFill>
                  <a:srgbClr val="FF0000"/>
                </a:solidFill>
                <a:latin typeface="Arial" panose="020B0604020202020204" pitchFamily="34" charset="0"/>
                <a:cs typeface="Arial" panose="020B0604020202020204" pitchFamily="34" charset="0"/>
              </a:rPr>
              <a:t>De kans bestaat dat je die laatste gevulde kaar niet meer gemalen krijgt.</a:t>
            </a:r>
            <a:endParaRPr lang="nl-BE" sz="1600" dirty="0">
              <a:solidFill>
                <a:srgbClr val="FF0000"/>
              </a:solidFill>
              <a:latin typeface="Arial" panose="020B0604020202020204" pitchFamily="34" charset="0"/>
              <a:cs typeface="Arial" panose="020B0604020202020204" pitchFamily="34" charset="0"/>
            </a:endParaRPr>
          </a:p>
        </p:txBody>
      </p:sp>
      <p:pic>
        <p:nvPicPr>
          <p:cNvPr id="12" name="Afbeelding 11"/>
          <p:cNvPicPr>
            <a:picLocks noChangeAspect="1"/>
          </p:cNvPicPr>
          <p:nvPr/>
        </p:nvPicPr>
        <p:blipFill rotWithShape="1">
          <a:blip r:embed="rId4" cstate="print">
            <a:extLst>
              <a:ext uri="{28A0092B-C50C-407E-A947-70E740481C1C}">
                <a14:useLocalDpi xmlns:a14="http://schemas.microsoft.com/office/drawing/2010/main" val="0"/>
              </a:ext>
            </a:extLst>
          </a:blip>
          <a:srcRect l="8878" t="18922" r="28178" b="21635"/>
          <a:stretch/>
        </p:blipFill>
        <p:spPr>
          <a:xfrm>
            <a:off x="8090307" y="2440693"/>
            <a:ext cx="3783786" cy="2520000"/>
          </a:xfrm>
          <a:prstGeom prst="rect">
            <a:avLst/>
          </a:prstGeom>
          <a:ln w="28575">
            <a:solidFill>
              <a:schemeClr val="tx1"/>
            </a:solidFill>
          </a:ln>
        </p:spPr>
      </p:pic>
      <p:sp>
        <p:nvSpPr>
          <p:cNvPr id="13" name="Tijdelijke aanduiding voor voettekst 12"/>
          <p:cNvSpPr>
            <a:spLocks noGrp="1"/>
          </p:cNvSpPr>
          <p:nvPr>
            <p:ph type="ftr" sz="quarter" idx="11"/>
          </p:nvPr>
        </p:nvSpPr>
        <p:spPr/>
        <p:txBody>
          <a:bodyPr/>
          <a:lstStyle/>
          <a:p>
            <a:r>
              <a:rPr lang="nl-BE" dirty="0" smtClean="0"/>
              <a:t>Het Gilde van Molenaars</a:t>
            </a:r>
            <a:endParaRPr lang="nl-BE" dirty="0"/>
          </a:p>
        </p:txBody>
      </p:sp>
    </p:spTree>
    <p:extLst>
      <p:ext uri="{BB962C8B-B14F-4D97-AF65-F5344CB8AC3E}">
        <p14:creationId xmlns:p14="http://schemas.microsoft.com/office/powerpoint/2010/main" val="4282458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Afbeelding 1"/>
          <p:cNvPicPr>
            <a:picLocks noChangeAspect="1"/>
          </p:cNvPicPr>
          <p:nvPr/>
        </p:nvPicPr>
        <p:blipFill rotWithShape="1">
          <a:blip r:embed="rId2" cstate="print">
            <a:extLst>
              <a:ext uri="{28A0092B-C50C-407E-A947-70E740481C1C}">
                <a14:useLocalDpi xmlns:a14="http://schemas.microsoft.com/office/drawing/2010/main" val="0"/>
              </a:ext>
            </a:extLst>
          </a:blip>
          <a:srcRect b="16272"/>
          <a:stretch/>
        </p:blipFill>
        <p:spPr>
          <a:xfrm flipH="1">
            <a:off x="9617883" y="7120"/>
            <a:ext cx="2574115" cy="1251409"/>
          </a:xfrm>
          <a:prstGeom prst="rect">
            <a:avLst/>
          </a:prstGeom>
        </p:spPr>
      </p:pic>
      <p:sp>
        <p:nvSpPr>
          <p:cNvPr id="4" name="Tekstvak 3"/>
          <p:cNvSpPr txBox="1"/>
          <p:nvPr/>
        </p:nvSpPr>
        <p:spPr>
          <a:xfrm>
            <a:off x="2937909" y="138487"/>
            <a:ext cx="6636776" cy="646331"/>
          </a:xfrm>
          <a:prstGeom prst="rect">
            <a:avLst/>
          </a:prstGeom>
          <a:solidFill>
            <a:schemeClr val="accent6">
              <a:lumMod val="60000"/>
              <a:lumOff val="40000"/>
            </a:schemeClr>
          </a:solidFill>
        </p:spPr>
        <p:txBody>
          <a:bodyPr wrap="square" rtlCol="0" anchor="ctr">
            <a:spAutoFit/>
          </a:bodyPr>
          <a:lstStyle/>
          <a:p>
            <a:pPr algn="ctr"/>
            <a:r>
              <a:rPr lang="nl-BE" sz="3600" dirty="0" smtClean="0">
                <a:latin typeface="AR JULIAN" panose="02000000000000000000" pitchFamily="2" charset="0"/>
              </a:rPr>
              <a:t>Belemmeringen wind</a:t>
            </a:r>
            <a:endParaRPr lang="nl-BE" sz="3600" dirty="0">
              <a:latin typeface="AR JULIAN" panose="02000000000000000000" pitchFamily="2" charset="0"/>
            </a:endParaRPr>
          </a:p>
        </p:txBody>
      </p:sp>
      <p:sp>
        <p:nvSpPr>
          <p:cNvPr id="7" name="Tekstvak 6"/>
          <p:cNvSpPr txBox="1"/>
          <p:nvPr/>
        </p:nvSpPr>
        <p:spPr>
          <a:xfrm>
            <a:off x="43620" y="7120"/>
            <a:ext cx="2851089" cy="900000"/>
          </a:xfrm>
          <a:prstGeom prst="rect">
            <a:avLst/>
          </a:prstGeom>
          <a:solidFill>
            <a:schemeClr val="accent6">
              <a:lumMod val="60000"/>
              <a:lumOff val="40000"/>
            </a:schemeClr>
          </a:solidFill>
        </p:spPr>
        <p:txBody>
          <a:bodyPr wrap="square" rtlCol="0">
            <a:spAutoFit/>
          </a:bodyPr>
          <a:lstStyle/>
          <a:p>
            <a:endParaRPr lang="nl-BE" dirty="0"/>
          </a:p>
        </p:txBody>
      </p:sp>
      <p:sp>
        <p:nvSpPr>
          <p:cNvPr id="5" name="Tekstvak 4"/>
          <p:cNvSpPr txBox="1"/>
          <p:nvPr/>
        </p:nvSpPr>
        <p:spPr>
          <a:xfrm>
            <a:off x="736827" y="138487"/>
            <a:ext cx="1983051" cy="677108"/>
          </a:xfrm>
          <a:prstGeom prst="rect">
            <a:avLst/>
          </a:prstGeom>
          <a:noFill/>
        </p:spPr>
        <p:txBody>
          <a:bodyPr wrap="square" rtlCol="0">
            <a:spAutoFit/>
          </a:bodyPr>
          <a:lstStyle/>
          <a:p>
            <a:pPr algn="ctr"/>
            <a:r>
              <a:rPr lang="nl-BE" sz="1200" dirty="0" smtClean="0">
                <a:latin typeface="Arial" panose="020B0604020202020204" pitchFamily="34" charset="0"/>
                <a:cs typeface="Arial" panose="020B0604020202020204" pitchFamily="34" charset="0"/>
              </a:rPr>
              <a:t>Het Gilde van Molenaars</a:t>
            </a:r>
          </a:p>
          <a:p>
            <a:pPr algn="ctr"/>
            <a:r>
              <a:rPr lang="nl-BE" sz="1200" dirty="0" smtClean="0">
                <a:latin typeface="Arial" panose="020B0604020202020204" pitchFamily="34" charset="0"/>
                <a:cs typeface="Arial" panose="020B0604020202020204" pitchFamily="34" charset="0"/>
              </a:rPr>
              <a:t>Afd. Limburg</a:t>
            </a:r>
          </a:p>
          <a:p>
            <a:pPr algn="ctr"/>
            <a:endParaRPr lang="nl-BE" sz="1400" dirty="0">
              <a:latin typeface="Arial" panose="020B0604020202020204" pitchFamily="34" charset="0"/>
              <a:cs typeface="Arial" panose="020B0604020202020204" pitchFamily="34" charset="0"/>
            </a:endParaRPr>
          </a:p>
        </p:txBody>
      </p:sp>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7041"/>
            <a:ext cx="716948" cy="900000"/>
          </a:xfrm>
          <a:prstGeom prst="rect">
            <a:avLst/>
          </a:prstGeom>
        </p:spPr>
      </p:pic>
      <p:sp>
        <p:nvSpPr>
          <p:cNvPr id="3" name="Tijdelijke aanduiding voor datum 2"/>
          <p:cNvSpPr>
            <a:spLocks noGrp="1"/>
          </p:cNvSpPr>
          <p:nvPr>
            <p:ph type="dt" sz="half" idx="10"/>
          </p:nvPr>
        </p:nvSpPr>
        <p:spPr/>
        <p:txBody>
          <a:bodyPr/>
          <a:lstStyle/>
          <a:p>
            <a:fld id="{309C1776-2887-4B03-AAF6-8615B608044F}" type="datetime1">
              <a:rPr lang="nl-BE" smtClean="0"/>
              <a:t>18/03/2024</a:t>
            </a:fld>
            <a:endParaRPr lang="nl-BE" dirty="0"/>
          </a:p>
        </p:txBody>
      </p:sp>
      <p:pic>
        <p:nvPicPr>
          <p:cNvPr id="15" name="Afbeelding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876072" y="4056118"/>
            <a:ext cx="1195331" cy="1152000"/>
          </a:xfrm>
          <a:prstGeom prst="rect">
            <a:avLst/>
          </a:prstGeom>
        </p:spPr>
      </p:pic>
      <p:cxnSp>
        <p:nvCxnSpPr>
          <p:cNvPr id="17" name="Rechte verbindingslijn 16"/>
          <p:cNvCxnSpPr/>
          <p:nvPr/>
        </p:nvCxnSpPr>
        <p:spPr>
          <a:xfrm>
            <a:off x="7874000" y="3294080"/>
            <a:ext cx="0" cy="7200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Rechte verbindingslijn 19"/>
          <p:cNvCxnSpPr/>
          <p:nvPr/>
        </p:nvCxnSpPr>
        <p:spPr>
          <a:xfrm>
            <a:off x="7874000" y="5374640"/>
            <a:ext cx="0" cy="5400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Ovaal 31"/>
          <p:cNvSpPr/>
          <p:nvPr/>
        </p:nvSpPr>
        <p:spPr>
          <a:xfrm>
            <a:off x="7485321" y="3870250"/>
            <a:ext cx="1620000" cy="162000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cxnSp>
        <p:nvCxnSpPr>
          <p:cNvPr id="21" name="Rechte verbindingslijn 20"/>
          <p:cNvCxnSpPr/>
          <p:nvPr/>
        </p:nvCxnSpPr>
        <p:spPr>
          <a:xfrm>
            <a:off x="7874000" y="3289022"/>
            <a:ext cx="1757680" cy="13954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p:cNvCxnSpPr/>
          <p:nvPr/>
        </p:nvCxnSpPr>
        <p:spPr>
          <a:xfrm flipV="1">
            <a:off x="7874000" y="4711451"/>
            <a:ext cx="1757680" cy="120318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PIJL-RECHTS 23"/>
          <p:cNvSpPr/>
          <p:nvPr/>
        </p:nvSpPr>
        <p:spPr>
          <a:xfrm>
            <a:off x="2562355" y="4621282"/>
            <a:ext cx="4428000" cy="180000"/>
          </a:xfrm>
          <a:prstGeom prst="rightArrow">
            <a:avLst/>
          </a:prstGeom>
          <a:solidFill>
            <a:schemeClr val="bg2">
              <a:lumMod val="75000"/>
            </a:schemeClr>
          </a:solidFill>
          <a:ln w="190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25" name="PIJL-RECHTS 24"/>
          <p:cNvSpPr/>
          <p:nvPr/>
        </p:nvSpPr>
        <p:spPr>
          <a:xfrm rot="-360000">
            <a:off x="5463500" y="4409217"/>
            <a:ext cx="1800000" cy="108000"/>
          </a:xfrm>
          <a:prstGeom prst="rightArrow">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26" name="PIJL-RECHTS 25"/>
          <p:cNvSpPr/>
          <p:nvPr/>
        </p:nvSpPr>
        <p:spPr>
          <a:xfrm rot="360000">
            <a:off x="5471028" y="4876288"/>
            <a:ext cx="1800000" cy="108000"/>
          </a:xfrm>
          <a:prstGeom prst="rightArrow">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27" name="PIJL-RECHTS 26"/>
          <p:cNvSpPr/>
          <p:nvPr/>
        </p:nvSpPr>
        <p:spPr>
          <a:xfrm rot="-360000">
            <a:off x="6408751" y="4083858"/>
            <a:ext cx="1800000" cy="108000"/>
          </a:xfrm>
          <a:prstGeom prst="rightArrow">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28" name="PIJL-RECHTS 27"/>
          <p:cNvSpPr/>
          <p:nvPr/>
        </p:nvSpPr>
        <p:spPr>
          <a:xfrm rot="360000">
            <a:off x="6384094" y="5212669"/>
            <a:ext cx="1800000" cy="108000"/>
          </a:xfrm>
          <a:prstGeom prst="rightArrow">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33" name="Ovaal 32"/>
          <p:cNvSpPr/>
          <p:nvPr/>
        </p:nvSpPr>
        <p:spPr>
          <a:xfrm>
            <a:off x="7725689" y="4216453"/>
            <a:ext cx="2289085" cy="936000"/>
          </a:xfrm>
          <a:prstGeom prst="ellipse">
            <a:avLst/>
          </a:prstGeom>
          <a:solidFill>
            <a:schemeClr val="accent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29" name="Tekstvak 28"/>
          <p:cNvSpPr txBox="1"/>
          <p:nvPr/>
        </p:nvSpPr>
        <p:spPr>
          <a:xfrm>
            <a:off x="8701062" y="4261770"/>
            <a:ext cx="1334878" cy="830997"/>
          </a:xfrm>
          <a:prstGeom prst="rect">
            <a:avLst/>
          </a:prstGeom>
          <a:noFill/>
        </p:spPr>
        <p:txBody>
          <a:bodyPr wrap="square" rtlCol="0">
            <a:spAutoFit/>
          </a:bodyPr>
          <a:lstStyle/>
          <a:p>
            <a:r>
              <a:rPr lang="nl-BE" sz="1400" dirty="0" smtClean="0">
                <a:latin typeface="Arial" panose="020B0604020202020204" pitchFamily="34" charset="0"/>
                <a:cs typeface="Arial" panose="020B0604020202020204" pitchFamily="34" charset="0"/>
              </a:rPr>
              <a:t>   </a:t>
            </a:r>
            <a:r>
              <a:rPr lang="nl-BE" sz="1600" dirty="0" smtClean="0">
                <a:latin typeface="Arial" panose="020B0604020202020204" pitchFamily="34" charset="0"/>
                <a:cs typeface="Arial" panose="020B0604020202020204" pitchFamily="34" charset="0"/>
              </a:rPr>
              <a:t>-  -  -  -</a:t>
            </a:r>
          </a:p>
          <a:p>
            <a:r>
              <a:rPr lang="nl-BE" sz="1600" dirty="0">
                <a:latin typeface="Arial" panose="020B0604020202020204" pitchFamily="34" charset="0"/>
                <a:cs typeface="Arial" panose="020B0604020202020204" pitchFamily="34" charset="0"/>
              </a:rPr>
              <a:t> </a:t>
            </a:r>
            <a:r>
              <a:rPr lang="nl-BE" sz="1600" dirty="0" smtClean="0">
                <a:latin typeface="Arial" panose="020B0604020202020204" pitchFamily="34" charset="0"/>
                <a:cs typeface="Arial" panose="020B0604020202020204" pitchFamily="34" charset="0"/>
              </a:rPr>
              <a:t>    -  -  -  -  -</a:t>
            </a:r>
          </a:p>
          <a:p>
            <a:r>
              <a:rPr lang="nl-BE" sz="1600" dirty="0">
                <a:latin typeface="Arial" panose="020B0604020202020204" pitchFamily="34" charset="0"/>
                <a:cs typeface="Arial" panose="020B0604020202020204" pitchFamily="34" charset="0"/>
              </a:rPr>
              <a:t> </a:t>
            </a:r>
            <a:r>
              <a:rPr lang="nl-BE" sz="1600" dirty="0" smtClean="0">
                <a:latin typeface="Arial" panose="020B0604020202020204" pitchFamily="34" charset="0"/>
                <a:cs typeface="Arial" panose="020B0604020202020204" pitchFamily="34" charset="0"/>
              </a:rPr>
              <a:t>  -  -  -  -</a:t>
            </a:r>
          </a:p>
        </p:txBody>
      </p:sp>
      <p:sp>
        <p:nvSpPr>
          <p:cNvPr id="34" name="Ovaal 33"/>
          <p:cNvSpPr/>
          <p:nvPr/>
        </p:nvSpPr>
        <p:spPr>
          <a:xfrm>
            <a:off x="7102226" y="4161118"/>
            <a:ext cx="1749276" cy="1080000"/>
          </a:xfrm>
          <a:prstGeom prst="ellipse">
            <a:avLst/>
          </a:prstGeom>
          <a:solidFill>
            <a:srgbClr val="FF0000">
              <a:alpha val="55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31" name="Tekstvak 30"/>
          <p:cNvSpPr txBox="1"/>
          <p:nvPr/>
        </p:nvSpPr>
        <p:spPr>
          <a:xfrm>
            <a:off x="7002413" y="4330917"/>
            <a:ext cx="892295" cy="738664"/>
          </a:xfrm>
          <a:prstGeom prst="rect">
            <a:avLst/>
          </a:prstGeom>
          <a:noFill/>
        </p:spPr>
        <p:txBody>
          <a:bodyPr wrap="square" rtlCol="0">
            <a:spAutoFit/>
          </a:bodyPr>
          <a:lstStyle/>
          <a:p>
            <a:r>
              <a:rPr lang="nl-BE" sz="1400" dirty="0" smtClean="0">
                <a:solidFill>
                  <a:srgbClr val="FF0000"/>
                </a:solidFill>
                <a:latin typeface="Arial" panose="020B0604020202020204" pitchFamily="34" charset="0"/>
                <a:cs typeface="Arial" panose="020B0604020202020204" pitchFamily="34" charset="0"/>
              </a:rPr>
              <a:t>  </a:t>
            </a:r>
            <a:r>
              <a:rPr lang="nl-BE" sz="1400" dirty="0" smtClean="0">
                <a:latin typeface="Arial" panose="020B0604020202020204" pitchFamily="34" charset="0"/>
                <a:cs typeface="Arial" panose="020B0604020202020204" pitchFamily="34" charset="0"/>
              </a:rPr>
              <a:t>+  +  +</a:t>
            </a:r>
          </a:p>
          <a:p>
            <a:r>
              <a:rPr lang="nl-BE" sz="1400" dirty="0" smtClean="0">
                <a:latin typeface="Arial" panose="020B0604020202020204" pitchFamily="34" charset="0"/>
                <a:cs typeface="Arial" panose="020B0604020202020204" pitchFamily="34" charset="0"/>
              </a:rPr>
              <a:t>+  +</a:t>
            </a:r>
          </a:p>
          <a:p>
            <a:r>
              <a:rPr lang="nl-BE" sz="1400" dirty="0">
                <a:latin typeface="Arial" panose="020B0604020202020204" pitchFamily="34" charset="0"/>
                <a:cs typeface="Arial" panose="020B0604020202020204" pitchFamily="34" charset="0"/>
              </a:rPr>
              <a:t> </a:t>
            </a:r>
            <a:r>
              <a:rPr lang="nl-BE" sz="1400" dirty="0" smtClean="0">
                <a:latin typeface="Arial" panose="020B0604020202020204" pitchFamily="34" charset="0"/>
                <a:cs typeface="Arial" panose="020B0604020202020204" pitchFamily="34" charset="0"/>
              </a:rPr>
              <a:t> +  +  +</a:t>
            </a:r>
          </a:p>
        </p:txBody>
      </p:sp>
      <p:cxnSp>
        <p:nvCxnSpPr>
          <p:cNvPr id="23" name="Rechte verbindingslijn 22"/>
          <p:cNvCxnSpPr/>
          <p:nvPr/>
        </p:nvCxnSpPr>
        <p:spPr>
          <a:xfrm>
            <a:off x="7338115" y="2828263"/>
            <a:ext cx="0" cy="39600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Ovaal 29"/>
          <p:cNvSpPr/>
          <p:nvPr/>
        </p:nvSpPr>
        <p:spPr>
          <a:xfrm>
            <a:off x="7771502" y="4144453"/>
            <a:ext cx="1080000" cy="1080000"/>
          </a:xfrm>
          <a:prstGeom prst="ellipse">
            <a:avLst/>
          </a:prstGeom>
          <a:solidFill>
            <a:schemeClr val="bg1"/>
          </a:solid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35" name="Rechthoek 34"/>
          <p:cNvSpPr/>
          <p:nvPr/>
        </p:nvSpPr>
        <p:spPr>
          <a:xfrm>
            <a:off x="7254240" y="4630188"/>
            <a:ext cx="231081" cy="13208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cxnSp>
        <p:nvCxnSpPr>
          <p:cNvPr id="36" name="Rechte verbindingslijn 35"/>
          <p:cNvCxnSpPr/>
          <p:nvPr/>
        </p:nvCxnSpPr>
        <p:spPr>
          <a:xfrm>
            <a:off x="8910320" y="3942080"/>
            <a:ext cx="526181" cy="73518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Rechte verbindingslijn 36"/>
          <p:cNvCxnSpPr/>
          <p:nvPr/>
        </p:nvCxnSpPr>
        <p:spPr>
          <a:xfrm flipH="1">
            <a:off x="9115038" y="4696228"/>
            <a:ext cx="607639"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kstvak 12"/>
          <p:cNvSpPr txBox="1"/>
          <p:nvPr/>
        </p:nvSpPr>
        <p:spPr>
          <a:xfrm>
            <a:off x="8745350" y="2877654"/>
            <a:ext cx="3411909" cy="1107996"/>
          </a:xfrm>
          <a:prstGeom prst="rect">
            <a:avLst/>
          </a:prstGeom>
          <a:noFill/>
          <a:ln w="19050">
            <a:solidFill>
              <a:srgbClr val="FF0000"/>
            </a:solidFill>
          </a:ln>
        </p:spPr>
        <p:txBody>
          <a:bodyPr wrap="square" rtlCol="0">
            <a:spAutoFit/>
          </a:bodyPr>
          <a:lstStyle/>
          <a:p>
            <a:r>
              <a:rPr lang="nl-BE" dirty="0" smtClean="0">
                <a:solidFill>
                  <a:srgbClr val="FF0000"/>
                </a:solidFill>
                <a:latin typeface="Arial" panose="020B0604020202020204" pitchFamily="34" charset="0"/>
                <a:cs typeface="Arial" panose="020B0604020202020204" pitchFamily="34" charset="0"/>
              </a:rPr>
              <a:t>Voor de molenaar:</a:t>
            </a:r>
            <a:endParaRPr lang="nl-BE" sz="1600" dirty="0" smtClean="0">
              <a:solidFill>
                <a:schemeClr val="tx2"/>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nl-BE" sz="1600" dirty="0" smtClean="0">
                <a:solidFill>
                  <a:schemeClr val="tx2"/>
                </a:solidFill>
                <a:latin typeface="Arial" panose="020B0604020202020204" pitchFamily="34" charset="0"/>
                <a:cs typeface="Arial" panose="020B0604020202020204" pitchFamily="34" charset="0"/>
              </a:rPr>
              <a:t>Luwte achter de molen, plaats van de staart</a:t>
            </a:r>
          </a:p>
          <a:p>
            <a:pPr marL="285750" indent="-285750">
              <a:buFont typeface="Arial" panose="020B0604020202020204" pitchFamily="34" charset="0"/>
              <a:buChar char="•"/>
            </a:pPr>
            <a:r>
              <a:rPr lang="nl-BE" sz="1600" dirty="0" smtClean="0">
                <a:solidFill>
                  <a:schemeClr val="tx2"/>
                </a:solidFill>
                <a:latin typeface="Arial" panose="020B0604020202020204" pitchFamily="34" charset="0"/>
                <a:cs typeface="Arial" panose="020B0604020202020204" pitchFamily="34" charset="0"/>
              </a:rPr>
              <a:t>Gevlucht recht op de wind</a:t>
            </a:r>
            <a:endParaRPr lang="nl-BE" dirty="0">
              <a:solidFill>
                <a:schemeClr val="tx2"/>
              </a:solidFill>
              <a:latin typeface="Arial" panose="020B0604020202020204" pitchFamily="34" charset="0"/>
              <a:cs typeface="Arial" panose="020B0604020202020204" pitchFamily="34" charset="0"/>
            </a:endParaRPr>
          </a:p>
        </p:txBody>
      </p:sp>
      <p:cxnSp>
        <p:nvCxnSpPr>
          <p:cNvPr id="38" name="Rechte verbindingslijn 37"/>
          <p:cNvCxnSpPr/>
          <p:nvPr/>
        </p:nvCxnSpPr>
        <p:spPr>
          <a:xfrm flipH="1">
            <a:off x="8926450" y="4696228"/>
            <a:ext cx="498821" cy="72853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Rechte verbindingslijn 38"/>
          <p:cNvCxnSpPr/>
          <p:nvPr/>
        </p:nvCxnSpPr>
        <p:spPr>
          <a:xfrm>
            <a:off x="8910320" y="3942080"/>
            <a:ext cx="0" cy="21664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Rechte verbindingslijn 39"/>
          <p:cNvCxnSpPr/>
          <p:nvPr/>
        </p:nvCxnSpPr>
        <p:spPr>
          <a:xfrm>
            <a:off x="8910320" y="5208118"/>
            <a:ext cx="0" cy="21664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kstvak 11"/>
          <p:cNvSpPr txBox="1"/>
          <p:nvPr/>
        </p:nvSpPr>
        <p:spPr>
          <a:xfrm>
            <a:off x="340956" y="5273721"/>
            <a:ext cx="4392666" cy="861774"/>
          </a:xfrm>
          <a:prstGeom prst="rect">
            <a:avLst/>
          </a:prstGeom>
          <a:noFill/>
          <a:ln w="19050">
            <a:solidFill>
              <a:srgbClr val="FF0000"/>
            </a:solidFill>
          </a:ln>
        </p:spPr>
        <p:txBody>
          <a:bodyPr wrap="square" rtlCol="0">
            <a:spAutoFit/>
          </a:bodyPr>
          <a:lstStyle/>
          <a:p>
            <a:r>
              <a:rPr lang="nl-BE" dirty="0" smtClean="0">
                <a:solidFill>
                  <a:srgbClr val="FF0000"/>
                </a:solidFill>
                <a:latin typeface="Voor de "/>
                <a:cs typeface="Arial" panose="020B0604020202020204" pitchFamily="34" charset="0"/>
              </a:rPr>
              <a:t>Voor de molenaar:</a:t>
            </a:r>
          </a:p>
          <a:p>
            <a:pPr marL="285750" indent="-285750">
              <a:buFont typeface="Arial" panose="020B0604020202020204" pitchFamily="34" charset="0"/>
              <a:buChar char="•"/>
            </a:pPr>
            <a:r>
              <a:rPr lang="nl-BE" sz="1600" dirty="0" smtClean="0">
                <a:solidFill>
                  <a:srgbClr val="FF0000"/>
                </a:solidFill>
                <a:latin typeface="Arial" panose="020B0604020202020204" pitchFamily="34" charset="0"/>
                <a:cs typeface="Arial" panose="020B0604020202020204" pitchFamily="34" charset="0"/>
              </a:rPr>
              <a:t>Druk opbouw vóór de molen geeft zeilslag</a:t>
            </a:r>
          </a:p>
          <a:p>
            <a:pPr marL="285750" indent="-285750">
              <a:buFont typeface="Arial" panose="020B0604020202020204" pitchFamily="34" charset="0"/>
              <a:buChar char="•"/>
            </a:pPr>
            <a:r>
              <a:rPr lang="nl-BE" sz="1600" dirty="0" smtClean="0">
                <a:solidFill>
                  <a:srgbClr val="FF0000"/>
                </a:solidFill>
                <a:latin typeface="Arial" panose="020B0604020202020204" pitchFamily="34" charset="0"/>
                <a:cs typeface="Arial" panose="020B0604020202020204" pitchFamily="34" charset="0"/>
              </a:rPr>
              <a:t>Krimpend kruien kan oplossing brengen</a:t>
            </a:r>
            <a:endParaRPr lang="nl-BE" sz="1600" dirty="0">
              <a:solidFill>
                <a:srgbClr val="FF0000"/>
              </a:solidFill>
              <a:latin typeface="Arial" panose="020B0604020202020204" pitchFamily="34" charset="0"/>
              <a:cs typeface="Arial" panose="020B0604020202020204" pitchFamily="34" charset="0"/>
            </a:endParaRPr>
          </a:p>
        </p:txBody>
      </p:sp>
      <p:cxnSp>
        <p:nvCxnSpPr>
          <p:cNvPr id="41" name="Rechte verbindingslijn 40"/>
          <p:cNvCxnSpPr/>
          <p:nvPr/>
        </p:nvCxnSpPr>
        <p:spPr>
          <a:xfrm flipV="1">
            <a:off x="1246532" y="2454159"/>
            <a:ext cx="104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Rechthoek 41"/>
          <p:cNvSpPr/>
          <p:nvPr/>
        </p:nvSpPr>
        <p:spPr>
          <a:xfrm>
            <a:off x="3451252" y="1458479"/>
            <a:ext cx="720000" cy="1008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43" name="Rechthoek 42"/>
          <p:cNvSpPr/>
          <p:nvPr/>
        </p:nvSpPr>
        <p:spPr>
          <a:xfrm>
            <a:off x="3522372" y="2189840"/>
            <a:ext cx="180000" cy="25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44" name="Rechthoek 43"/>
          <p:cNvSpPr/>
          <p:nvPr/>
        </p:nvSpPr>
        <p:spPr>
          <a:xfrm>
            <a:off x="3957132" y="1989199"/>
            <a:ext cx="91440" cy="10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45" name="Rechthoek 44"/>
          <p:cNvSpPr/>
          <p:nvPr/>
        </p:nvSpPr>
        <p:spPr>
          <a:xfrm>
            <a:off x="3761172" y="1989199"/>
            <a:ext cx="91440" cy="10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46" name="Rechthoek 45"/>
          <p:cNvSpPr/>
          <p:nvPr/>
        </p:nvSpPr>
        <p:spPr>
          <a:xfrm>
            <a:off x="3561572" y="1989199"/>
            <a:ext cx="91440" cy="10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47" name="Rechthoek 46"/>
          <p:cNvSpPr/>
          <p:nvPr/>
        </p:nvSpPr>
        <p:spPr>
          <a:xfrm>
            <a:off x="3957132" y="2211040"/>
            <a:ext cx="91440" cy="10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48" name="Rechthoek 47"/>
          <p:cNvSpPr/>
          <p:nvPr/>
        </p:nvSpPr>
        <p:spPr>
          <a:xfrm>
            <a:off x="3761172" y="2207840"/>
            <a:ext cx="91440" cy="10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49" name="Rechthoek 48"/>
          <p:cNvSpPr/>
          <p:nvPr/>
        </p:nvSpPr>
        <p:spPr>
          <a:xfrm>
            <a:off x="3957132" y="1600160"/>
            <a:ext cx="91440" cy="10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50" name="Rechthoek 49"/>
          <p:cNvSpPr/>
          <p:nvPr/>
        </p:nvSpPr>
        <p:spPr>
          <a:xfrm>
            <a:off x="3761172" y="1590559"/>
            <a:ext cx="91440" cy="10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51" name="Rechthoek 50"/>
          <p:cNvSpPr/>
          <p:nvPr/>
        </p:nvSpPr>
        <p:spPr>
          <a:xfrm>
            <a:off x="3561572" y="1590559"/>
            <a:ext cx="91440" cy="10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52" name="Rechthoek 51"/>
          <p:cNvSpPr/>
          <p:nvPr/>
        </p:nvSpPr>
        <p:spPr>
          <a:xfrm>
            <a:off x="3957132" y="1800080"/>
            <a:ext cx="91440" cy="10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53" name="Rechthoek 52"/>
          <p:cNvSpPr/>
          <p:nvPr/>
        </p:nvSpPr>
        <p:spPr>
          <a:xfrm>
            <a:off x="3761172" y="1784081"/>
            <a:ext cx="91440" cy="10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54" name="Rechthoek 53"/>
          <p:cNvSpPr/>
          <p:nvPr/>
        </p:nvSpPr>
        <p:spPr>
          <a:xfrm>
            <a:off x="3561572" y="1780879"/>
            <a:ext cx="91440" cy="10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pic>
        <p:nvPicPr>
          <p:cNvPr id="55" name="Afbeelding 5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88997" y="1665000"/>
            <a:ext cx="1254772" cy="756000"/>
          </a:xfrm>
          <a:prstGeom prst="rect">
            <a:avLst/>
          </a:prstGeom>
        </p:spPr>
      </p:pic>
      <p:pic>
        <p:nvPicPr>
          <p:cNvPr id="56" name="Afbeelding 5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23260" y="1809000"/>
            <a:ext cx="1015768" cy="612000"/>
          </a:xfrm>
          <a:prstGeom prst="rect">
            <a:avLst/>
          </a:prstGeom>
        </p:spPr>
      </p:pic>
      <p:pic>
        <p:nvPicPr>
          <p:cNvPr id="57" name="Afbeelding 5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18519" y="1953000"/>
            <a:ext cx="776764" cy="468000"/>
          </a:xfrm>
          <a:prstGeom prst="rect">
            <a:avLst/>
          </a:prstGeom>
        </p:spPr>
      </p:pic>
      <p:pic>
        <p:nvPicPr>
          <p:cNvPr id="58" name="Afbeelding 5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53207" y="2025000"/>
            <a:ext cx="657262" cy="396000"/>
          </a:xfrm>
          <a:prstGeom prst="rect">
            <a:avLst/>
          </a:prstGeom>
        </p:spPr>
      </p:pic>
      <p:sp>
        <p:nvSpPr>
          <p:cNvPr id="59" name="PIJL-RECHTS 58"/>
          <p:cNvSpPr/>
          <p:nvPr/>
        </p:nvSpPr>
        <p:spPr>
          <a:xfrm>
            <a:off x="1713892" y="1953000"/>
            <a:ext cx="1440000" cy="180000"/>
          </a:xfrm>
          <a:prstGeom prst="rightArrow">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60" name="PIJL-RECHTS 59"/>
          <p:cNvSpPr/>
          <p:nvPr/>
        </p:nvSpPr>
        <p:spPr>
          <a:xfrm>
            <a:off x="1707130" y="1405641"/>
            <a:ext cx="1440000" cy="180000"/>
          </a:xfrm>
          <a:prstGeom prst="rightArrow">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pic>
        <p:nvPicPr>
          <p:cNvPr id="61" name="Afbeelding 6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356839" y="1078160"/>
            <a:ext cx="971207" cy="936000"/>
          </a:xfrm>
          <a:prstGeom prst="rect">
            <a:avLst/>
          </a:prstGeom>
        </p:spPr>
      </p:pic>
      <p:cxnSp>
        <p:nvCxnSpPr>
          <p:cNvPr id="62" name="Rechte verbindingslijn 61"/>
          <p:cNvCxnSpPr/>
          <p:nvPr/>
        </p:nvCxnSpPr>
        <p:spPr>
          <a:xfrm>
            <a:off x="4171252" y="1458479"/>
            <a:ext cx="36000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 name="Rechte verbindingslijn met pijl 62"/>
          <p:cNvCxnSpPr/>
          <p:nvPr/>
        </p:nvCxnSpPr>
        <p:spPr>
          <a:xfrm>
            <a:off x="4370052" y="1458479"/>
            <a:ext cx="0" cy="983361"/>
          </a:xfrm>
          <a:prstGeom prst="straightConnector1">
            <a:avLst/>
          </a:prstGeom>
          <a:ln w="127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4" name="Rechte verbindingslijn 63"/>
          <p:cNvCxnSpPr/>
          <p:nvPr/>
        </p:nvCxnSpPr>
        <p:spPr>
          <a:xfrm>
            <a:off x="4171252" y="2454159"/>
            <a:ext cx="0" cy="3600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5" name="Rechte verbindingslijn met pijl 64"/>
          <p:cNvCxnSpPr/>
          <p:nvPr/>
        </p:nvCxnSpPr>
        <p:spPr>
          <a:xfrm>
            <a:off x="4171252" y="2677679"/>
            <a:ext cx="6480000" cy="0"/>
          </a:xfrm>
          <a:prstGeom prst="straightConnector1">
            <a:avLst/>
          </a:prstGeom>
          <a:ln w="127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6" name="Rechte verbindingslijn 65"/>
          <p:cNvCxnSpPr/>
          <p:nvPr/>
        </p:nvCxnSpPr>
        <p:spPr>
          <a:xfrm>
            <a:off x="10660052" y="2454159"/>
            <a:ext cx="0" cy="3600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pic>
        <p:nvPicPr>
          <p:cNvPr id="67" name="Afbeelding 6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989960" y="2097000"/>
            <a:ext cx="537760" cy="324000"/>
          </a:xfrm>
          <a:prstGeom prst="rect">
            <a:avLst/>
          </a:prstGeom>
        </p:spPr>
      </p:pic>
      <p:pic>
        <p:nvPicPr>
          <p:cNvPr id="68" name="Afbeelding 6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707211" y="2169000"/>
            <a:ext cx="418258" cy="252000"/>
          </a:xfrm>
          <a:prstGeom prst="rect">
            <a:avLst/>
          </a:prstGeom>
        </p:spPr>
      </p:pic>
      <p:pic>
        <p:nvPicPr>
          <p:cNvPr id="69" name="Afbeelding 6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304958" y="2241000"/>
            <a:ext cx="298756" cy="180000"/>
          </a:xfrm>
          <a:prstGeom prst="rect">
            <a:avLst/>
          </a:prstGeom>
        </p:spPr>
      </p:pic>
      <p:sp>
        <p:nvSpPr>
          <p:cNvPr id="70" name="PIJL-RECHTS 69"/>
          <p:cNvSpPr/>
          <p:nvPr/>
        </p:nvSpPr>
        <p:spPr>
          <a:xfrm>
            <a:off x="10810343" y="2211040"/>
            <a:ext cx="1116000" cy="180000"/>
          </a:xfrm>
          <a:prstGeom prst="rightArrow">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71" name="Tekstvak 70"/>
          <p:cNvSpPr txBox="1"/>
          <p:nvPr/>
        </p:nvSpPr>
        <p:spPr>
          <a:xfrm>
            <a:off x="4184184" y="1834879"/>
            <a:ext cx="123530" cy="276999"/>
          </a:xfrm>
          <a:prstGeom prst="rect">
            <a:avLst/>
          </a:prstGeom>
          <a:noFill/>
        </p:spPr>
        <p:txBody>
          <a:bodyPr wrap="square" rtlCol="0">
            <a:spAutoFit/>
          </a:bodyPr>
          <a:lstStyle/>
          <a:p>
            <a:r>
              <a:rPr lang="nl-BE" sz="1200" dirty="0" smtClean="0">
                <a:solidFill>
                  <a:srgbClr val="FF0000"/>
                </a:solidFill>
                <a:latin typeface="Arial" panose="020B0604020202020204" pitchFamily="34" charset="0"/>
                <a:cs typeface="Arial" panose="020B0604020202020204" pitchFamily="34" charset="0"/>
              </a:rPr>
              <a:t>h</a:t>
            </a:r>
            <a:endParaRPr lang="nl-BE" sz="1200" dirty="0">
              <a:solidFill>
                <a:srgbClr val="FF0000"/>
              </a:solidFill>
              <a:latin typeface="Arial" panose="020B0604020202020204" pitchFamily="34" charset="0"/>
              <a:cs typeface="Arial" panose="020B0604020202020204" pitchFamily="34" charset="0"/>
            </a:endParaRPr>
          </a:p>
        </p:txBody>
      </p:sp>
      <p:sp>
        <p:nvSpPr>
          <p:cNvPr id="72" name="Tekstvak 71"/>
          <p:cNvSpPr txBox="1"/>
          <p:nvPr/>
        </p:nvSpPr>
        <p:spPr>
          <a:xfrm>
            <a:off x="7277292" y="2449321"/>
            <a:ext cx="276720" cy="276999"/>
          </a:xfrm>
          <a:prstGeom prst="rect">
            <a:avLst/>
          </a:prstGeom>
          <a:noFill/>
        </p:spPr>
        <p:txBody>
          <a:bodyPr wrap="square" rtlCol="0">
            <a:spAutoFit/>
          </a:bodyPr>
          <a:lstStyle/>
          <a:p>
            <a:r>
              <a:rPr lang="nl-BE" sz="1200" dirty="0" smtClean="0">
                <a:solidFill>
                  <a:srgbClr val="FF0000"/>
                </a:solidFill>
                <a:latin typeface="Arial" panose="020B0604020202020204" pitchFamily="34" charset="0"/>
                <a:cs typeface="Arial" panose="020B0604020202020204" pitchFamily="34" charset="0"/>
              </a:rPr>
              <a:t>A</a:t>
            </a:r>
            <a:endParaRPr lang="nl-BE" sz="1200" dirty="0">
              <a:solidFill>
                <a:srgbClr val="FF0000"/>
              </a:solidFill>
              <a:latin typeface="Arial" panose="020B0604020202020204" pitchFamily="34" charset="0"/>
              <a:cs typeface="Arial" panose="020B0604020202020204" pitchFamily="34" charset="0"/>
            </a:endParaRPr>
          </a:p>
        </p:txBody>
      </p:sp>
      <p:sp>
        <p:nvSpPr>
          <p:cNvPr id="73" name="Tekstvak 72"/>
          <p:cNvSpPr txBox="1"/>
          <p:nvPr/>
        </p:nvSpPr>
        <p:spPr>
          <a:xfrm>
            <a:off x="9065531" y="1518218"/>
            <a:ext cx="1445153" cy="400110"/>
          </a:xfrm>
          <a:prstGeom prst="rect">
            <a:avLst/>
          </a:prstGeom>
          <a:noFill/>
          <a:ln w="19050">
            <a:solidFill>
              <a:srgbClr val="FF0000"/>
            </a:solidFill>
          </a:ln>
        </p:spPr>
        <p:txBody>
          <a:bodyPr wrap="square" rtlCol="0">
            <a:spAutoFit/>
          </a:bodyPr>
          <a:lstStyle/>
          <a:p>
            <a:r>
              <a:rPr lang="nl-BE" sz="2000" dirty="0" smtClean="0">
                <a:solidFill>
                  <a:srgbClr val="FF0000"/>
                </a:solidFill>
                <a:latin typeface="Arial" panose="020B0604020202020204" pitchFamily="34" charset="0"/>
                <a:cs typeface="Arial" panose="020B0604020202020204" pitchFamily="34" charset="0"/>
              </a:rPr>
              <a:t>A = h x 15</a:t>
            </a:r>
            <a:endParaRPr lang="nl-BE" sz="2000" dirty="0">
              <a:solidFill>
                <a:srgbClr val="FF0000"/>
              </a:solidFill>
              <a:latin typeface="Arial" panose="020B0604020202020204" pitchFamily="34" charset="0"/>
              <a:cs typeface="Arial" panose="020B0604020202020204" pitchFamily="34" charset="0"/>
            </a:endParaRPr>
          </a:p>
        </p:txBody>
      </p:sp>
      <p:sp>
        <p:nvSpPr>
          <p:cNvPr id="8" name="Tekstvak 7"/>
          <p:cNvSpPr txBox="1"/>
          <p:nvPr/>
        </p:nvSpPr>
        <p:spPr>
          <a:xfrm>
            <a:off x="4661210" y="927041"/>
            <a:ext cx="4650058" cy="369332"/>
          </a:xfrm>
          <a:prstGeom prst="rect">
            <a:avLst/>
          </a:prstGeom>
          <a:noFill/>
        </p:spPr>
        <p:txBody>
          <a:bodyPr wrap="square" rtlCol="0">
            <a:spAutoFit/>
          </a:bodyPr>
          <a:lstStyle/>
          <a:p>
            <a:r>
              <a:rPr lang="nl-BE" dirty="0" smtClean="0">
                <a:latin typeface="Arial" panose="020B0604020202020204" pitchFamily="34" charset="0"/>
                <a:cs typeface="Arial" panose="020B0604020202020204" pitchFamily="34" charset="0"/>
              </a:rPr>
              <a:t>Gebouwen of vegetatie verstoren de wind </a:t>
            </a:r>
            <a:endParaRPr lang="nl-BE" dirty="0">
              <a:latin typeface="Arial" panose="020B0604020202020204" pitchFamily="34" charset="0"/>
              <a:cs typeface="Arial" panose="020B0604020202020204" pitchFamily="34" charset="0"/>
            </a:endParaRPr>
          </a:p>
        </p:txBody>
      </p:sp>
      <p:sp>
        <p:nvSpPr>
          <p:cNvPr id="9" name="Tekstvak 8"/>
          <p:cNvSpPr txBox="1"/>
          <p:nvPr/>
        </p:nvSpPr>
        <p:spPr>
          <a:xfrm>
            <a:off x="356839" y="2877654"/>
            <a:ext cx="6051197" cy="1107996"/>
          </a:xfrm>
          <a:prstGeom prst="rect">
            <a:avLst/>
          </a:prstGeom>
          <a:noFill/>
          <a:ln w="19050">
            <a:solidFill>
              <a:srgbClr val="FF0000"/>
            </a:solidFill>
          </a:ln>
        </p:spPr>
        <p:txBody>
          <a:bodyPr wrap="square" rtlCol="0">
            <a:spAutoFit/>
          </a:bodyPr>
          <a:lstStyle/>
          <a:p>
            <a:r>
              <a:rPr lang="nl-BE" dirty="0" smtClean="0">
                <a:solidFill>
                  <a:srgbClr val="FF0000"/>
                </a:solidFill>
                <a:latin typeface="Arial" panose="020B0604020202020204" pitchFamily="34" charset="0"/>
                <a:cs typeface="Arial" panose="020B0604020202020204" pitchFamily="34" charset="0"/>
              </a:rPr>
              <a:t>Voor de molenaar:</a:t>
            </a:r>
          </a:p>
          <a:p>
            <a:pPr marL="285750" indent="-285750">
              <a:buFont typeface="Arial" panose="020B0604020202020204" pitchFamily="34" charset="0"/>
              <a:buChar char="•"/>
            </a:pPr>
            <a:r>
              <a:rPr lang="nl-BE" sz="1600" dirty="0" smtClean="0">
                <a:solidFill>
                  <a:srgbClr val="FF0000"/>
                </a:solidFill>
                <a:latin typeface="Arial" panose="020B0604020202020204" pitchFamily="34" charset="0"/>
                <a:cs typeface="Arial" panose="020B0604020202020204" pitchFamily="34" charset="0"/>
              </a:rPr>
              <a:t>Leer je molenbiotoop kennen</a:t>
            </a:r>
          </a:p>
          <a:p>
            <a:pPr marL="285750" indent="-285750">
              <a:buFont typeface="Arial" panose="020B0604020202020204" pitchFamily="34" charset="0"/>
              <a:buChar char="•"/>
            </a:pPr>
            <a:r>
              <a:rPr lang="nl-BE" sz="1600" dirty="0" smtClean="0">
                <a:solidFill>
                  <a:srgbClr val="FF0000"/>
                </a:solidFill>
                <a:latin typeface="Arial" panose="020B0604020202020204" pitchFamily="34" charset="0"/>
                <a:cs typeface="Arial" panose="020B0604020202020204" pitchFamily="34" charset="0"/>
              </a:rPr>
              <a:t>Hou rekening met verstoorde wind</a:t>
            </a:r>
          </a:p>
          <a:p>
            <a:pPr marL="285750" indent="-285750">
              <a:buFont typeface="Arial" panose="020B0604020202020204" pitchFamily="34" charset="0"/>
              <a:buChar char="•"/>
            </a:pPr>
            <a:r>
              <a:rPr lang="nl-BE" sz="1600" dirty="0" smtClean="0">
                <a:solidFill>
                  <a:srgbClr val="FF0000"/>
                </a:solidFill>
                <a:latin typeface="Arial" panose="020B0604020202020204" pitchFamily="34" charset="0"/>
                <a:cs typeface="Arial" panose="020B0604020202020204" pitchFamily="34" charset="0"/>
              </a:rPr>
              <a:t>Achter obstakels, 15 maal de hoogte, is de wind verstoord</a:t>
            </a:r>
            <a:endParaRPr lang="nl-BE" sz="1600" dirty="0">
              <a:solidFill>
                <a:srgbClr val="FF0000"/>
              </a:solidFill>
              <a:latin typeface="Arial" panose="020B0604020202020204" pitchFamily="34" charset="0"/>
              <a:cs typeface="Arial" panose="020B0604020202020204" pitchFamily="34" charset="0"/>
            </a:endParaRPr>
          </a:p>
        </p:txBody>
      </p:sp>
      <p:sp>
        <p:nvSpPr>
          <p:cNvPr id="10" name="Tijdelijke aanduiding voor voettekst 9"/>
          <p:cNvSpPr>
            <a:spLocks noGrp="1"/>
          </p:cNvSpPr>
          <p:nvPr>
            <p:ph type="ftr" sz="quarter" idx="11"/>
          </p:nvPr>
        </p:nvSpPr>
        <p:spPr/>
        <p:txBody>
          <a:bodyPr/>
          <a:lstStyle/>
          <a:p>
            <a:r>
              <a:rPr lang="nl-BE" dirty="0" smtClean="0"/>
              <a:t>Het Gilde van Molenaars</a:t>
            </a:r>
            <a:endParaRPr lang="nl-BE" dirty="0"/>
          </a:p>
        </p:txBody>
      </p:sp>
      <p:sp>
        <p:nvSpPr>
          <p:cNvPr id="11" name="Tijdelijke aanduiding voor dianummer 10"/>
          <p:cNvSpPr>
            <a:spLocks noGrp="1"/>
          </p:cNvSpPr>
          <p:nvPr>
            <p:ph type="sldNum" sz="quarter" idx="12"/>
          </p:nvPr>
        </p:nvSpPr>
        <p:spPr/>
        <p:txBody>
          <a:bodyPr/>
          <a:lstStyle/>
          <a:p>
            <a:fld id="{AC0B8AE9-B615-4110-8A40-3E5F16D5504D}" type="slidenum">
              <a:rPr lang="nl-BE" smtClean="0"/>
              <a:t>16</a:t>
            </a:fld>
            <a:endParaRPr lang="nl-BE" dirty="0"/>
          </a:p>
        </p:txBody>
      </p:sp>
    </p:spTree>
    <p:extLst>
      <p:ext uri="{BB962C8B-B14F-4D97-AF65-F5344CB8AC3E}">
        <p14:creationId xmlns:p14="http://schemas.microsoft.com/office/powerpoint/2010/main" val="21754187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additive="base">
                                        <p:cTn id="7" dur="500" fill="hold"/>
                                        <p:tgtEl>
                                          <p:spTgt spid="60"/>
                                        </p:tgtEl>
                                        <p:attrNameLst>
                                          <p:attrName>ppt_x</p:attrName>
                                        </p:attrNameLst>
                                      </p:cBhvr>
                                      <p:tavLst>
                                        <p:tav tm="0">
                                          <p:val>
                                            <p:strVal val="#ppt_x"/>
                                          </p:val>
                                        </p:tav>
                                        <p:tav tm="100000">
                                          <p:val>
                                            <p:strVal val="#ppt_x"/>
                                          </p:val>
                                        </p:tav>
                                      </p:tavLst>
                                    </p:anim>
                                    <p:anim calcmode="lin" valueType="num">
                                      <p:cBhvr additive="base">
                                        <p:cTn id="8" dur="500" fill="hold"/>
                                        <p:tgtEl>
                                          <p:spTgt spid="6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9"/>
                                        </p:tgtEl>
                                        <p:attrNameLst>
                                          <p:attrName>style.visibility</p:attrName>
                                        </p:attrNameLst>
                                      </p:cBhvr>
                                      <p:to>
                                        <p:strVal val="visible"/>
                                      </p:to>
                                    </p:set>
                                    <p:anim calcmode="lin" valueType="num">
                                      <p:cBhvr additive="base">
                                        <p:cTn id="11" dur="500" fill="hold"/>
                                        <p:tgtEl>
                                          <p:spTgt spid="59"/>
                                        </p:tgtEl>
                                        <p:attrNameLst>
                                          <p:attrName>ppt_x</p:attrName>
                                        </p:attrNameLst>
                                      </p:cBhvr>
                                      <p:tavLst>
                                        <p:tav tm="0">
                                          <p:val>
                                            <p:strVal val="#ppt_x"/>
                                          </p:val>
                                        </p:tav>
                                        <p:tav tm="100000">
                                          <p:val>
                                            <p:strVal val="#ppt_x"/>
                                          </p:val>
                                        </p:tav>
                                      </p:tavLst>
                                    </p:anim>
                                    <p:anim calcmode="lin" valueType="num">
                                      <p:cBhvr additive="base">
                                        <p:cTn id="12"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additive="base">
                                        <p:cTn id="17" dur="500" fill="hold"/>
                                        <p:tgtEl>
                                          <p:spTgt spid="55"/>
                                        </p:tgtEl>
                                        <p:attrNameLst>
                                          <p:attrName>ppt_x</p:attrName>
                                        </p:attrNameLst>
                                      </p:cBhvr>
                                      <p:tavLst>
                                        <p:tav tm="0">
                                          <p:val>
                                            <p:strVal val="0-#ppt_w/2"/>
                                          </p:val>
                                        </p:tav>
                                        <p:tav tm="100000">
                                          <p:val>
                                            <p:strVal val="#ppt_x"/>
                                          </p:val>
                                        </p:tav>
                                      </p:tavLst>
                                    </p:anim>
                                    <p:anim calcmode="lin" valueType="num">
                                      <p:cBhvr additive="base">
                                        <p:cTn id="18" dur="500" fill="hold"/>
                                        <p:tgtEl>
                                          <p:spTgt spid="55"/>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56"/>
                                        </p:tgtEl>
                                        <p:attrNameLst>
                                          <p:attrName>style.visibility</p:attrName>
                                        </p:attrNameLst>
                                      </p:cBhvr>
                                      <p:to>
                                        <p:strVal val="visible"/>
                                      </p:to>
                                    </p:set>
                                    <p:anim calcmode="lin" valueType="num">
                                      <p:cBhvr additive="base">
                                        <p:cTn id="21" dur="500" fill="hold"/>
                                        <p:tgtEl>
                                          <p:spTgt spid="56"/>
                                        </p:tgtEl>
                                        <p:attrNameLst>
                                          <p:attrName>ppt_x</p:attrName>
                                        </p:attrNameLst>
                                      </p:cBhvr>
                                      <p:tavLst>
                                        <p:tav tm="0">
                                          <p:val>
                                            <p:strVal val="0-#ppt_w/2"/>
                                          </p:val>
                                        </p:tav>
                                        <p:tav tm="100000">
                                          <p:val>
                                            <p:strVal val="#ppt_x"/>
                                          </p:val>
                                        </p:tav>
                                      </p:tavLst>
                                    </p:anim>
                                    <p:anim calcmode="lin" valueType="num">
                                      <p:cBhvr additive="base">
                                        <p:cTn id="22" dur="500" fill="hold"/>
                                        <p:tgtEl>
                                          <p:spTgt spid="56"/>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57"/>
                                        </p:tgtEl>
                                        <p:attrNameLst>
                                          <p:attrName>style.visibility</p:attrName>
                                        </p:attrNameLst>
                                      </p:cBhvr>
                                      <p:to>
                                        <p:strVal val="visible"/>
                                      </p:to>
                                    </p:set>
                                    <p:anim calcmode="lin" valueType="num">
                                      <p:cBhvr additive="base">
                                        <p:cTn id="25" dur="500" fill="hold"/>
                                        <p:tgtEl>
                                          <p:spTgt spid="57"/>
                                        </p:tgtEl>
                                        <p:attrNameLst>
                                          <p:attrName>ppt_x</p:attrName>
                                        </p:attrNameLst>
                                      </p:cBhvr>
                                      <p:tavLst>
                                        <p:tav tm="0">
                                          <p:val>
                                            <p:strVal val="0-#ppt_w/2"/>
                                          </p:val>
                                        </p:tav>
                                        <p:tav tm="100000">
                                          <p:val>
                                            <p:strVal val="#ppt_x"/>
                                          </p:val>
                                        </p:tav>
                                      </p:tavLst>
                                    </p:anim>
                                    <p:anim calcmode="lin" valueType="num">
                                      <p:cBhvr additive="base">
                                        <p:cTn id="26" dur="500" fill="hold"/>
                                        <p:tgtEl>
                                          <p:spTgt spid="57"/>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58"/>
                                        </p:tgtEl>
                                        <p:attrNameLst>
                                          <p:attrName>style.visibility</p:attrName>
                                        </p:attrNameLst>
                                      </p:cBhvr>
                                      <p:to>
                                        <p:strVal val="visible"/>
                                      </p:to>
                                    </p:set>
                                    <p:anim calcmode="lin" valueType="num">
                                      <p:cBhvr additive="base">
                                        <p:cTn id="29" dur="500" fill="hold"/>
                                        <p:tgtEl>
                                          <p:spTgt spid="58"/>
                                        </p:tgtEl>
                                        <p:attrNameLst>
                                          <p:attrName>ppt_x</p:attrName>
                                        </p:attrNameLst>
                                      </p:cBhvr>
                                      <p:tavLst>
                                        <p:tav tm="0">
                                          <p:val>
                                            <p:strVal val="0-#ppt_w/2"/>
                                          </p:val>
                                        </p:tav>
                                        <p:tav tm="100000">
                                          <p:val>
                                            <p:strVal val="#ppt_x"/>
                                          </p:val>
                                        </p:tav>
                                      </p:tavLst>
                                    </p:anim>
                                    <p:anim calcmode="lin" valueType="num">
                                      <p:cBhvr additive="base">
                                        <p:cTn id="30" dur="500" fill="hold"/>
                                        <p:tgtEl>
                                          <p:spTgt spid="58"/>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0-#ppt_w/2"/>
                                          </p:val>
                                        </p:tav>
                                        <p:tav tm="100000">
                                          <p:val>
                                            <p:strVal val="#ppt_x"/>
                                          </p:val>
                                        </p:tav>
                                      </p:tavLst>
                                    </p:anim>
                                    <p:anim calcmode="lin" valueType="num">
                                      <p:cBhvr additive="base">
                                        <p:cTn id="34" dur="500" fill="hold"/>
                                        <p:tgtEl>
                                          <p:spTgt spid="67"/>
                                        </p:tgtEl>
                                        <p:attrNameLst>
                                          <p:attrName>ppt_y</p:attrName>
                                        </p:attrNameLst>
                                      </p:cBhvr>
                                      <p:tavLst>
                                        <p:tav tm="0">
                                          <p:val>
                                            <p:strVal val="#ppt_y"/>
                                          </p:val>
                                        </p:tav>
                                        <p:tav tm="100000">
                                          <p:val>
                                            <p:strVal val="#ppt_y"/>
                                          </p:val>
                                        </p:tav>
                                      </p:tavLst>
                                    </p:anim>
                                  </p:childTnLst>
                                </p:cTn>
                              </p:par>
                              <p:par>
                                <p:cTn id="35" presetID="2" presetClass="entr" presetSubtype="8" fill="hold" nodeType="withEffect">
                                  <p:stCondLst>
                                    <p:cond delay="0"/>
                                  </p:stCondLst>
                                  <p:childTnLst>
                                    <p:set>
                                      <p:cBhvr>
                                        <p:cTn id="36" dur="1" fill="hold">
                                          <p:stCondLst>
                                            <p:cond delay="0"/>
                                          </p:stCondLst>
                                        </p:cTn>
                                        <p:tgtEl>
                                          <p:spTgt spid="68"/>
                                        </p:tgtEl>
                                        <p:attrNameLst>
                                          <p:attrName>style.visibility</p:attrName>
                                        </p:attrNameLst>
                                      </p:cBhvr>
                                      <p:to>
                                        <p:strVal val="visible"/>
                                      </p:to>
                                    </p:set>
                                    <p:anim calcmode="lin" valueType="num">
                                      <p:cBhvr additive="base">
                                        <p:cTn id="37" dur="500" fill="hold"/>
                                        <p:tgtEl>
                                          <p:spTgt spid="68"/>
                                        </p:tgtEl>
                                        <p:attrNameLst>
                                          <p:attrName>ppt_x</p:attrName>
                                        </p:attrNameLst>
                                      </p:cBhvr>
                                      <p:tavLst>
                                        <p:tav tm="0">
                                          <p:val>
                                            <p:strVal val="0-#ppt_w/2"/>
                                          </p:val>
                                        </p:tav>
                                        <p:tav tm="100000">
                                          <p:val>
                                            <p:strVal val="#ppt_x"/>
                                          </p:val>
                                        </p:tav>
                                      </p:tavLst>
                                    </p:anim>
                                    <p:anim calcmode="lin" valueType="num">
                                      <p:cBhvr additive="base">
                                        <p:cTn id="38" dur="500" fill="hold"/>
                                        <p:tgtEl>
                                          <p:spTgt spid="68"/>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69"/>
                                        </p:tgtEl>
                                        <p:attrNameLst>
                                          <p:attrName>style.visibility</p:attrName>
                                        </p:attrNameLst>
                                      </p:cBhvr>
                                      <p:to>
                                        <p:strVal val="visible"/>
                                      </p:to>
                                    </p:set>
                                    <p:anim calcmode="lin" valueType="num">
                                      <p:cBhvr additive="base">
                                        <p:cTn id="41" dur="500" fill="hold"/>
                                        <p:tgtEl>
                                          <p:spTgt spid="69"/>
                                        </p:tgtEl>
                                        <p:attrNameLst>
                                          <p:attrName>ppt_x</p:attrName>
                                        </p:attrNameLst>
                                      </p:cBhvr>
                                      <p:tavLst>
                                        <p:tav tm="0">
                                          <p:val>
                                            <p:strVal val="0-#ppt_w/2"/>
                                          </p:val>
                                        </p:tav>
                                        <p:tav tm="100000">
                                          <p:val>
                                            <p:strVal val="#ppt_x"/>
                                          </p:val>
                                        </p:tav>
                                      </p:tavLst>
                                    </p:anim>
                                    <p:anim calcmode="lin" valueType="num">
                                      <p:cBhvr additive="base">
                                        <p:cTn id="42" dur="500" fill="hold"/>
                                        <p:tgtEl>
                                          <p:spTgt spid="69"/>
                                        </p:tgtEl>
                                        <p:attrNameLst>
                                          <p:attrName>ppt_y</p:attrName>
                                        </p:attrNameLst>
                                      </p:cBhvr>
                                      <p:tavLst>
                                        <p:tav tm="0">
                                          <p:val>
                                            <p:strVal val="#ppt_y"/>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70"/>
                                        </p:tgtEl>
                                        <p:attrNameLst>
                                          <p:attrName>style.visibility</p:attrName>
                                        </p:attrNameLst>
                                      </p:cBhvr>
                                      <p:to>
                                        <p:strVal val="visible"/>
                                      </p:to>
                                    </p:set>
                                    <p:anim calcmode="lin" valueType="num">
                                      <p:cBhvr additive="base">
                                        <p:cTn id="45" dur="500" fill="hold"/>
                                        <p:tgtEl>
                                          <p:spTgt spid="70"/>
                                        </p:tgtEl>
                                        <p:attrNameLst>
                                          <p:attrName>ppt_x</p:attrName>
                                        </p:attrNameLst>
                                      </p:cBhvr>
                                      <p:tavLst>
                                        <p:tav tm="0">
                                          <p:val>
                                            <p:strVal val="#ppt_x"/>
                                          </p:val>
                                        </p:tav>
                                        <p:tav tm="100000">
                                          <p:val>
                                            <p:strVal val="#ppt_x"/>
                                          </p:val>
                                        </p:tav>
                                      </p:tavLst>
                                    </p:anim>
                                    <p:anim calcmode="lin" valueType="num">
                                      <p:cBhvr additive="base">
                                        <p:cTn id="46" dur="500" fill="hold"/>
                                        <p:tgtEl>
                                          <p:spTgt spid="70"/>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63"/>
                                        </p:tgtEl>
                                        <p:attrNameLst>
                                          <p:attrName>style.visibility</p:attrName>
                                        </p:attrNameLst>
                                      </p:cBhvr>
                                      <p:to>
                                        <p:strVal val="visible"/>
                                      </p:to>
                                    </p:set>
                                    <p:anim calcmode="lin" valueType="num">
                                      <p:cBhvr additive="base">
                                        <p:cTn id="51" dur="500" fill="hold"/>
                                        <p:tgtEl>
                                          <p:spTgt spid="63"/>
                                        </p:tgtEl>
                                        <p:attrNameLst>
                                          <p:attrName>ppt_x</p:attrName>
                                        </p:attrNameLst>
                                      </p:cBhvr>
                                      <p:tavLst>
                                        <p:tav tm="0">
                                          <p:val>
                                            <p:strVal val="#ppt_x"/>
                                          </p:val>
                                        </p:tav>
                                        <p:tav tm="100000">
                                          <p:val>
                                            <p:strVal val="#ppt_x"/>
                                          </p:val>
                                        </p:tav>
                                      </p:tavLst>
                                    </p:anim>
                                    <p:anim calcmode="lin" valueType="num">
                                      <p:cBhvr additive="base">
                                        <p:cTn id="52" dur="500" fill="hold"/>
                                        <p:tgtEl>
                                          <p:spTgt spid="6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71"/>
                                        </p:tgtEl>
                                        <p:attrNameLst>
                                          <p:attrName>style.visibility</p:attrName>
                                        </p:attrNameLst>
                                      </p:cBhvr>
                                      <p:to>
                                        <p:strVal val="visible"/>
                                      </p:to>
                                    </p:set>
                                    <p:anim calcmode="lin" valueType="num">
                                      <p:cBhvr additive="base">
                                        <p:cTn id="55" dur="500" fill="hold"/>
                                        <p:tgtEl>
                                          <p:spTgt spid="71"/>
                                        </p:tgtEl>
                                        <p:attrNameLst>
                                          <p:attrName>ppt_x</p:attrName>
                                        </p:attrNameLst>
                                      </p:cBhvr>
                                      <p:tavLst>
                                        <p:tav tm="0">
                                          <p:val>
                                            <p:strVal val="#ppt_x"/>
                                          </p:val>
                                        </p:tav>
                                        <p:tav tm="100000">
                                          <p:val>
                                            <p:strVal val="#ppt_x"/>
                                          </p:val>
                                        </p:tav>
                                      </p:tavLst>
                                    </p:anim>
                                    <p:anim calcmode="lin" valueType="num">
                                      <p:cBhvr additive="base">
                                        <p:cTn id="56" dur="500" fill="hold"/>
                                        <p:tgtEl>
                                          <p:spTgt spid="71"/>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62"/>
                                        </p:tgtEl>
                                        <p:attrNameLst>
                                          <p:attrName>style.visibility</p:attrName>
                                        </p:attrNameLst>
                                      </p:cBhvr>
                                      <p:to>
                                        <p:strVal val="visible"/>
                                      </p:to>
                                    </p:set>
                                    <p:anim calcmode="lin" valueType="num">
                                      <p:cBhvr additive="base">
                                        <p:cTn id="59" dur="500" fill="hold"/>
                                        <p:tgtEl>
                                          <p:spTgt spid="62"/>
                                        </p:tgtEl>
                                        <p:attrNameLst>
                                          <p:attrName>ppt_x</p:attrName>
                                        </p:attrNameLst>
                                      </p:cBhvr>
                                      <p:tavLst>
                                        <p:tav tm="0">
                                          <p:val>
                                            <p:strVal val="#ppt_x"/>
                                          </p:val>
                                        </p:tav>
                                        <p:tav tm="100000">
                                          <p:val>
                                            <p:strVal val="#ppt_x"/>
                                          </p:val>
                                        </p:tav>
                                      </p:tavLst>
                                    </p:anim>
                                    <p:anim calcmode="lin" valueType="num">
                                      <p:cBhvr additive="base">
                                        <p:cTn id="60" dur="500" fill="hold"/>
                                        <p:tgtEl>
                                          <p:spTgt spid="62"/>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additive="base">
                                        <p:cTn id="63" dur="500" fill="hold"/>
                                        <p:tgtEl>
                                          <p:spTgt spid="64"/>
                                        </p:tgtEl>
                                        <p:attrNameLst>
                                          <p:attrName>ppt_x</p:attrName>
                                        </p:attrNameLst>
                                      </p:cBhvr>
                                      <p:tavLst>
                                        <p:tav tm="0">
                                          <p:val>
                                            <p:strVal val="#ppt_x"/>
                                          </p:val>
                                        </p:tav>
                                        <p:tav tm="100000">
                                          <p:val>
                                            <p:strVal val="#ppt_x"/>
                                          </p:val>
                                        </p:tav>
                                      </p:tavLst>
                                    </p:anim>
                                    <p:anim calcmode="lin" valueType="num">
                                      <p:cBhvr additive="base">
                                        <p:cTn id="64" dur="500" fill="hold"/>
                                        <p:tgtEl>
                                          <p:spTgt spid="6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72"/>
                                        </p:tgtEl>
                                        <p:attrNameLst>
                                          <p:attrName>style.visibility</p:attrName>
                                        </p:attrNameLst>
                                      </p:cBhvr>
                                      <p:to>
                                        <p:strVal val="visible"/>
                                      </p:to>
                                    </p:set>
                                    <p:anim calcmode="lin" valueType="num">
                                      <p:cBhvr additive="base">
                                        <p:cTn id="67" dur="500" fill="hold"/>
                                        <p:tgtEl>
                                          <p:spTgt spid="72"/>
                                        </p:tgtEl>
                                        <p:attrNameLst>
                                          <p:attrName>ppt_x</p:attrName>
                                        </p:attrNameLst>
                                      </p:cBhvr>
                                      <p:tavLst>
                                        <p:tav tm="0">
                                          <p:val>
                                            <p:strVal val="#ppt_x"/>
                                          </p:val>
                                        </p:tav>
                                        <p:tav tm="100000">
                                          <p:val>
                                            <p:strVal val="#ppt_x"/>
                                          </p:val>
                                        </p:tav>
                                      </p:tavLst>
                                    </p:anim>
                                    <p:anim calcmode="lin" valueType="num">
                                      <p:cBhvr additive="base">
                                        <p:cTn id="68" dur="500" fill="hold"/>
                                        <p:tgtEl>
                                          <p:spTgt spid="72"/>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66"/>
                                        </p:tgtEl>
                                        <p:attrNameLst>
                                          <p:attrName>style.visibility</p:attrName>
                                        </p:attrNameLst>
                                      </p:cBhvr>
                                      <p:to>
                                        <p:strVal val="visible"/>
                                      </p:to>
                                    </p:set>
                                    <p:anim calcmode="lin" valueType="num">
                                      <p:cBhvr additive="base">
                                        <p:cTn id="71" dur="500" fill="hold"/>
                                        <p:tgtEl>
                                          <p:spTgt spid="66"/>
                                        </p:tgtEl>
                                        <p:attrNameLst>
                                          <p:attrName>ppt_x</p:attrName>
                                        </p:attrNameLst>
                                      </p:cBhvr>
                                      <p:tavLst>
                                        <p:tav tm="0">
                                          <p:val>
                                            <p:strVal val="#ppt_x"/>
                                          </p:val>
                                        </p:tav>
                                        <p:tav tm="100000">
                                          <p:val>
                                            <p:strVal val="#ppt_x"/>
                                          </p:val>
                                        </p:tav>
                                      </p:tavLst>
                                    </p:anim>
                                    <p:anim calcmode="lin" valueType="num">
                                      <p:cBhvr additive="base">
                                        <p:cTn id="72" dur="500" fill="hold"/>
                                        <p:tgtEl>
                                          <p:spTgt spid="66"/>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65"/>
                                        </p:tgtEl>
                                        <p:attrNameLst>
                                          <p:attrName>style.visibility</p:attrName>
                                        </p:attrNameLst>
                                      </p:cBhvr>
                                      <p:to>
                                        <p:strVal val="visible"/>
                                      </p:to>
                                    </p:set>
                                    <p:anim calcmode="lin" valueType="num">
                                      <p:cBhvr additive="base">
                                        <p:cTn id="75" dur="500" fill="hold"/>
                                        <p:tgtEl>
                                          <p:spTgt spid="65"/>
                                        </p:tgtEl>
                                        <p:attrNameLst>
                                          <p:attrName>ppt_x</p:attrName>
                                        </p:attrNameLst>
                                      </p:cBhvr>
                                      <p:tavLst>
                                        <p:tav tm="0">
                                          <p:val>
                                            <p:strVal val="#ppt_x"/>
                                          </p:val>
                                        </p:tav>
                                        <p:tav tm="100000">
                                          <p:val>
                                            <p:strVal val="#ppt_x"/>
                                          </p:val>
                                        </p:tav>
                                      </p:tavLst>
                                    </p:anim>
                                    <p:anim calcmode="lin" valueType="num">
                                      <p:cBhvr additive="base">
                                        <p:cTn id="76" dur="500" fill="hold"/>
                                        <p:tgtEl>
                                          <p:spTgt spid="65"/>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73"/>
                                        </p:tgtEl>
                                        <p:attrNameLst>
                                          <p:attrName>style.visibility</p:attrName>
                                        </p:attrNameLst>
                                      </p:cBhvr>
                                      <p:to>
                                        <p:strVal val="visible"/>
                                      </p:to>
                                    </p:set>
                                    <p:anim calcmode="lin" valueType="num">
                                      <p:cBhvr additive="base">
                                        <p:cTn id="79" dur="500" fill="hold"/>
                                        <p:tgtEl>
                                          <p:spTgt spid="73"/>
                                        </p:tgtEl>
                                        <p:attrNameLst>
                                          <p:attrName>ppt_x</p:attrName>
                                        </p:attrNameLst>
                                      </p:cBhvr>
                                      <p:tavLst>
                                        <p:tav tm="0">
                                          <p:val>
                                            <p:strVal val="#ppt_x"/>
                                          </p:val>
                                        </p:tav>
                                        <p:tav tm="100000">
                                          <p:val>
                                            <p:strVal val="#ppt_x"/>
                                          </p:val>
                                        </p:tav>
                                      </p:tavLst>
                                    </p:anim>
                                    <p:anim calcmode="lin" valueType="num">
                                      <p:cBhvr additive="base">
                                        <p:cTn id="80" dur="500" fill="hold"/>
                                        <p:tgtEl>
                                          <p:spTgt spid="73"/>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8" fill="hold" grpId="0" nodeType="clickEffect">
                                  <p:stCondLst>
                                    <p:cond delay="0"/>
                                  </p:stCondLst>
                                  <p:childTnLst>
                                    <p:set>
                                      <p:cBhvr>
                                        <p:cTn id="84" dur="1" fill="hold">
                                          <p:stCondLst>
                                            <p:cond delay="0"/>
                                          </p:stCondLst>
                                        </p:cTn>
                                        <p:tgtEl>
                                          <p:spTgt spid="9"/>
                                        </p:tgtEl>
                                        <p:attrNameLst>
                                          <p:attrName>style.visibility</p:attrName>
                                        </p:attrNameLst>
                                      </p:cBhvr>
                                      <p:to>
                                        <p:strVal val="visible"/>
                                      </p:to>
                                    </p:set>
                                    <p:anim calcmode="lin" valueType="num">
                                      <p:cBhvr additive="base">
                                        <p:cTn id="85" dur="500" fill="hold"/>
                                        <p:tgtEl>
                                          <p:spTgt spid="9"/>
                                        </p:tgtEl>
                                        <p:attrNameLst>
                                          <p:attrName>ppt_x</p:attrName>
                                        </p:attrNameLst>
                                      </p:cBhvr>
                                      <p:tavLst>
                                        <p:tav tm="0">
                                          <p:val>
                                            <p:strVal val="0-#ppt_w/2"/>
                                          </p:val>
                                        </p:tav>
                                        <p:tav tm="100000">
                                          <p:val>
                                            <p:strVal val="#ppt_x"/>
                                          </p:val>
                                        </p:tav>
                                      </p:tavLst>
                                    </p:anim>
                                    <p:anim calcmode="lin" valueType="num">
                                      <p:cBhvr additive="base">
                                        <p:cTn id="86"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additive="base">
                                        <p:cTn id="91" dur="500" fill="hold"/>
                                        <p:tgtEl>
                                          <p:spTgt spid="15"/>
                                        </p:tgtEl>
                                        <p:attrNameLst>
                                          <p:attrName>ppt_x</p:attrName>
                                        </p:attrNameLst>
                                      </p:cBhvr>
                                      <p:tavLst>
                                        <p:tav tm="0">
                                          <p:val>
                                            <p:strVal val="#ppt_x"/>
                                          </p:val>
                                        </p:tav>
                                        <p:tav tm="100000">
                                          <p:val>
                                            <p:strVal val="#ppt_x"/>
                                          </p:val>
                                        </p:tav>
                                      </p:tavLst>
                                    </p:anim>
                                    <p:anim calcmode="lin" valueType="num">
                                      <p:cBhvr additive="base">
                                        <p:cTn id="9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8" fill="hold" grpId="0" nodeType="click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additive="base">
                                        <p:cTn id="97" dur="500" fill="hold"/>
                                        <p:tgtEl>
                                          <p:spTgt spid="24"/>
                                        </p:tgtEl>
                                        <p:attrNameLst>
                                          <p:attrName>ppt_x</p:attrName>
                                        </p:attrNameLst>
                                      </p:cBhvr>
                                      <p:tavLst>
                                        <p:tav tm="0">
                                          <p:val>
                                            <p:strVal val="0-#ppt_w/2"/>
                                          </p:val>
                                        </p:tav>
                                        <p:tav tm="100000">
                                          <p:val>
                                            <p:strVal val="#ppt_x"/>
                                          </p:val>
                                        </p:tav>
                                      </p:tavLst>
                                    </p:anim>
                                    <p:anim calcmode="lin" valueType="num">
                                      <p:cBhvr additive="base">
                                        <p:cTn id="98" dur="500" fill="hold"/>
                                        <p:tgtEl>
                                          <p:spTgt spid="24"/>
                                        </p:tgtEl>
                                        <p:attrNameLst>
                                          <p:attrName>ppt_y</p:attrName>
                                        </p:attrNameLst>
                                      </p:cBhvr>
                                      <p:tavLst>
                                        <p:tav tm="0">
                                          <p:val>
                                            <p:strVal val="#ppt_y"/>
                                          </p:val>
                                        </p:tav>
                                        <p:tav tm="100000">
                                          <p:val>
                                            <p:strVal val="#ppt_y"/>
                                          </p:val>
                                        </p:tav>
                                      </p:tavLst>
                                    </p:anim>
                                  </p:childTnLst>
                                </p:cTn>
                              </p:par>
                              <p:par>
                                <p:cTn id="99" presetID="2" presetClass="entr" presetSubtype="8" fill="hold" grpId="0" nodeType="withEffect">
                                  <p:stCondLst>
                                    <p:cond delay="0"/>
                                  </p:stCondLst>
                                  <p:childTnLst>
                                    <p:set>
                                      <p:cBhvr>
                                        <p:cTn id="100" dur="1" fill="hold">
                                          <p:stCondLst>
                                            <p:cond delay="0"/>
                                          </p:stCondLst>
                                        </p:cTn>
                                        <p:tgtEl>
                                          <p:spTgt spid="26"/>
                                        </p:tgtEl>
                                        <p:attrNameLst>
                                          <p:attrName>style.visibility</p:attrName>
                                        </p:attrNameLst>
                                      </p:cBhvr>
                                      <p:to>
                                        <p:strVal val="visible"/>
                                      </p:to>
                                    </p:set>
                                    <p:anim calcmode="lin" valueType="num">
                                      <p:cBhvr additive="base">
                                        <p:cTn id="101" dur="500" fill="hold"/>
                                        <p:tgtEl>
                                          <p:spTgt spid="26"/>
                                        </p:tgtEl>
                                        <p:attrNameLst>
                                          <p:attrName>ppt_x</p:attrName>
                                        </p:attrNameLst>
                                      </p:cBhvr>
                                      <p:tavLst>
                                        <p:tav tm="0">
                                          <p:val>
                                            <p:strVal val="0-#ppt_w/2"/>
                                          </p:val>
                                        </p:tav>
                                        <p:tav tm="100000">
                                          <p:val>
                                            <p:strVal val="#ppt_x"/>
                                          </p:val>
                                        </p:tav>
                                      </p:tavLst>
                                    </p:anim>
                                    <p:anim calcmode="lin" valueType="num">
                                      <p:cBhvr additive="base">
                                        <p:cTn id="102" dur="500" fill="hold"/>
                                        <p:tgtEl>
                                          <p:spTgt spid="26"/>
                                        </p:tgtEl>
                                        <p:attrNameLst>
                                          <p:attrName>ppt_y</p:attrName>
                                        </p:attrNameLst>
                                      </p:cBhvr>
                                      <p:tavLst>
                                        <p:tav tm="0">
                                          <p:val>
                                            <p:strVal val="#ppt_y"/>
                                          </p:val>
                                        </p:tav>
                                        <p:tav tm="100000">
                                          <p:val>
                                            <p:strVal val="#ppt_y"/>
                                          </p:val>
                                        </p:tav>
                                      </p:tavLst>
                                    </p:anim>
                                  </p:childTnLst>
                                </p:cTn>
                              </p:par>
                              <p:par>
                                <p:cTn id="103" presetID="2" presetClass="entr" presetSubtype="8" fill="hold" grpId="0" nodeType="withEffect">
                                  <p:stCondLst>
                                    <p:cond delay="0"/>
                                  </p:stCondLst>
                                  <p:childTnLst>
                                    <p:set>
                                      <p:cBhvr>
                                        <p:cTn id="104" dur="1" fill="hold">
                                          <p:stCondLst>
                                            <p:cond delay="0"/>
                                          </p:stCondLst>
                                        </p:cTn>
                                        <p:tgtEl>
                                          <p:spTgt spid="25"/>
                                        </p:tgtEl>
                                        <p:attrNameLst>
                                          <p:attrName>style.visibility</p:attrName>
                                        </p:attrNameLst>
                                      </p:cBhvr>
                                      <p:to>
                                        <p:strVal val="visible"/>
                                      </p:to>
                                    </p:set>
                                    <p:anim calcmode="lin" valueType="num">
                                      <p:cBhvr additive="base">
                                        <p:cTn id="105" dur="500" fill="hold"/>
                                        <p:tgtEl>
                                          <p:spTgt spid="25"/>
                                        </p:tgtEl>
                                        <p:attrNameLst>
                                          <p:attrName>ppt_x</p:attrName>
                                        </p:attrNameLst>
                                      </p:cBhvr>
                                      <p:tavLst>
                                        <p:tav tm="0">
                                          <p:val>
                                            <p:strVal val="0-#ppt_w/2"/>
                                          </p:val>
                                        </p:tav>
                                        <p:tav tm="100000">
                                          <p:val>
                                            <p:strVal val="#ppt_x"/>
                                          </p:val>
                                        </p:tav>
                                      </p:tavLst>
                                    </p:anim>
                                    <p:anim calcmode="lin" valueType="num">
                                      <p:cBhvr additive="base">
                                        <p:cTn id="106" dur="500" fill="hold"/>
                                        <p:tgtEl>
                                          <p:spTgt spid="25"/>
                                        </p:tgtEl>
                                        <p:attrNameLst>
                                          <p:attrName>ppt_y</p:attrName>
                                        </p:attrNameLst>
                                      </p:cBhvr>
                                      <p:tavLst>
                                        <p:tav tm="0">
                                          <p:val>
                                            <p:strVal val="#ppt_y"/>
                                          </p:val>
                                        </p:tav>
                                        <p:tav tm="100000">
                                          <p:val>
                                            <p:strVal val="#ppt_y"/>
                                          </p:val>
                                        </p:tav>
                                      </p:tavLst>
                                    </p:anim>
                                  </p:childTnLst>
                                </p:cTn>
                              </p:par>
                              <p:par>
                                <p:cTn id="107" presetID="2" presetClass="entr" presetSubtype="8" fill="hold" grpId="0" nodeType="withEffect">
                                  <p:stCondLst>
                                    <p:cond delay="0"/>
                                  </p:stCondLst>
                                  <p:childTnLst>
                                    <p:set>
                                      <p:cBhvr>
                                        <p:cTn id="108" dur="1" fill="hold">
                                          <p:stCondLst>
                                            <p:cond delay="0"/>
                                          </p:stCondLst>
                                        </p:cTn>
                                        <p:tgtEl>
                                          <p:spTgt spid="27"/>
                                        </p:tgtEl>
                                        <p:attrNameLst>
                                          <p:attrName>style.visibility</p:attrName>
                                        </p:attrNameLst>
                                      </p:cBhvr>
                                      <p:to>
                                        <p:strVal val="visible"/>
                                      </p:to>
                                    </p:set>
                                    <p:anim calcmode="lin" valueType="num">
                                      <p:cBhvr additive="base">
                                        <p:cTn id="109" dur="500" fill="hold"/>
                                        <p:tgtEl>
                                          <p:spTgt spid="27"/>
                                        </p:tgtEl>
                                        <p:attrNameLst>
                                          <p:attrName>ppt_x</p:attrName>
                                        </p:attrNameLst>
                                      </p:cBhvr>
                                      <p:tavLst>
                                        <p:tav tm="0">
                                          <p:val>
                                            <p:strVal val="0-#ppt_w/2"/>
                                          </p:val>
                                        </p:tav>
                                        <p:tav tm="100000">
                                          <p:val>
                                            <p:strVal val="#ppt_x"/>
                                          </p:val>
                                        </p:tav>
                                      </p:tavLst>
                                    </p:anim>
                                    <p:anim calcmode="lin" valueType="num">
                                      <p:cBhvr additive="base">
                                        <p:cTn id="110" dur="500" fill="hold"/>
                                        <p:tgtEl>
                                          <p:spTgt spid="27"/>
                                        </p:tgtEl>
                                        <p:attrNameLst>
                                          <p:attrName>ppt_y</p:attrName>
                                        </p:attrNameLst>
                                      </p:cBhvr>
                                      <p:tavLst>
                                        <p:tav tm="0">
                                          <p:val>
                                            <p:strVal val="#ppt_y"/>
                                          </p:val>
                                        </p:tav>
                                        <p:tav tm="100000">
                                          <p:val>
                                            <p:strVal val="#ppt_y"/>
                                          </p:val>
                                        </p:tav>
                                      </p:tavLst>
                                    </p:anim>
                                  </p:childTnLst>
                                </p:cTn>
                              </p:par>
                              <p:par>
                                <p:cTn id="111" presetID="2" presetClass="entr" presetSubtype="8" fill="hold" grpId="0" nodeType="withEffect">
                                  <p:stCondLst>
                                    <p:cond delay="0"/>
                                  </p:stCondLst>
                                  <p:childTnLst>
                                    <p:set>
                                      <p:cBhvr>
                                        <p:cTn id="112" dur="1" fill="hold">
                                          <p:stCondLst>
                                            <p:cond delay="0"/>
                                          </p:stCondLst>
                                        </p:cTn>
                                        <p:tgtEl>
                                          <p:spTgt spid="28"/>
                                        </p:tgtEl>
                                        <p:attrNameLst>
                                          <p:attrName>style.visibility</p:attrName>
                                        </p:attrNameLst>
                                      </p:cBhvr>
                                      <p:to>
                                        <p:strVal val="visible"/>
                                      </p:to>
                                    </p:set>
                                    <p:anim calcmode="lin" valueType="num">
                                      <p:cBhvr additive="base">
                                        <p:cTn id="113" dur="500" fill="hold"/>
                                        <p:tgtEl>
                                          <p:spTgt spid="28"/>
                                        </p:tgtEl>
                                        <p:attrNameLst>
                                          <p:attrName>ppt_x</p:attrName>
                                        </p:attrNameLst>
                                      </p:cBhvr>
                                      <p:tavLst>
                                        <p:tav tm="0">
                                          <p:val>
                                            <p:strVal val="0-#ppt_w/2"/>
                                          </p:val>
                                        </p:tav>
                                        <p:tav tm="100000">
                                          <p:val>
                                            <p:strVal val="#ppt_x"/>
                                          </p:val>
                                        </p:tav>
                                      </p:tavLst>
                                    </p:anim>
                                    <p:anim calcmode="lin" valueType="num">
                                      <p:cBhvr additive="base">
                                        <p:cTn id="114"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2" presetClass="entr" presetSubtype="8" fill="hold" grpId="0" nodeType="clickEffect">
                                  <p:stCondLst>
                                    <p:cond delay="0"/>
                                  </p:stCondLst>
                                  <p:childTnLst>
                                    <p:set>
                                      <p:cBhvr>
                                        <p:cTn id="118" dur="1" fill="hold">
                                          <p:stCondLst>
                                            <p:cond delay="0"/>
                                          </p:stCondLst>
                                        </p:cTn>
                                        <p:tgtEl>
                                          <p:spTgt spid="34"/>
                                        </p:tgtEl>
                                        <p:attrNameLst>
                                          <p:attrName>style.visibility</p:attrName>
                                        </p:attrNameLst>
                                      </p:cBhvr>
                                      <p:to>
                                        <p:strVal val="visible"/>
                                      </p:to>
                                    </p:set>
                                    <p:anim calcmode="lin" valueType="num">
                                      <p:cBhvr additive="base">
                                        <p:cTn id="119" dur="500" fill="hold"/>
                                        <p:tgtEl>
                                          <p:spTgt spid="34"/>
                                        </p:tgtEl>
                                        <p:attrNameLst>
                                          <p:attrName>ppt_x</p:attrName>
                                        </p:attrNameLst>
                                      </p:cBhvr>
                                      <p:tavLst>
                                        <p:tav tm="0">
                                          <p:val>
                                            <p:strVal val="0-#ppt_w/2"/>
                                          </p:val>
                                        </p:tav>
                                        <p:tav tm="100000">
                                          <p:val>
                                            <p:strVal val="#ppt_x"/>
                                          </p:val>
                                        </p:tav>
                                      </p:tavLst>
                                    </p:anim>
                                    <p:anim calcmode="lin" valueType="num">
                                      <p:cBhvr additive="base">
                                        <p:cTn id="120" dur="500" fill="hold"/>
                                        <p:tgtEl>
                                          <p:spTgt spid="34"/>
                                        </p:tgtEl>
                                        <p:attrNameLst>
                                          <p:attrName>ppt_y</p:attrName>
                                        </p:attrNameLst>
                                      </p:cBhvr>
                                      <p:tavLst>
                                        <p:tav tm="0">
                                          <p:val>
                                            <p:strVal val="#ppt_y"/>
                                          </p:val>
                                        </p:tav>
                                        <p:tav tm="100000">
                                          <p:val>
                                            <p:strVal val="#ppt_y"/>
                                          </p:val>
                                        </p:tav>
                                      </p:tavLst>
                                    </p:anim>
                                  </p:childTnLst>
                                </p:cTn>
                              </p:par>
                              <p:par>
                                <p:cTn id="121" presetID="2" presetClass="entr" presetSubtype="8" fill="hold" grpId="0" nodeType="withEffect">
                                  <p:stCondLst>
                                    <p:cond delay="0"/>
                                  </p:stCondLst>
                                  <p:childTnLst>
                                    <p:set>
                                      <p:cBhvr>
                                        <p:cTn id="122" dur="1" fill="hold">
                                          <p:stCondLst>
                                            <p:cond delay="0"/>
                                          </p:stCondLst>
                                        </p:cTn>
                                        <p:tgtEl>
                                          <p:spTgt spid="31"/>
                                        </p:tgtEl>
                                        <p:attrNameLst>
                                          <p:attrName>style.visibility</p:attrName>
                                        </p:attrNameLst>
                                      </p:cBhvr>
                                      <p:to>
                                        <p:strVal val="visible"/>
                                      </p:to>
                                    </p:set>
                                    <p:anim calcmode="lin" valueType="num">
                                      <p:cBhvr additive="base">
                                        <p:cTn id="123" dur="500" fill="hold"/>
                                        <p:tgtEl>
                                          <p:spTgt spid="31"/>
                                        </p:tgtEl>
                                        <p:attrNameLst>
                                          <p:attrName>ppt_x</p:attrName>
                                        </p:attrNameLst>
                                      </p:cBhvr>
                                      <p:tavLst>
                                        <p:tav tm="0">
                                          <p:val>
                                            <p:strVal val="0-#ppt_w/2"/>
                                          </p:val>
                                        </p:tav>
                                        <p:tav tm="100000">
                                          <p:val>
                                            <p:strVal val="#ppt_x"/>
                                          </p:val>
                                        </p:tav>
                                      </p:tavLst>
                                    </p:anim>
                                    <p:anim calcmode="lin" valueType="num">
                                      <p:cBhvr additive="base">
                                        <p:cTn id="124" dur="500" fill="hold"/>
                                        <p:tgtEl>
                                          <p:spTgt spid="31"/>
                                        </p:tgtEl>
                                        <p:attrNameLst>
                                          <p:attrName>ppt_y</p:attrName>
                                        </p:attrNameLst>
                                      </p:cBhvr>
                                      <p:tavLst>
                                        <p:tav tm="0">
                                          <p:val>
                                            <p:strVal val="#ppt_y"/>
                                          </p:val>
                                        </p:tav>
                                        <p:tav tm="100000">
                                          <p:val>
                                            <p:strVal val="#ppt_y"/>
                                          </p:val>
                                        </p:tav>
                                      </p:tavLst>
                                    </p:anim>
                                  </p:childTnLst>
                                </p:cTn>
                              </p:par>
                              <p:par>
                                <p:cTn id="125" presetID="2" presetClass="entr" presetSubtype="8" fill="hold" grpId="0" nodeType="withEffect">
                                  <p:stCondLst>
                                    <p:cond delay="0"/>
                                  </p:stCondLst>
                                  <p:childTnLst>
                                    <p:set>
                                      <p:cBhvr>
                                        <p:cTn id="126" dur="1" fill="hold">
                                          <p:stCondLst>
                                            <p:cond delay="0"/>
                                          </p:stCondLst>
                                        </p:cTn>
                                        <p:tgtEl>
                                          <p:spTgt spid="12"/>
                                        </p:tgtEl>
                                        <p:attrNameLst>
                                          <p:attrName>style.visibility</p:attrName>
                                        </p:attrNameLst>
                                      </p:cBhvr>
                                      <p:to>
                                        <p:strVal val="visible"/>
                                      </p:to>
                                    </p:set>
                                    <p:anim calcmode="lin" valueType="num">
                                      <p:cBhvr additive="base">
                                        <p:cTn id="127" dur="500" fill="hold"/>
                                        <p:tgtEl>
                                          <p:spTgt spid="12"/>
                                        </p:tgtEl>
                                        <p:attrNameLst>
                                          <p:attrName>ppt_x</p:attrName>
                                        </p:attrNameLst>
                                      </p:cBhvr>
                                      <p:tavLst>
                                        <p:tav tm="0">
                                          <p:val>
                                            <p:strVal val="0-#ppt_w/2"/>
                                          </p:val>
                                        </p:tav>
                                        <p:tav tm="100000">
                                          <p:val>
                                            <p:strVal val="#ppt_x"/>
                                          </p:val>
                                        </p:tav>
                                      </p:tavLst>
                                    </p:anim>
                                    <p:anim calcmode="lin" valueType="num">
                                      <p:cBhvr additive="base">
                                        <p:cTn id="12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 presetClass="entr" presetSubtype="2" fill="hold" grpId="0" nodeType="clickEffect">
                                  <p:stCondLst>
                                    <p:cond delay="0"/>
                                  </p:stCondLst>
                                  <p:childTnLst>
                                    <p:set>
                                      <p:cBhvr>
                                        <p:cTn id="132" dur="1" fill="hold">
                                          <p:stCondLst>
                                            <p:cond delay="0"/>
                                          </p:stCondLst>
                                        </p:cTn>
                                        <p:tgtEl>
                                          <p:spTgt spid="13"/>
                                        </p:tgtEl>
                                        <p:attrNameLst>
                                          <p:attrName>style.visibility</p:attrName>
                                        </p:attrNameLst>
                                      </p:cBhvr>
                                      <p:to>
                                        <p:strVal val="visible"/>
                                      </p:to>
                                    </p:set>
                                    <p:anim calcmode="lin" valueType="num">
                                      <p:cBhvr additive="base">
                                        <p:cTn id="133" dur="500" fill="hold"/>
                                        <p:tgtEl>
                                          <p:spTgt spid="13"/>
                                        </p:tgtEl>
                                        <p:attrNameLst>
                                          <p:attrName>ppt_x</p:attrName>
                                        </p:attrNameLst>
                                      </p:cBhvr>
                                      <p:tavLst>
                                        <p:tav tm="0">
                                          <p:val>
                                            <p:strVal val="1+#ppt_w/2"/>
                                          </p:val>
                                        </p:tav>
                                        <p:tav tm="100000">
                                          <p:val>
                                            <p:strVal val="#ppt_x"/>
                                          </p:val>
                                        </p:tav>
                                      </p:tavLst>
                                    </p:anim>
                                    <p:anim calcmode="lin" valueType="num">
                                      <p:cBhvr additive="base">
                                        <p:cTn id="134" dur="500" fill="hold"/>
                                        <p:tgtEl>
                                          <p:spTgt spid="13"/>
                                        </p:tgtEl>
                                        <p:attrNameLst>
                                          <p:attrName>ppt_y</p:attrName>
                                        </p:attrNameLst>
                                      </p:cBhvr>
                                      <p:tavLst>
                                        <p:tav tm="0">
                                          <p:val>
                                            <p:strVal val="#ppt_y"/>
                                          </p:val>
                                        </p:tav>
                                        <p:tav tm="100000">
                                          <p:val>
                                            <p:strVal val="#ppt_y"/>
                                          </p:val>
                                        </p:tav>
                                      </p:tavLst>
                                    </p:anim>
                                  </p:childTnLst>
                                </p:cTn>
                              </p:par>
                              <p:par>
                                <p:cTn id="135" presetID="2" presetClass="entr" presetSubtype="2" fill="hold" grpId="0" nodeType="withEffect">
                                  <p:stCondLst>
                                    <p:cond delay="0"/>
                                  </p:stCondLst>
                                  <p:childTnLst>
                                    <p:set>
                                      <p:cBhvr>
                                        <p:cTn id="136" dur="1" fill="hold">
                                          <p:stCondLst>
                                            <p:cond delay="0"/>
                                          </p:stCondLst>
                                        </p:cTn>
                                        <p:tgtEl>
                                          <p:spTgt spid="33"/>
                                        </p:tgtEl>
                                        <p:attrNameLst>
                                          <p:attrName>style.visibility</p:attrName>
                                        </p:attrNameLst>
                                      </p:cBhvr>
                                      <p:to>
                                        <p:strVal val="visible"/>
                                      </p:to>
                                    </p:set>
                                    <p:anim calcmode="lin" valueType="num">
                                      <p:cBhvr additive="base">
                                        <p:cTn id="137" dur="500" fill="hold"/>
                                        <p:tgtEl>
                                          <p:spTgt spid="33"/>
                                        </p:tgtEl>
                                        <p:attrNameLst>
                                          <p:attrName>ppt_x</p:attrName>
                                        </p:attrNameLst>
                                      </p:cBhvr>
                                      <p:tavLst>
                                        <p:tav tm="0">
                                          <p:val>
                                            <p:strVal val="1+#ppt_w/2"/>
                                          </p:val>
                                        </p:tav>
                                        <p:tav tm="100000">
                                          <p:val>
                                            <p:strVal val="#ppt_x"/>
                                          </p:val>
                                        </p:tav>
                                      </p:tavLst>
                                    </p:anim>
                                    <p:anim calcmode="lin" valueType="num">
                                      <p:cBhvr additive="base">
                                        <p:cTn id="138" dur="500" fill="hold"/>
                                        <p:tgtEl>
                                          <p:spTgt spid="33"/>
                                        </p:tgtEl>
                                        <p:attrNameLst>
                                          <p:attrName>ppt_y</p:attrName>
                                        </p:attrNameLst>
                                      </p:cBhvr>
                                      <p:tavLst>
                                        <p:tav tm="0">
                                          <p:val>
                                            <p:strVal val="#ppt_y"/>
                                          </p:val>
                                        </p:tav>
                                        <p:tav tm="100000">
                                          <p:val>
                                            <p:strVal val="#ppt_y"/>
                                          </p:val>
                                        </p:tav>
                                      </p:tavLst>
                                    </p:anim>
                                  </p:childTnLst>
                                </p:cTn>
                              </p:par>
                              <p:par>
                                <p:cTn id="139" presetID="2" presetClass="entr" presetSubtype="2" fill="hold" grpId="0" nodeType="with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1+#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28" grpId="0" animBg="1"/>
      <p:bldP spid="33" grpId="0" animBg="1"/>
      <p:bldP spid="29" grpId="0"/>
      <p:bldP spid="34" grpId="0" animBg="1"/>
      <p:bldP spid="31" grpId="0"/>
      <p:bldP spid="13" grpId="0" animBg="1"/>
      <p:bldP spid="12" grpId="0" animBg="1"/>
      <p:bldP spid="59" grpId="0" animBg="1"/>
      <p:bldP spid="60" grpId="0" animBg="1"/>
      <p:bldP spid="70" grpId="0" animBg="1"/>
      <p:bldP spid="71" grpId="0"/>
      <p:bldP spid="72" grpId="0"/>
      <p:bldP spid="73"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rotWithShape="1">
          <a:blip r:embed="rId2" cstate="print">
            <a:extLst>
              <a:ext uri="{28A0092B-C50C-407E-A947-70E740481C1C}">
                <a14:useLocalDpi xmlns:a14="http://schemas.microsoft.com/office/drawing/2010/main" val="0"/>
              </a:ext>
            </a:extLst>
          </a:blip>
          <a:srcRect b="16272"/>
          <a:stretch/>
        </p:blipFill>
        <p:spPr>
          <a:xfrm flipH="1">
            <a:off x="9617883" y="7120"/>
            <a:ext cx="2574115" cy="1251409"/>
          </a:xfrm>
          <a:prstGeom prst="rect">
            <a:avLst/>
          </a:prstGeom>
        </p:spPr>
      </p:pic>
      <p:sp>
        <p:nvSpPr>
          <p:cNvPr id="4" name="Tekstvak 3"/>
          <p:cNvSpPr txBox="1"/>
          <p:nvPr/>
        </p:nvSpPr>
        <p:spPr>
          <a:xfrm>
            <a:off x="2937909" y="138487"/>
            <a:ext cx="6636776" cy="646331"/>
          </a:xfrm>
          <a:prstGeom prst="rect">
            <a:avLst/>
          </a:prstGeom>
          <a:solidFill>
            <a:schemeClr val="accent6">
              <a:lumMod val="60000"/>
              <a:lumOff val="40000"/>
            </a:schemeClr>
          </a:solidFill>
        </p:spPr>
        <p:txBody>
          <a:bodyPr wrap="square" rtlCol="0" anchor="ctr">
            <a:spAutoFit/>
          </a:bodyPr>
          <a:lstStyle/>
          <a:p>
            <a:pPr algn="ctr"/>
            <a:r>
              <a:rPr lang="nl-BE" sz="3600" dirty="0" smtClean="0">
                <a:latin typeface="AR JULIAN" panose="02000000000000000000" pitchFamily="2" charset="0"/>
              </a:rPr>
              <a:t>De brongebieden</a:t>
            </a:r>
            <a:endParaRPr lang="nl-BE" sz="3600" dirty="0">
              <a:latin typeface="AR JULIAN" panose="02000000000000000000" pitchFamily="2" charset="0"/>
            </a:endParaRPr>
          </a:p>
        </p:txBody>
      </p:sp>
      <p:sp>
        <p:nvSpPr>
          <p:cNvPr id="7" name="Tekstvak 6"/>
          <p:cNvSpPr txBox="1"/>
          <p:nvPr/>
        </p:nvSpPr>
        <p:spPr>
          <a:xfrm>
            <a:off x="43620" y="7120"/>
            <a:ext cx="2851089" cy="900000"/>
          </a:xfrm>
          <a:prstGeom prst="rect">
            <a:avLst/>
          </a:prstGeom>
          <a:solidFill>
            <a:schemeClr val="accent6">
              <a:lumMod val="60000"/>
              <a:lumOff val="40000"/>
            </a:schemeClr>
          </a:solidFill>
        </p:spPr>
        <p:txBody>
          <a:bodyPr wrap="square" rtlCol="0">
            <a:spAutoFit/>
          </a:bodyPr>
          <a:lstStyle/>
          <a:p>
            <a:endParaRPr lang="nl-BE" dirty="0"/>
          </a:p>
        </p:txBody>
      </p:sp>
      <p:sp>
        <p:nvSpPr>
          <p:cNvPr id="5" name="Tekstvak 4"/>
          <p:cNvSpPr txBox="1"/>
          <p:nvPr/>
        </p:nvSpPr>
        <p:spPr>
          <a:xfrm>
            <a:off x="736827" y="138487"/>
            <a:ext cx="1983051" cy="677108"/>
          </a:xfrm>
          <a:prstGeom prst="rect">
            <a:avLst/>
          </a:prstGeom>
          <a:noFill/>
        </p:spPr>
        <p:txBody>
          <a:bodyPr wrap="square" rtlCol="0">
            <a:spAutoFit/>
          </a:bodyPr>
          <a:lstStyle/>
          <a:p>
            <a:pPr algn="ctr"/>
            <a:r>
              <a:rPr lang="nl-BE" sz="1200" dirty="0" smtClean="0">
                <a:latin typeface="Arial" panose="020B0604020202020204" pitchFamily="34" charset="0"/>
                <a:cs typeface="Arial" panose="020B0604020202020204" pitchFamily="34" charset="0"/>
              </a:rPr>
              <a:t>Het Gilde van Molenaars</a:t>
            </a:r>
          </a:p>
          <a:p>
            <a:pPr algn="ctr"/>
            <a:r>
              <a:rPr lang="nl-BE" sz="1200" dirty="0" smtClean="0">
                <a:latin typeface="Arial" panose="020B0604020202020204" pitchFamily="34" charset="0"/>
                <a:cs typeface="Arial" panose="020B0604020202020204" pitchFamily="34" charset="0"/>
              </a:rPr>
              <a:t>Afd. Limburg</a:t>
            </a:r>
          </a:p>
          <a:p>
            <a:pPr algn="ctr"/>
            <a:endParaRPr lang="nl-BE" sz="1400" dirty="0">
              <a:latin typeface="Arial" panose="020B0604020202020204" pitchFamily="34" charset="0"/>
              <a:cs typeface="Arial" panose="020B0604020202020204" pitchFamily="34" charset="0"/>
            </a:endParaRPr>
          </a:p>
        </p:txBody>
      </p:sp>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7041"/>
            <a:ext cx="716948" cy="900000"/>
          </a:xfrm>
          <a:prstGeom prst="rect">
            <a:avLst/>
          </a:prstGeom>
        </p:spPr>
      </p:pic>
      <p:sp>
        <p:nvSpPr>
          <p:cNvPr id="3" name="Tijdelijke aanduiding voor datum 2"/>
          <p:cNvSpPr>
            <a:spLocks noGrp="1"/>
          </p:cNvSpPr>
          <p:nvPr>
            <p:ph type="dt" sz="half" idx="10"/>
          </p:nvPr>
        </p:nvSpPr>
        <p:spPr/>
        <p:txBody>
          <a:bodyPr/>
          <a:lstStyle/>
          <a:p>
            <a:fld id="{9FC517FC-AA1F-45BF-A632-405F0A6C09F4}" type="datetime1">
              <a:rPr lang="nl-BE" smtClean="0"/>
              <a:t>18/03/2024</a:t>
            </a:fld>
            <a:endParaRPr lang="nl-BE" dirty="0"/>
          </a:p>
        </p:txBody>
      </p:sp>
      <p:sp>
        <p:nvSpPr>
          <p:cNvPr id="8" name="Tijdelijke aanduiding voor dianummer 7"/>
          <p:cNvSpPr>
            <a:spLocks noGrp="1"/>
          </p:cNvSpPr>
          <p:nvPr>
            <p:ph type="sldNum" sz="quarter" idx="12"/>
          </p:nvPr>
        </p:nvSpPr>
        <p:spPr/>
        <p:txBody>
          <a:bodyPr/>
          <a:lstStyle/>
          <a:p>
            <a:fld id="{AC0B8AE9-B615-4110-8A40-3E5F16D5504D}" type="slidenum">
              <a:rPr lang="nl-BE" smtClean="0"/>
              <a:t>17</a:t>
            </a:fld>
            <a:endParaRPr lang="nl-BE" dirty="0"/>
          </a:p>
        </p:txBody>
      </p:sp>
      <p:sp>
        <p:nvSpPr>
          <p:cNvPr id="9" name="Tekstvak 8"/>
          <p:cNvSpPr txBox="1"/>
          <p:nvPr/>
        </p:nvSpPr>
        <p:spPr>
          <a:xfrm>
            <a:off x="2994194" y="907120"/>
            <a:ext cx="6580492" cy="923330"/>
          </a:xfrm>
          <a:prstGeom prst="rect">
            <a:avLst/>
          </a:prstGeom>
          <a:noFill/>
        </p:spPr>
        <p:txBody>
          <a:bodyPr wrap="square" rtlCol="0">
            <a:spAutoFit/>
          </a:bodyPr>
          <a:lstStyle/>
          <a:p>
            <a:pPr marL="285750" indent="-285750">
              <a:buFont typeface="Arial" panose="020B0604020202020204" pitchFamily="34" charset="0"/>
              <a:buChar char="•"/>
            </a:pPr>
            <a:r>
              <a:rPr lang="nl-BE" dirty="0" smtClean="0">
                <a:latin typeface="Arial" panose="020B0604020202020204" pitchFamily="34" charset="0"/>
                <a:cs typeface="Arial" panose="020B0604020202020204" pitchFamily="34" charset="0"/>
              </a:rPr>
              <a:t>Zijn gebieden waar de luchtmassa van afkomstig is. </a:t>
            </a:r>
          </a:p>
          <a:p>
            <a:pPr marL="342900" indent="-342900">
              <a:buFont typeface="Arial" panose="020B0604020202020204" pitchFamily="34" charset="0"/>
              <a:buChar char="•"/>
            </a:pPr>
            <a:r>
              <a:rPr lang="nl-BE" dirty="0" smtClean="0">
                <a:latin typeface="Arial" panose="020B0604020202020204" pitchFamily="34" charset="0"/>
                <a:cs typeface="Arial" panose="020B0604020202020204" pitchFamily="34" charset="0"/>
              </a:rPr>
              <a:t>Ze bepalen de eigenschappen van luchtmassa</a:t>
            </a:r>
          </a:p>
          <a:p>
            <a:pPr marL="342900" indent="-342900">
              <a:buFont typeface="Arial" panose="020B0604020202020204" pitchFamily="34" charset="0"/>
              <a:buChar char="•"/>
            </a:pPr>
            <a:r>
              <a:rPr lang="nl-BE" dirty="0" smtClean="0">
                <a:latin typeface="Arial" panose="020B0604020202020204" pitchFamily="34" charset="0"/>
                <a:cs typeface="Arial" panose="020B0604020202020204" pitchFamily="34" charset="0"/>
              </a:rPr>
              <a:t>De lucht neemt de eigenschappen van de streek aan</a:t>
            </a:r>
            <a:endParaRPr lang="nl-BE" dirty="0">
              <a:latin typeface="Arial" panose="020B0604020202020204" pitchFamily="34" charset="0"/>
              <a:cs typeface="Arial" panose="020B0604020202020204" pitchFamily="34" charset="0"/>
            </a:endParaRPr>
          </a:p>
        </p:txBody>
      </p:sp>
      <p:pic>
        <p:nvPicPr>
          <p:cNvPr id="10" name="Afbeelding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9010" y="2010890"/>
            <a:ext cx="4161580" cy="4413311"/>
          </a:xfrm>
          <a:prstGeom prst="rect">
            <a:avLst/>
          </a:prstGeom>
        </p:spPr>
      </p:pic>
      <p:sp>
        <p:nvSpPr>
          <p:cNvPr id="11" name="Tekstvak 10"/>
          <p:cNvSpPr txBox="1"/>
          <p:nvPr/>
        </p:nvSpPr>
        <p:spPr>
          <a:xfrm>
            <a:off x="4452493" y="2010890"/>
            <a:ext cx="7160087" cy="1477328"/>
          </a:xfrm>
          <a:prstGeom prst="rect">
            <a:avLst/>
          </a:prstGeom>
          <a:noFill/>
        </p:spPr>
        <p:txBody>
          <a:bodyPr wrap="square" rtlCol="0">
            <a:spAutoFit/>
          </a:bodyPr>
          <a:lstStyle/>
          <a:p>
            <a:r>
              <a:rPr lang="nl-BE" u="sng" dirty="0" smtClean="0">
                <a:solidFill>
                  <a:srgbClr val="FF0000"/>
                </a:solidFill>
                <a:latin typeface="Arial" panose="020B0604020202020204" pitchFamily="34" charset="0"/>
                <a:cs typeface="Arial" panose="020B0604020202020204" pitchFamily="34" charset="0"/>
              </a:rPr>
              <a:t>Rekening houdend </a:t>
            </a:r>
            <a:r>
              <a:rPr lang="nl-BE" u="sng" dirty="0">
                <a:solidFill>
                  <a:srgbClr val="FF0000"/>
                </a:solidFill>
                <a:latin typeface="Arial" panose="020B0604020202020204" pitchFamily="34" charset="0"/>
                <a:cs typeface="Arial" panose="020B0604020202020204" pitchFamily="34" charset="0"/>
              </a:rPr>
              <a:t>met de </a:t>
            </a:r>
            <a:r>
              <a:rPr lang="nl-BE" u="sng" dirty="0" smtClean="0">
                <a:solidFill>
                  <a:srgbClr val="FF0000"/>
                </a:solidFill>
                <a:latin typeface="Arial" panose="020B0604020202020204" pitchFamily="34" charset="0"/>
                <a:cs typeface="Arial" panose="020B0604020202020204" pitchFamily="34" charset="0"/>
              </a:rPr>
              <a:t>temperatuur:</a:t>
            </a:r>
            <a:endParaRPr lang="nl-BE" u="sng" dirty="0">
              <a:solidFill>
                <a:srgbClr val="FF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nl-BE" dirty="0" smtClean="0">
                <a:latin typeface="Arial" panose="020B0604020202020204" pitchFamily="34" charset="0"/>
                <a:cs typeface="Arial" panose="020B0604020202020204" pitchFamily="34" charset="0"/>
              </a:rPr>
              <a:t>(A) Arctische lucht uit de poolstreken: zeer koud</a:t>
            </a:r>
          </a:p>
          <a:p>
            <a:pPr marL="285750" indent="-285750">
              <a:buFont typeface="Arial" panose="020B0604020202020204" pitchFamily="34" charset="0"/>
              <a:buChar char="•"/>
            </a:pPr>
            <a:r>
              <a:rPr lang="nl-BE" dirty="0" smtClean="0">
                <a:latin typeface="Arial" panose="020B0604020202020204" pitchFamily="34" charset="0"/>
                <a:cs typeface="Arial" panose="020B0604020202020204" pitchFamily="34" charset="0"/>
              </a:rPr>
              <a:t>(P) Polaire lucht uit gematigde breedten: koud</a:t>
            </a:r>
          </a:p>
          <a:p>
            <a:pPr marL="285750" indent="-285750">
              <a:buFont typeface="Arial" panose="020B0604020202020204" pitchFamily="34" charset="0"/>
              <a:buChar char="•"/>
            </a:pPr>
            <a:r>
              <a:rPr lang="nl-BE" dirty="0" smtClean="0">
                <a:latin typeface="Arial" panose="020B0604020202020204" pitchFamily="34" charset="0"/>
                <a:cs typeface="Arial" panose="020B0604020202020204" pitchFamily="34" charset="0"/>
              </a:rPr>
              <a:t>(T) Tropische lucht uit de subtropen: warm</a:t>
            </a:r>
          </a:p>
          <a:p>
            <a:pPr marL="285750" indent="-285750">
              <a:buFont typeface="Arial" panose="020B0604020202020204" pitchFamily="34" charset="0"/>
              <a:buChar char="•"/>
            </a:pPr>
            <a:r>
              <a:rPr lang="nl-BE" dirty="0" smtClean="0">
                <a:latin typeface="Arial" panose="020B0604020202020204" pitchFamily="34" charset="0"/>
                <a:cs typeface="Arial" panose="020B0604020202020204" pitchFamily="34" charset="0"/>
              </a:rPr>
              <a:t>(E) Equatoriale lucht uit equatoriaal gebied: zeer warm</a:t>
            </a:r>
            <a:endParaRPr lang="nl-BE" dirty="0">
              <a:latin typeface="Arial" panose="020B0604020202020204" pitchFamily="34" charset="0"/>
              <a:cs typeface="Arial" panose="020B0604020202020204" pitchFamily="34" charset="0"/>
            </a:endParaRPr>
          </a:p>
        </p:txBody>
      </p:sp>
      <p:sp>
        <p:nvSpPr>
          <p:cNvPr id="12" name="Tekstvak 11"/>
          <p:cNvSpPr txBox="1"/>
          <p:nvPr/>
        </p:nvSpPr>
        <p:spPr>
          <a:xfrm>
            <a:off x="4452493" y="3755880"/>
            <a:ext cx="7160087" cy="923330"/>
          </a:xfrm>
          <a:prstGeom prst="rect">
            <a:avLst/>
          </a:prstGeom>
          <a:noFill/>
        </p:spPr>
        <p:txBody>
          <a:bodyPr wrap="square" rtlCol="0">
            <a:spAutoFit/>
          </a:bodyPr>
          <a:lstStyle/>
          <a:p>
            <a:r>
              <a:rPr lang="nl-BE" u="sng" dirty="0" smtClean="0">
                <a:solidFill>
                  <a:srgbClr val="FF0000"/>
                </a:solidFill>
                <a:latin typeface="Arial" panose="020B0604020202020204" pitchFamily="34" charset="0"/>
                <a:cs typeface="Arial" panose="020B0604020202020204" pitchFamily="34" charset="0"/>
              </a:rPr>
              <a:t>Rekening houdend met de luchtvochtigheid:</a:t>
            </a:r>
          </a:p>
          <a:p>
            <a:pPr marL="285750" indent="-285750">
              <a:buFont typeface="Arial" panose="020B0604020202020204" pitchFamily="34" charset="0"/>
              <a:buChar char="•"/>
            </a:pPr>
            <a:r>
              <a:rPr lang="nl-BE" dirty="0" smtClean="0">
                <a:latin typeface="Arial" panose="020B0604020202020204" pitchFamily="34" charset="0"/>
                <a:cs typeface="Arial" panose="020B0604020202020204" pitchFamily="34" charset="0"/>
              </a:rPr>
              <a:t>(m) Maritieme (zee) lucht: vochtige</a:t>
            </a:r>
          </a:p>
          <a:p>
            <a:pPr marL="285750" indent="-285750">
              <a:buFont typeface="Arial" panose="020B0604020202020204" pitchFamily="34" charset="0"/>
              <a:buChar char="•"/>
            </a:pPr>
            <a:r>
              <a:rPr lang="nl-BE" dirty="0" smtClean="0">
                <a:latin typeface="Arial" panose="020B0604020202020204" pitchFamily="34" charset="0"/>
                <a:cs typeface="Arial" panose="020B0604020202020204" pitchFamily="34" charset="0"/>
              </a:rPr>
              <a:t>(c) Continentale (land) lucht: droge</a:t>
            </a:r>
            <a:endParaRPr lang="nl-BE" dirty="0">
              <a:latin typeface="Arial" panose="020B0604020202020204" pitchFamily="34" charset="0"/>
              <a:cs typeface="Arial" panose="020B0604020202020204" pitchFamily="34" charset="0"/>
            </a:endParaRPr>
          </a:p>
        </p:txBody>
      </p:sp>
      <p:sp>
        <p:nvSpPr>
          <p:cNvPr id="13" name="Tekstvak 12"/>
          <p:cNvSpPr txBox="1"/>
          <p:nvPr/>
        </p:nvSpPr>
        <p:spPr>
          <a:xfrm>
            <a:off x="4452493" y="4946873"/>
            <a:ext cx="7160086" cy="1477328"/>
          </a:xfrm>
          <a:prstGeom prst="rect">
            <a:avLst/>
          </a:prstGeom>
          <a:noFill/>
        </p:spPr>
        <p:txBody>
          <a:bodyPr wrap="square" rtlCol="0">
            <a:spAutoFit/>
          </a:bodyPr>
          <a:lstStyle/>
          <a:p>
            <a:r>
              <a:rPr lang="nl-BE" u="sng" dirty="0" smtClean="0">
                <a:solidFill>
                  <a:srgbClr val="FF0000"/>
                </a:solidFill>
                <a:latin typeface="Arial" panose="020B0604020202020204" pitchFamily="34" charset="0"/>
                <a:cs typeface="Arial" panose="020B0604020202020204" pitchFamily="34" charset="0"/>
              </a:rPr>
              <a:t>Mogelijke combinaties:</a:t>
            </a:r>
          </a:p>
          <a:p>
            <a:pPr marL="285750" indent="-285750">
              <a:buFont typeface="Arial" panose="020B0604020202020204" pitchFamily="34" charset="0"/>
              <a:buChar char="•"/>
            </a:pPr>
            <a:r>
              <a:rPr lang="nl-BE" dirty="0" smtClean="0">
                <a:latin typeface="Arial" panose="020B0604020202020204" pitchFamily="34" charset="0"/>
                <a:cs typeface="Arial" panose="020B0604020202020204" pitchFamily="34" charset="0"/>
              </a:rPr>
              <a:t>Vochtige koude zeelucht : maritieme polaire lucht(mP)</a:t>
            </a:r>
          </a:p>
          <a:p>
            <a:pPr marL="285750" indent="-285750">
              <a:buFont typeface="Arial" panose="020B0604020202020204" pitchFamily="34" charset="0"/>
              <a:buChar char="•"/>
            </a:pPr>
            <a:r>
              <a:rPr lang="nl-BE" dirty="0" smtClean="0">
                <a:latin typeface="Arial" panose="020B0604020202020204" pitchFamily="34" charset="0"/>
                <a:cs typeface="Arial" panose="020B0604020202020204" pitchFamily="34" charset="0"/>
              </a:rPr>
              <a:t>Vochtige warme zeelucht: maritieme tropische lucht(mT)</a:t>
            </a:r>
          </a:p>
          <a:p>
            <a:pPr marL="285750" indent="-285750">
              <a:buFont typeface="Arial" panose="020B0604020202020204" pitchFamily="34" charset="0"/>
              <a:buChar char="•"/>
            </a:pPr>
            <a:r>
              <a:rPr lang="nl-BE" dirty="0" smtClean="0">
                <a:latin typeface="Arial" panose="020B0604020202020204" pitchFamily="34" charset="0"/>
                <a:cs typeface="Arial" panose="020B0604020202020204" pitchFamily="34" charset="0"/>
              </a:rPr>
              <a:t>Droge koude landlucht: continentale polaire lucht (cP)</a:t>
            </a:r>
          </a:p>
          <a:p>
            <a:pPr marL="285750" indent="-285750">
              <a:buFont typeface="Arial" panose="020B0604020202020204" pitchFamily="34" charset="0"/>
              <a:buChar char="•"/>
            </a:pPr>
            <a:r>
              <a:rPr lang="nl-BE" dirty="0" smtClean="0">
                <a:latin typeface="Arial" panose="020B0604020202020204" pitchFamily="34" charset="0"/>
                <a:cs typeface="Arial" panose="020B0604020202020204" pitchFamily="34" charset="0"/>
              </a:rPr>
              <a:t>Droge warme landlucht: continentale tropische lucht(cT)</a:t>
            </a:r>
            <a:endParaRPr lang="nl-BE" dirty="0">
              <a:latin typeface="Arial" panose="020B0604020202020204" pitchFamily="34" charset="0"/>
              <a:cs typeface="Arial" panose="020B0604020202020204" pitchFamily="34" charset="0"/>
            </a:endParaRPr>
          </a:p>
        </p:txBody>
      </p:sp>
      <p:sp>
        <p:nvSpPr>
          <p:cNvPr id="14" name="Tijdelijke aanduiding voor voettekst 13"/>
          <p:cNvSpPr>
            <a:spLocks noGrp="1"/>
          </p:cNvSpPr>
          <p:nvPr>
            <p:ph type="ftr" sz="quarter" idx="11"/>
          </p:nvPr>
        </p:nvSpPr>
        <p:spPr/>
        <p:txBody>
          <a:bodyPr/>
          <a:lstStyle/>
          <a:p>
            <a:r>
              <a:rPr lang="nl-BE" dirty="0" smtClean="0"/>
              <a:t>Het Gilde van Molenaars</a:t>
            </a:r>
            <a:endParaRPr lang="nl-BE" dirty="0"/>
          </a:p>
        </p:txBody>
      </p:sp>
    </p:spTree>
    <p:extLst>
      <p:ext uri="{BB962C8B-B14F-4D97-AF65-F5344CB8AC3E}">
        <p14:creationId xmlns:p14="http://schemas.microsoft.com/office/powerpoint/2010/main" val="3014958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rotWithShape="1">
          <a:blip r:embed="rId2" cstate="print">
            <a:extLst>
              <a:ext uri="{28A0092B-C50C-407E-A947-70E740481C1C}">
                <a14:useLocalDpi xmlns:a14="http://schemas.microsoft.com/office/drawing/2010/main" val="0"/>
              </a:ext>
            </a:extLst>
          </a:blip>
          <a:srcRect b="16272"/>
          <a:stretch/>
        </p:blipFill>
        <p:spPr>
          <a:xfrm flipH="1">
            <a:off x="9617883" y="7120"/>
            <a:ext cx="2574115" cy="1251409"/>
          </a:xfrm>
          <a:prstGeom prst="rect">
            <a:avLst/>
          </a:prstGeom>
        </p:spPr>
      </p:pic>
      <p:sp>
        <p:nvSpPr>
          <p:cNvPr id="4" name="Tekstvak 3"/>
          <p:cNvSpPr txBox="1"/>
          <p:nvPr/>
        </p:nvSpPr>
        <p:spPr>
          <a:xfrm>
            <a:off x="2937909" y="138487"/>
            <a:ext cx="6636776" cy="646331"/>
          </a:xfrm>
          <a:prstGeom prst="rect">
            <a:avLst/>
          </a:prstGeom>
          <a:solidFill>
            <a:schemeClr val="accent6">
              <a:lumMod val="60000"/>
              <a:lumOff val="40000"/>
            </a:schemeClr>
          </a:solidFill>
        </p:spPr>
        <p:txBody>
          <a:bodyPr wrap="square" rtlCol="0" anchor="ctr">
            <a:spAutoFit/>
          </a:bodyPr>
          <a:lstStyle/>
          <a:p>
            <a:pPr algn="ctr"/>
            <a:r>
              <a:rPr lang="nl-BE" sz="3600" dirty="0" smtClean="0">
                <a:latin typeface="AR JULIAN" panose="02000000000000000000" pitchFamily="2" charset="0"/>
              </a:rPr>
              <a:t>Vlagerige wind</a:t>
            </a:r>
            <a:endParaRPr lang="nl-BE" sz="3600" dirty="0">
              <a:latin typeface="AR JULIAN" panose="02000000000000000000" pitchFamily="2" charset="0"/>
            </a:endParaRPr>
          </a:p>
        </p:txBody>
      </p:sp>
      <p:sp>
        <p:nvSpPr>
          <p:cNvPr id="7" name="Tekstvak 6"/>
          <p:cNvSpPr txBox="1"/>
          <p:nvPr/>
        </p:nvSpPr>
        <p:spPr>
          <a:xfrm>
            <a:off x="43620" y="7120"/>
            <a:ext cx="2851089" cy="900000"/>
          </a:xfrm>
          <a:prstGeom prst="rect">
            <a:avLst/>
          </a:prstGeom>
          <a:solidFill>
            <a:schemeClr val="accent6">
              <a:lumMod val="60000"/>
              <a:lumOff val="40000"/>
            </a:schemeClr>
          </a:solidFill>
        </p:spPr>
        <p:txBody>
          <a:bodyPr wrap="square" rtlCol="0">
            <a:spAutoFit/>
          </a:bodyPr>
          <a:lstStyle/>
          <a:p>
            <a:endParaRPr lang="nl-BE" dirty="0"/>
          </a:p>
        </p:txBody>
      </p:sp>
      <p:sp>
        <p:nvSpPr>
          <p:cNvPr id="5" name="Tekstvak 4"/>
          <p:cNvSpPr txBox="1"/>
          <p:nvPr/>
        </p:nvSpPr>
        <p:spPr>
          <a:xfrm>
            <a:off x="736827" y="138487"/>
            <a:ext cx="1983051" cy="677108"/>
          </a:xfrm>
          <a:prstGeom prst="rect">
            <a:avLst/>
          </a:prstGeom>
          <a:noFill/>
        </p:spPr>
        <p:txBody>
          <a:bodyPr wrap="square" rtlCol="0">
            <a:spAutoFit/>
          </a:bodyPr>
          <a:lstStyle/>
          <a:p>
            <a:pPr algn="ctr"/>
            <a:r>
              <a:rPr lang="nl-BE" sz="1200" dirty="0" smtClean="0">
                <a:latin typeface="Arial" panose="020B0604020202020204" pitchFamily="34" charset="0"/>
                <a:cs typeface="Arial" panose="020B0604020202020204" pitchFamily="34" charset="0"/>
              </a:rPr>
              <a:t>Het Gilde van Molenaars</a:t>
            </a:r>
          </a:p>
          <a:p>
            <a:pPr algn="ctr"/>
            <a:r>
              <a:rPr lang="nl-BE" sz="1200" dirty="0" smtClean="0">
                <a:latin typeface="Arial" panose="020B0604020202020204" pitchFamily="34" charset="0"/>
                <a:cs typeface="Arial" panose="020B0604020202020204" pitchFamily="34" charset="0"/>
              </a:rPr>
              <a:t>Afd. Limburg</a:t>
            </a:r>
          </a:p>
          <a:p>
            <a:pPr algn="ctr"/>
            <a:endParaRPr lang="nl-BE" sz="1400" dirty="0">
              <a:latin typeface="Arial" panose="020B0604020202020204" pitchFamily="34" charset="0"/>
              <a:cs typeface="Arial" panose="020B0604020202020204" pitchFamily="34" charset="0"/>
            </a:endParaRPr>
          </a:p>
        </p:txBody>
      </p:sp>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7041"/>
            <a:ext cx="716948" cy="900000"/>
          </a:xfrm>
          <a:prstGeom prst="rect">
            <a:avLst/>
          </a:prstGeom>
        </p:spPr>
      </p:pic>
      <p:sp>
        <p:nvSpPr>
          <p:cNvPr id="3" name="Tijdelijke aanduiding voor datum 2"/>
          <p:cNvSpPr>
            <a:spLocks noGrp="1"/>
          </p:cNvSpPr>
          <p:nvPr>
            <p:ph type="dt" sz="half" idx="10"/>
          </p:nvPr>
        </p:nvSpPr>
        <p:spPr/>
        <p:txBody>
          <a:bodyPr/>
          <a:lstStyle/>
          <a:p>
            <a:fld id="{07127638-0474-4558-A1A6-88CE9190775F}" type="datetime1">
              <a:rPr lang="nl-BE" smtClean="0"/>
              <a:t>18/03/2024</a:t>
            </a:fld>
            <a:endParaRPr lang="nl-BE" dirty="0"/>
          </a:p>
        </p:txBody>
      </p:sp>
      <p:sp>
        <p:nvSpPr>
          <p:cNvPr id="8" name="Tijdelijke aanduiding voor dianummer 7"/>
          <p:cNvSpPr>
            <a:spLocks noGrp="1"/>
          </p:cNvSpPr>
          <p:nvPr>
            <p:ph type="sldNum" sz="quarter" idx="12"/>
          </p:nvPr>
        </p:nvSpPr>
        <p:spPr/>
        <p:txBody>
          <a:bodyPr/>
          <a:lstStyle/>
          <a:p>
            <a:fld id="{AC0B8AE9-B615-4110-8A40-3E5F16D5504D}" type="slidenum">
              <a:rPr lang="nl-BE" smtClean="0"/>
              <a:t>18</a:t>
            </a:fld>
            <a:endParaRPr lang="nl-BE" dirty="0"/>
          </a:p>
        </p:txBody>
      </p:sp>
      <p:sp>
        <p:nvSpPr>
          <p:cNvPr id="9" name="Tijdelijke aanduiding voor voettekst 8"/>
          <p:cNvSpPr>
            <a:spLocks noGrp="1"/>
          </p:cNvSpPr>
          <p:nvPr>
            <p:ph type="ftr" sz="quarter" idx="11"/>
          </p:nvPr>
        </p:nvSpPr>
        <p:spPr/>
        <p:txBody>
          <a:bodyPr/>
          <a:lstStyle/>
          <a:p>
            <a:r>
              <a:rPr lang="nl-BE" dirty="0" smtClean="0"/>
              <a:t>Het Gilde van Molenaars</a:t>
            </a:r>
            <a:endParaRPr lang="nl-BE" dirty="0"/>
          </a:p>
        </p:txBody>
      </p:sp>
      <p:sp>
        <p:nvSpPr>
          <p:cNvPr id="10" name="Tekstvak 9"/>
          <p:cNvSpPr txBox="1"/>
          <p:nvPr/>
        </p:nvSpPr>
        <p:spPr>
          <a:xfrm>
            <a:off x="1028700" y="1258529"/>
            <a:ext cx="8026400" cy="707886"/>
          </a:xfrm>
          <a:prstGeom prst="rect">
            <a:avLst/>
          </a:prstGeom>
          <a:noFill/>
        </p:spPr>
        <p:txBody>
          <a:bodyPr wrap="square" rtlCol="0">
            <a:spAutoFit/>
          </a:bodyPr>
          <a:lstStyle/>
          <a:p>
            <a:pPr algn="ctr"/>
            <a:r>
              <a:rPr lang="nl-BE" sz="2000" dirty="0" smtClean="0">
                <a:solidFill>
                  <a:srgbClr val="FF0000"/>
                </a:solidFill>
                <a:latin typeface="Arial" panose="020B0604020202020204" pitchFamily="34" charset="0"/>
                <a:cs typeface="Arial" panose="020B0604020202020204" pitchFamily="34" charset="0"/>
              </a:rPr>
              <a:t>Vlagerige wind is het tegengestelde van een stabiele wind</a:t>
            </a:r>
          </a:p>
          <a:p>
            <a:pPr algn="ctr"/>
            <a:r>
              <a:rPr lang="nl-BE" sz="2000" dirty="0" smtClean="0">
                <a:solidFill>
                  <a:srgbClr val="FF0000"/>
                </a:solidFill>
                <a:latin typeface="Arial" panose="020B0604020202020204" pitchFamily="34" charset="0"/>
                <a:cs typeface="Arial" panose="020B0604020202020204" pitchFamily="34" charset="0"/>
              </a:rPr>
              <a:t>“Het waait met horten en stoten” </a:t>
            </a:r>
            <a:endParaRPr lang="nl-BE" sz="2000" dirty="0">
              <a:solidFill>
                <a:srgbClr val="FF0000"/>
              </a:solidFill>
              <a:latin typeface="Arial" panose="020B0604020202020204" pitchFamily="34" charset="0"/>
              <a:cs typeface="Arial" panose="020B0604020202020204" pitchFamily="34" charset="0"/>
            </a:endParaRPr>
          </a:p>
        </p:txBody>
      </p:sp>
      <p:sp>
        <p:nvSpPr>
          <p:cNvPr id="11" name="Tekstvak 10"/>
          <p:cNvSpPr txBox="1"/>
          <p:nvPr/>
        </p:nvSpPr>
        <p:spPr>
          <a:xfrm>
            <a:off x="777574" y="4796431"/>
            <a:ext cx="10636852" cy="1477328"/>
          </a:xfrm>
          <a:prstGeom prst="rect">
            <a:avLst/>
          </a:prstGeom>
          <a:noFill/>
          <a:ln w="19050">
            <a:solidFill>
              <a:srgbClr val="FF0000"/>
            </a:solidFill>
          </a:ln>
        </p:spPr>
        <p:txBody>
          <a:bodyPr wrap="square" rtlCol="0">
            <a:spAutoFit/>
          </a:bodyPr>
          <a:lstStyle/>
          <a:p>
            <a:r>
              <a:rPr lang="nl-BE" dirty="0" smtClean="0">
                <a:solidFill>
                  <a:srgbClr val="FF0000"/>
                </a:solidFill>
                <a:latin typeface="Arial" panose="020B0604020202020204" pitchFamily="34" charset="0"/>
                <a:cs typeface="Arial" panose="020B0604020202020204" pitchFamily="34" charset="0"/>
              </a:rPr>
              <a:t>Voor de molenaar: Moeilijk om een constant aantal enden te draaien</a:t>
            </a:r>
          </a:p>
          <a:p>
            <a:pPr marL="285750" indent="-285750">
              <a:buFont typeface="Arial" panose="020B0604020202020204" pitchFamily="34" charset="0"/>
              <a:buChar char="•"/>
            </a:pPr>
            <a:r>
              <a:rPr lang="nl-BE" dirty="0" smtClean="0">
                <a:solidFill>
                  <a:srgbClr val="FF0000"/>
                </a:solidFill>
                <a:latin typeface="Arial" panose="020B0604020202020204" pitchFamily="34" charset="0"/>
                <a:cs typeface="Arial" panose="020B0604020202020204" pitchFamily="34" charset="0"/>
              </a:rPr>
              <a:t>In de wind kruien, door een breed veld. Juiste windrichting moeilijk te bepalen door plotse veranderingen van windrichting</a:t>
            </a:r>
          </a:p>
          <a:p>
            <a:pPr marL="285750" indent="-285750">
              <a:buFont typeface="Arial" panose="020B0604020202020204" pitchFamily="34" charset="0"/>
              <a:buChar char="•"/>
            </a:pPr>
            <a:r>
              <a:rPr lang="nl-BE" dirty="0" smtClean="0">
                <a:solidFill>
                  <a:srgbClr val="FF0000"/>
                </a:solidFill>
                <a:latin typeface="Arial" panose="020B0604020202020204" pitchFamily="34" charset="0"/>
                <a:cs typeface="Arial" panose="020B0604020202020204" pitchFamily="34" charset="0"/>
              </a:rPr>
              <a:t>Moeilijk om de juiste zeilvoering te bepalen door wisseling van korte en krachtige windsnelheden </a:t>
            </a:r>
          </a:p>
          <a:p>
            <a:pPr marL="285750" indent="-285750">
              <a:buFont typeface="Arial" panose="020B0604020202020204" pitchFamily="34" charset="0"/>
              <a:buChar char="•"/>
            </a:pPr>
            <a:r>
              <a:rPr lang="nl-BE" dirty="0" smtClean="0">
                <a:solidFill>
                  <a:srgbClr val="FF0000"/>
                </a:solidFill>
                <a:latin typeface="Arial" panose="020B0604020202020204" pitchFamily="34" charset="0"/>
                <a:cs typeface="Arial" panose="020B0604020202020204" pitchFamily="34" charset="0"/>
              </a:rPr>
              <a:t>Er moet gezocht worden naar een aanvaardbare ‘gulden’ middenweg </a:t>
            </a:r>
            <a:endParaRPr lang="nl-BE" dirty="0">
              <a:solidFill>
                <a:srgbClr val="FF0000"/>
              </a:solidFill>
              <a:latin typeface="Arial" panose="020B0604020202020204" pitchFamily="34" charset="0"/>
              <a:cs typeface="Arial" panose="020B0604020202020204" pitchFamily="34" charset="0"/>
            </a:endParaRPr>
          </a:p>
        </p:txBody>
      </p:sp>
      <p:sp>
        <p:nvSpPr>
          <p:cNvPr id="12" name="Tekstvak 11"/>
          <p:cNvSpPr txBox="1"/>
          <p:nvPr/>
        </p:nvSpPr>
        <p:spPr>
          <a:xfrm>
            <a:off x="5137150" y="2233284"/>
            <a:ext cx="6946900" cy="2062103"/>
          </a:xfrm>
          <a:prstGeom prst="rect">
            <a:avLst/>
          </a:prstGeom>
          <a:noFill/>
        </p:spPr>
        <p:txBody>
          <a:bodyPr wrap="square" rtlCol="0">
            <a:spAutoFit/>
          </a:bodyPr>
          <a:lstStyle/>
          <a:p>
            <a:pPr marL="285750" indent="-285750">
              <a:buFont typeface="Arial" panose="020B0604020202020204" pitchFamily="34" charset="0"/>
              <a:buChar char="•"/>
            </a:pPr>
            <a:r>
              <a:rPr lang="nl-BE" sz="1600" dirty="0" smtClean="0">
                <a:latin typeface="Arial" panose="020B0604020202020204" pitchFamily="34" charset="0"/>
                <a:cs typeface="Arial" panose="020B0604020202020204" pitchFamily="34" charset="0"/>
              </a:rPr>
              <a:t>Door zonnewarmte ontstaan er thermiekbellen (bellen van warme lucht)</a:t>
            </a:r>
          </a:p>
          <a:p>
            <a:pPr marL="285750" indent="-285750">
              <a:buFont typeface="Arial" panose="020B0604020202020204" pitchFamily="34" charset="0"/>
              <a:buChar char="•"/>
            </a:pPr>
            <a:r>
              <a:rPr lang="nl-BE" sz="1600" dirty="0" smtClean="0">
                <a:latin typeface="Arial" panose="020B0604020202020204" pitchFamily="34" charset="0"/>
                <a:cs typeface="Arial" panose="020B0604020202020204" pitchFamily="34" charset="0"/>
              </a:rPr>
              <a:t>Deze stijgen op en verstoren de boven winden</a:t>
            </a:r>
          </a:p>
          <a:p>
            <a:pPr marL="285750" indent="-285750">
              <a:buFont typeface="Arial" panose="020B0604020202020204" pitchFamily="34" charset="0"/>
              <a:buChar char="•"/>
            </a:pPr>
            <a:r>
              <a:rPr lang="nl-BE" sz="1600" dirty="0" smtClean="0">
                <a:latin typeface="Arial" panose="020B0604020202020204" pitchFamily="34" charset="0"/>
                <a:cs typeface="Arial" panose="020B0604020202020204" pitchFamily="34" charset="0"/>
              </a:rPr>
              <a:t>Zijn ze krachtig genoeg dan worden de windbanden afgebogen, deels naar het aardoppervlak</a:t>
            </a:r>
          </a:p>
          <a:p>
            <a:pPr marL="285750" indent="-285750">
              <a:buFont typeface="Arial" panose="020B0604020202020204" pitchFamily="34" charset="0"/>
              <a:buChar char="•"/>
            </a:pPr>
            <a:r>
              <a:rPr lang="nl-BE" sz="1600" dirty="0" smtClean="0">
                <a:latin typeface="Arial" panose="020B0604020202020204" pitchFamily="34" charset="0"/>
                <a:cs typeface="Arial" panose="020B0604020202020204" pitchFamily="34" charset="0"/>
              </a:rPr>
              <a:t>Wind kan toenemen tot 3 à 4 bft, van zwakke naar matige wind.</a:t>
            </a:r>
          </a:p>
          <a:p>
            <a:pPr marL="285750" indent="-285750">
              <a:buFont typeface="Arial" panose="020B0604020202020204" pitchFamily="34" charset="0"/>
              <a:buChar char="•"/>
            </a:pPr>
            <a:r>
              <a:rPr lang="nl-BE" sz="1600" dirty="0" smtClean="0">
                <a:latin typeface="Arial" panose="020B0604020202020204" pitchFamily="34" charset="0"/>
                <a:cs typeface="Arial" panose="020B0604020202020204" pitchFamily="34" charset="0"/>
              </a:rPr>
              <a:t>De snelheid is doorgaans lager dan die van ‘windstoten’</a:t>
            </a:r>
          </a:p>
          <a:p>
            <a:pPr marL="285750" indent="-285750">
              <a:buFont typeface="Arial" panose="020B0604020202020204" pitchFamily="34" charset="0"/>
              <a:buChar char="•"/>
            </a:pPr>
            <a:r>
              <a:rPr lang="nl-BE" sz="1600" dirty="0" smtClean="0">
                <a:latin typeface="Arial" panose="020B0604020202020204" pitchFamily="34" charset="0"/>
                <a:cs typeface="Arial" panose="020B0604020202020204" pitchFamily="34" charset="0"/>
              </a:rPr>
              <a:t>Komt voor in de omgeving van fronten en bij onstabiele lucht</a:t>
            </a:r>
          </a:p>
          <a:p>
            <a:pPr marL="285750" indent="-285750">
              <a:buFont typeface="Arial" panose="020B0604020202020204" pitchFamily="34" charset="0"/>
              <a:buChar char="•"/>
            </a:pPr>
            <a:r>
              <a:rPr lang="nl-BE" sz="1600" dirty="0" smtClean="0">
                <a:latin typeface="Arial" panose="020B0604020202020204" pitchFamily="34" charset="0"/>
                <a:cs typeface="Arial" panose="020B0604020202020204" pitchFamily="34" charset="0"/>
              </a:rPr>
              <a:t>Ook voor zware zomerse onweersbuien</a:t>
            </a:r>
            <a:endParaRPr lang="nl-BE" sz="1600" dirty="0">
              <a:latin typeface="Arial" panose="020B0604020202020204" pitchFamily="34" charset="0"/>
              <a:cs typeface="Arial" panose="020B0604020202020204" pitchFamily="34" charset="0"/>
            </a:endParaRPr>
          </a:p>
        </p:txBody>
      </p:sp>
      <p:pic>
        <p:nvPicPr>
          <p:cNvPr id="1026" name="Picture 2" descr="Afbeeldingsresultaten voor vlagerige wi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574" y="2183387"/>
            <a:ext cx="4320000" cy="24530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1909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rotWithShape="1">
          <a:blip r:embed="rId2" cstate="print">
            <a:extLst>
              <a:ext uri="{28A0092B-C50C-407E-A947-70E740481C1C}">
                <a14:useLocalDpi xmlns:a14="http://schemas.microsoft.com/office/drawing/2010/main" val="0"/>
              </a:ext>
            </a:extLst>
          </a:blip>
          <a:srcRect b="16272"/>
          <a:stretch/>
        </p:blipFill>
        <p:spPr>
          <a:xfrm flipH="1">
            <a:off x="9617883" y="7120"/>
            <a:ext cx="2574115" cy="1251409"/>
          </a:xfrm>
          <a:prstGeom prst="rect">
            <a:avLst/>
          </a:prstGeom>
        </p:spPr>
      </p:pic>
      <p:sp>
        <p:nvSpPr>
          <p:cNvPr id="4" name="Tekstvak 3"/>
          <p:cNvSpPr txBox="1"/>
          <p:nvPr/>
        </p:nvSpPr>
        <p:spPr>
          <a:xfrm>
            <a:off x="2937909" y="138487"/>
            <a:ext cx="6636776" cy="646331"/>
          </a:xfrm>
          <a:prstGeom prst="rect">
            <a:avLst/>
          </a:prstGeom>
          <a:solidFill>
            <a:schemeClr val="accent6">
              <a:lumMod val="60000"/>
              <a:lumOff val="40000"/>
            </a:schemeClr>
          </a:solidFill>
        </p:spPr>
        <p:txBody>
          <a:bodyPr wrap="square" rtlCol="0" anchor="ctr">
            <a:spAutoFit/>
          </a:bodyPr>
          <a:lstStyle/>
          <a:p>
            <a:pPr algn="ctr"/>
            <a:r>
              <a:rPr lang="nl-BE" sz="3600" dirty="0" smtClean="0">
                <a:latin typeface="AR JULIAN" panose="02000000000000000000" pitchFamily="2" charset="0"/>
              </a:rPr>
              <a:t>Windstoten</a:t>
            </a:r>
            <a:endParaRPr lang="nl-BE" sz="3600" dirty="0">
              <a:latin typeface="AR JULIAN" panose="02000000000000000000" pitchFamily="2" charset="0"/>
            </a:endParaRPr>
          </a:p>
        </p:txBody>
      </p:sp>
      <p:sp>
        <p:nvSpPr>
          <p:cNvPr id="7" name="Tekstvak 6"/>
          <p:cNvSpPr txBox="1"/>
          <p:nvPr/>
        </p:nvSpPr>
        <p:spPr>
          <a:xfrm>
            <a:off x="43620" y="7120"/>
            <a:ext cx="2851089" cy="900000"/>
          </a:xfrm>
          <a:prstGeom prst="rect">
            <a:avLst/>
          </a:prstGeom>
          <a:solidFill>
            <a:schemeClr val="accent6">
              <a:lumMod val="60000"/>
              <a:lumOff val="40000"/>
            </a:schemeClr>
          </a:solidFill>
        </p:spPr>
        <p:txBody>
          <a:bodyPr wrap="square" rtlCol="0">
            <a:spAutoFit/>
          </a:bodyPr>
          <a:lstStyle/>
          <a:p>
            <a:endParaRPr lang="nl-BE" dirty="0"/>
          </a:p>
        </p:txBody>
      </p:sp>
      <p:sp>
        <p:nvSpPr>
          <p:cNvPr id="5" name="Tekstvak 4"/>
          <p:cNvSpPr txBox="1"/>
          <p:nvPr/>
        </p:nvSpPr>
        <p:spPr>
          <a:xfrm>
            <a:off x="736827" y="138487"/>
            <a:ext cx="1983051" cy="677108"/>
          </a:xfrm>
          <a:prstGeom prst="rect">
            <a:avLst/>
          </a:prstGeom>
          <a:noFill/>
        </p:spPr>
        <p:txBody>
          <a:bodyPr wrap="square" rtlCol="0">
            <a:spAutoFit/>
          </a:bodyPr>
          <a:lstStyle/>
          <a:p>
            <a:pPr algn="ctr"/>
            <a:r>
              <a:rPr lang="nl-BE" sz="1200" dirty="0" smtClean="0">
                <a:latin typeface="Arial" panose="020B0604020202020204" pitchFamily="34" charset="0"/>
                <a:cs typeface="Arial" panose="020B0604020202020204" pitchFamily="34" charset="0"/>
              </a:rPr>
              <a:t>Het Gilde van Molenaars</a:t>
            </a:r>
          </a:p>
          <a:p>
            <a:pPr algn="ctr"/>
            <a:r>
              <a:rPr lang="nl-BE" sz="1200" dirty="0" smtClean="0">
                <a:latin typeface="Arial" panose="020B0604020202020204" pitchFamily="34" charset="0"/>
                <a:cs typeface="Arial" panose="020B0604020202020204" pitchFamily="34" charset="0"/>
              </a:rPr>
              <a:t>Afd. Limburg</a:t>
            </a:r>
          </a:p>
          <a:p>
            <a:pPr algn="ctr"/>
            <a:endParaRPr lang="nl-BE" sz="1400" dirty="0">
              <a:latin typeface="Arial" panose="020B0604020202020204" pitchFamily="34" charset="0"/>
              <a:cs typeface="Arial" panose="020B0604020202020204" pitchFamily="34" charset="0"/>
            </a:endParaRPr>
          </a:p>
        </p:txBody>
      </p:sp>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7041"/>
            <a:ext cx="716948" cy="900000"/>
          </a:xfrm>
          <a:prstGeom prst="rect">
            <a:avLst/>
          </a:prstGeom>
        </p:spPr>
      </p:pic>
      <p:sp>
        <p:nvSpPr>
          <p:cNvPr id="3" name="Tijdelijke aanduiding voor datum 2"/>
          <p:cNvSpPr>
            <a:spLocks noGrp="1"/>
          </p:cNvSpPr>
          <p:nvPr>
            <p:ph type="dt" sz="half" idx="10"/>
          </p:nvPr>
        </p:nvSpPr>
        <p:spPr/>
        <p:txBody>
          <a:bodyPr/>
          <a:lstStyle/>
          <a:p>
            <a:fld id="{A6EBC63F-4934-406B-B5C9-08990B84A0AF}" type="datetime1">
              <a:rPr lang="nl-BE" smtClean="0"/>
              <a:t>18/03/2024</a:t>
            </a:fld>
            <a:endParaRPr lang="nl-BE" dirty="0"/>
          </a:p>
        </p:txBody>
      </p:sp>
      <p:sp>
        <p:nvSpPr>
          <p:cNvPr id="8" name="Tijdelijke aanduiding voor dianummer 7"/>
          <p:cNvSpPr>
            <a:spLocks noGrp="1"/>
          </p:cNvSpPr>
          <p:nvPr>
            <p:ph type="sldNum" sz="quarter" idx="12"/>
          </p:nvPr>
        </p:nvSpPr>
        <p:spPr/>
        <p:txBody>
          <a:bodyPr/>
          <a:lstStyle/>
          <a:p>
            <a:fld id="{AC0B8AE9-B615-4110-8A40-3E5F16D5504D}" type="slidenum">
              <a:rPr lang="nl-BE" smtClean="0"/>
              <a:t>19</a:t>
            </a:fld>
            <a:endParaRPr lang="nl-BE" dirty="0"/>
          </a:p>
        </p:txBody>
      </p:sp>
      <p:sp>
        <p:nvSpPr>
          <p:cNvPr id="9" name="Tijdelijke aanduiding voor voettekst 8"/>
          <p:cNvSpPr>
            <a:spLocks noGrp="1"/>
          </p:cNvSpPr>
          <p:nvPr>
            <p:ph type="ftr" sz="quarter" idx="11"/>
          </p:nvPr>
        </p:nvSpPr>
        <p:spPr/>
        <p:txBody>
          <a:bodyPr/>
          <a:lstStyle/>
          <a:p>
            <a:r>
              <a:rPr lang="nl-BE" dirty="0" smtClean="0"/>
              <a:t>Het Gilde van Molenaars</a:t>
            </a:r>
            <a:endParaRPr lang="nl-BE" dirty="0"/>
          </a:p>
        </p:txBody>
      </p:sp>
      <p:sp>
        <p:nvSpPr>
          <p:cNvPr id="10" name="Tekstvak 9"/>
          <p:cNvSpPr txBox="1"/>
          <p:nvPr/>
        </p:nvSpPr>
        <p:spPr>
          <a:xfrm>
            <a:off x="620486" y="1416652"/>
            <a:ext cx="9905093" cy="400110"/>
          </a:xfrm>
          <a:prstGeom prst="rect">
            <a:avLst/>
          </a:prstGeom>
          <a:noFill/>
        </p:spPr>
        <p:txBody>
          <a:bodyPr wrap="square" rtlCol="0">
            <a:spAutoFit/>
          </a:bodyPr>
          <a:lstStyle/>
          <a:p>
            <a:r>
              <a:rPr lang="nl-BE" sz="2000" dirty="0" smtClean="0">
                <a:solidFill>
                  <a:srgbClr val="FF0000"/>
                </a:solidFill>
                <a:latin typeface="Arial" panose="020B0604020202020204" pitchFamily="34" charset="0"/>
                <a:cs typeface="Arial" panose="020B0604020202020204" pitchFamily="34" charset="0"/>
              </a:rPr>
              <a:t>Windstoten zijn korte maar krachtige rukwinden of windvlagen van minstens 50 km/u </a:t>
            </a:r>
            <a:endParaRPr lang="nl-BE" sz="2000" dirty="0">
              <a:solidFill>
                <a:srgbClr val="FF0000"/>
              </a:solidFill>
              <a:latin typeface="Arial" panose="020B0604020202020204" pitchFamily="34" charset="0"/>
              <a:cs typeface="Arial" panose="020B0604020202020204" pitchFamily="34" charset="0"/>
            </a:endParaRPr>
          </a:p>
        </p:txBody>
      </p:sp>
      <p:pic>
        <p:nvPicPr>
          <p:cNvPr id="1028" name="Picture 4" descr="Afbeeldingsresultaten voor windstoten knm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999" y="2448596"/>
            <a:ext cx="4320000" cy="2874711"/>
          </a:xfrm>
          <a:prstGeom prst="rect">
            <a:avLst/>
          </a:prstGeom>
          <a:noFill/>
          <a:extLst>
            <a:ext uri="{909E8E84-426E-40DD-AFC4-6F175D3DCCD1}">
              <a14:hiddenFill xmlns:a14="http://schemas.microsoft.com/office/drawing/2010/main">
                <a:solidFill>
                  <a:srgbClr val="FFFFFF"/>
                </a:solidFill>
              </a14:hiddenFill>
            </a:ext>
          </a:extLst>
        </p:spPr>
      </p:pic>
      <p:sp>
        <p:nvSpPr>
          <p:cNvPr id="11" name="Tekstvak 10"/>
          <p:cNvSpPr txBox="1"/>
          <p:nvPr/>
        </p:nvSpPr>
        <p:spPr>
          <a:xfrm>
            <a:off x="5231780" y="2448596"/>
            <a:ext cx="6757639" cy="923330"/>
          </a:xfrm>
          <a:prstGeom prst="rect">
            <a:avLst/>
          </a:prstGeom>
          <a:noFill/>
        </p:spPr>
        <p:txBody>
          <a:bodyPr wrap="square" rtlCol="0">
            <a:spAutoFit/>
          </a:bodyPr>
          <a:lstStyle/>
          <a:p>
            <a:pPr marL="285750" indent="-285750">
              <a:buFont typeface="Arial" panose="020B0604020202020204" pitchFamily="34" charset="0"/>
              <a:buChar char="•"/>
            </a:pPr>
            <a:r>
              <a:rPr lang="nl-BE" dirty="0" smtClean="0">
                <a:latin typeface="Arial" panose="020B0604020202020204" pitchFamily="34" charset="0"/>
                <a:cs typeface="Arial" panose="020B0604020202020204" pitchFamily="34" charset="0"/>
              </a:rPr>
              <a:t>Komen alleen voor bij buienwolk (Cumulonimbus)  </a:t>
            </a:r>
            <a:r>
              <a:rPr lang="nl-BE" dirty="0" smtClean="0">
                <a:solidFill>
                  <a:srgbClr val="FF0000"/>
                </a:solidFill>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nl-BE" dirty="0" smtClean="0">
                <a:latin typeface="Arial" panose="020B0604020202020204" pitchFamily="34" charset="0"/>
                <a:cs typeface="Arial" panose="020B0604020202020204" pitchFamily="34" charset="0"/>
              </a:rPr>
              <a:t>Gedurende </a:t>
            </a:r>
            <a:r>
              <a:rPr lang="nl-BE" dirty="0">
                <a:latin typeface="Arial" panose="020B0604020202020204" pitchFamily="34" charset="0"/>
                <a:cs typeface="Arial" panose="020B0604020202020204" pitchFamily="34" charset="0"/>
              </a:rPr>
              <a:t>het hele </a:t>
            </a:r>
            <a:r>
              <a:rPr lang="nl-BE" dirty="0" smtClean="0">
                <a:latin typeface="Arial" panose="020B0604020202020204" pitchFamily="34" charset="0"/>
                <a:cs typeface="Arial" panose="020B0604020202020204" pitchFamily="34" charset="0"/>
              </a:rPr>
              <a:t>jaar, </a:t>
            </a:r>
          </a:p>
          <a:p>
            <a:pPr marL="285750" indent="-285750">
              <a:buFont typeface="Arial" panose="020B0604020202020204" pitchFamily="34" charset="0"/>
              <a:buChar char="•"/>
            </a:pPr>
            <a:r>
              <a:rPr lang="nl-BE" dirty="0" smtClean="0">
                <a:latin typeface="Arial" panose="020B0604020202020204" pitchFamily="34" charset="0"/>
                <a:cs typeface="Arial" panose="020B0604020202020204" pitchFamily="34" charset="0"/>
              </a:rPr>
              <a:t>In de winter zeker bij stormachtig weer en storm</a:t>
            </a:r>
            <a:endParaRPr lang="nl-BE" dirty="0">
              <a:latin typeface="Arial" panose="020B0604020202020204" pitchFamily="34" charset="0"/>
              <a:cs typeface="Arial" panose="020B0604020202020204" pitchFamily="34" charset="0"/>
            </a:endParaRPr>
          </a:p>
        </p:txBody>
      </p:sp>
      <p:sp>
        <p:nvSpPr>
          <p:cNvPr id="12" name="Tekstvak 11"/>
          <p:cNvSpPr txBox="1"/>
          <p:nvPr/>
        </p:nvSpPr>
        <p:spPr>
          <a:xfrm>
            <a:off x="5231780" y="4337289"/>
            <a:ext cx="6757639" cy="1477328"/>
          </a:xfrm>
          <a:prstGeom prst="rect">
            <a:avLst/>
          </a:prstGeom>
          <a:noFill/>
          <a:ln w="19050">
            <a:solidFill>
              <a:srgbClr val="FF0000"/>
            </a:solidFill>
          </a:ln>
        </p:spPr>
        <p:txBody>
          <a:bodyPr wrap="square" rtlCol="0">
            <a:spAutoFit/>
          </a:bodyPr>
          <a:lstStyle/>
          <a:p>
            <a:r>
              <a:rPr lang="nl-BE" dirty="0" smtClean="0">
                <a:solidFill>
                  <a:srgbClr val="FF0000"/>
                </a:solidFill>
                <a:latin typeface="Arial" panose="020B0604020202020204" pitchFamily="34" charset="0"/>
                <a:cs typeface="Arial" panose="020B0604020202020204" pitchFamily="34" charset="0"/>
              </a:rPr>
              <a:t>Voor de molenaar: Zeer gevaarlijke situatie</a:t>
            </a:r>
          </a:p>
          <a:p>
            <a:pPr marL="285750" indent="-285750">
              <a:buFont typeface="Arial" panose="020B0604020202020204" pitchFamily="34" charset="0"/>
              <a:buChar char="•"/>
            </a:pPr>
            <a:r>
              <a:rPr lang="nl-BE" dirty="0" smtClean="0">
                <a:solidFill>
                  <a:srgbClr val="FF0000"/>
                </a:solidFill>
                <a:latin typeface="Arial" panose="020B0604020202020204" pitchFamily="34" charset="0"/>
                <a:cs typeface="Arial" panose="020B0604020202020204" pitchFamily="34" charset="0"/>
              </a:rPr>
              <a:t>Wees op je hoede, hou de bewolking goed in de gaten</a:t>
            </a:r>
          </a:p>
          <a:p>
            <a:pPr marL="285750" indent="-285750">
              <a:buFont typeface="Arial" panose="020B0604020202020204" pitchFamily="34" charset="0"/>
              <a:buChar char="•"/>
            </a:pPr>
            <a:r>
              <a:rPr lang="nl-BE" dirty="0" smtClean="0">
                <a:solidFill>
                  <a:srgbClr val="FF0000"/>
                </a:solidFill>
                <a:latin typeface="Arial" panose="020B0604020202020204" pitchFamily="34" charset="0"/>
                <a:cs typeface="Arial" panose="020B0604020202020204" pitchFamily="34" charset="0"/>
              </a:rPr>
              <a:t>Tijdig vang erop, afzeilen, bliksemafleider en roede ketting eraan.</a:t>
            </a:r>
          </a:p>
          <a:p>
            <a:pPr marL="285750" indent="-285750">
              <a:buFont typeface="Arial" panose="020B0604020202020204" pitchFamily="34" charset="0"/>
              <a:buChar char="•"/>
            </a:pPr>
            <a:r>
              <a:rPr lang="nl-BE" dirty="0" smtClean="0">
                <a:solidFill>
                  <a:srgbClr val="FF0000"/>
                </a:solidFill>
                <a:latin typeface="Arial" panose="020B0604020202020204" pitchFamily="34" charset="0"/>
                <a:cs typeface="Arial" panose="020B0604020202020204" pitchFamily="34" charset="0"/>
              </a:rPr>
              <a:t>‘Beter een half uur te vroeg dan  een half minuutje te laat”</a:t>
            </a:r>
            <a:endParaRPr lang="nl-BE" dirty="0">
              <a:solidFill>
                <a:srgbClr val="FF0000"/>
              </a:solidFill>
              <a:latin typeface="Arial" panose="020B0604020202020204" pitchFamily="34" charset="0"/>
              <a:cs typeface="Arial" panose="020B0604020202020204" pitchFamily="34" charset="0"/>
            </a:endParaRPr>
          </a:p>
        </p:txBody>
      </p:sp>
      <p:sp>
        <p:nvSpPr>
          <p:cNvPr id="13" name="Tekstvak 12"/>
          <p:cNvSpPr txBox="1"/>
          <p:nvPr/>
        </p:nvSpPr>
        <p:spPr>
          <a:xfrm>
            <a:off x="4971245" y="3915177"/>
            <a:ext cx="3639355" cy="369332"/>
          </a:xfrm>
          <a:prstGeom prst="rect">
            <a:avLst/>
          </a:prstGeom>
          <a:noFill/>
        </p:spPr>
        <p:txBody>
          <a:bodyPr wrap="square" rtlCol="0">
            <a:spAutoFit/>
          </a:bodyPr>
          <a:lstStyle/>
          <a:p>
            <a:r>
              <a:rPr lang="nl-BE" dirty="0" smtClean="0">
                <a:solidFill>
                  <a:srgbClr val="FF0000"/>
                </a:solidFill>
                <a:latin typeface="Arial" panose="020B0604020202020204" pitchFamily="34" charset="0"/>
                <a:cs typeface="Arial" panose="020B0604020202020204" pitchFamily="34" charset="0"/>
              </a:rPr>
              <a:t>⃰ </a:t>
            </a:r>
            <a:r>
              <a:rPr lang="nl-BE" sz="1400" dirty="0" smtClean="0">
                <a:solidFill>
                  <a:srgbClr val="FF0000"/>
                </a:solidFill>
                <a:latin typeface="Arial" panose="020B0604020202020204" pitchFamily="34" charset="0"/>
                <a:cs typeface="Arial" panose="020B0604020202020204" pitchFamily="34" charset="0"/>
              </a:rPr>
              <a:t>Deel 2 Wolken en weersverschijnselen</a:t>
            </a:r>
            <a:endParaRPr lang="nl-BE" sz="1400" dirty="0">
              <a:solidFill>
                <a:srgbClr val="FF0000"/>
              </a:solidFill>
            </a:endParaRPr>
          </a:p>
        </p:txBody>
      </p:sp>
    </p:spTree>
    <p:extLst>
      <p:ext uri="{BB962C8B-B14F-4D97-AF65-F5344CB8AC3E}">
        <p14:creationId xmlns:p14="http://schemas.microsoft.com/office/powerpoint/2010/main" val="42158689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rotWithShape="1">
          <a:blip r:embed="rId2" cstate="print">
            <a:extLst>
              <a:ext uri="{28A0092B-C50C-407E-A947-70E740481C1C}">
                <a14:useLocalDpi xmlns:a14="http://schemas.microsoft.com/office/drawing/2010/main" val="0"/>
              </a:ext>
            </a:extLst>
          </a:blip>
          <a:srcRect b="16272"/>
          <a:stretch/>
        </p:blipFill>
        <p:spPr>
          <a:xfrm flipH="1">
            <a:off x="9617883" y="7120"/>
            <a:ext cx="2574115" cy="1251409"/>
          </a:xfrm>
          <a:prstGeom prst="rect">
            <a:avLst/>
          </a:prstGeom>
        </p:spPr>
      </p:pic>
      <p:sp>
        <p:nvSpPr>
          <p:cNvPr id="4" name="Tekstvak 3"/>
          <p:cNvSpPr txBox="1"/>
          <p:nvPr/>
        </p:nvSpPr>
        <p:spPr>
          <a:xfrm>
            <a:off x="2937909" y="138487"/>
            <a:ext cx="6636776" cy="646331"/>
          </a:xfrm>
          <a:prstGeom prst="rect">
            <a:avLst/>
          </a:prstGeom>
          <a:solidFill>
            <a:schemeClr val="accent6">
              <a:lumMod val="60000"/>
              <a:lumOff val="40000"/>
            </a:schemeClr>
          </a:solidFill>
        </p:spPr>
        <p:txBody>
          <a:bodyPr wrap="square" rtlCol="0" anchor="ctr">
            <a:spAutoFit/>
          </a:bodyPr>
          <a:lstStyle/>
          <a:p>
            <a:pPr algn="ctr"/>
            <a:r>
              <a:rPr lang="nl-BE" sz="3600" dirty="0" smtClean="0">
                <a:latin typeface="AR JULIAN" panose="02000000000000000000" pitchFamily="2" charset="0"/>
              </a:rPr>
              <a:t>Inhoud deel 1</a:t>
            </a:r>
            <a:endParaRPr lang="nl-BE" sz="3600" dirty="0">
              <a:latin typeface="AR JULIAN" panose="02000000000000000000" pitchFamily="2" charset="0"/>
            </a:endParaRPr>
          </a:p>
        </p:txBody>
      </p:sp>
      <p:sp>
        <p:nvSpPr>
          <p:cNvPr id="7" name="Tekstvak 6"/>
          <p:cNvSpPr txBox="1"/>
          <p:nvPr/>
        </p:nvSpPr>
        <p:spPr>
          <a:xfrm>
            <a:off x="43620" y="7120"/>
            <a:ext cx="2851089" cy="900000"/>
          </a:xfrm>
          <a:prstGeom prst="rect">
            <a:avLst/>
          </a:prstGeom>
          <a:solidFill>
            <a:schemeClr val="accent6">
              <a:lumMod val="60000"/>
              <a:lumOff val="40000"/>
            </a:schemeClr>
          </a:solidFill>
        </p:spPr>
        <p:txBody>
          <a:bodyPr wrap="square" rtlCol="0">
            <a:spAutoFit/>
          </a:bodyPr>
          <a:lstStyle/>
          <a:p>
            <a:endParaRPr lang="nl-BE" dirty="0"/>
          </a:p>
        </p:txBody>
      </p:sp>
      <p:sp>
        <p:nvSpPr>
          <p:cNvPr id="5" name="Tekstvak 4"/>
          <p:cNvSpPr txBox="1"/>
          <p:nvPr/>
        </p:nvSpPr>
        <p:spPr>
          <a:xfrm>
            <a:off x="736827" y="138487"/>
            <a:ext cx="1983051" cy="677108"/>
          </a:xfrm>
          <a:prstGeom prst="rect">
            <a:avLst/>
          </a:prstGeom>
          <a:noFill/>
        </p:spPr>
        <p:txBody>
          <a:bodyPr wrap="square" rtlCol="0">
            <a:spAutoFit/>
          </a:bodyPr>
          <a:lstStyle/>
          <a:p>
            <a:pPr algn="ctr"/>
            <a:r>
              <a:rPr lang="nl-BE" sz="1200" dirty="0" smtClean="0">
                <a:latin typeface="Arial" panose="020B0604020202020204" pitchFamily="34" charset="0"/>
                <a:cs typeface="Arial" panose="020B0604020202020204" pitchFamily="34" charset="0"/>
              </a:rPr>
              <a:t>Het Gilde van Molenaars</a:t>
            </a:r>
          </a:p>
          <a:p>
            <a:pPr algn="ctr"/>
            <a:r>
              <a:rPr lang="nl-BE" sz="1200" dirty="0" smtClean="0">
                <a:latin typeface="Arial" panose="020B0604020202020204" pitchFamily="34" charset="0"/>
                <a:cs typeface="Arial" panose="020B0604020202020204" pitchFamily="34" charset="0"/>
              </a:rPr>
              <a:t>Afd. Limburg</a:t>
            </a:r>
          </a:p>
          <a:p>
            <a:pPr algn="ctr"/>
            <a:endParaRPr lang="nl-BE" sz="1400" dirty="0">
              <a:latin typeface="Arial" panose="020B0604020202020204" pitchFamily="34" charset="0"/>
              <a:cs typeface="Arial" panose="020B0604020202020204" pitchFamily="34" charset="0"/>
            </a:endParaRPr>
          </a:p>
        </p:txBody>
      </p:sp>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7041"/>
            <a:ext cx="716948" cy="900000"/>
          </a:xfrm>
          <a:prstGeom prst="rect">
            <a:avLst/>
          </a:prstGeom>
        </p:spPr>
      </p:pic>
      <p:sp>
        <p:nvSpPr>
          <p:cNvPr id="3" name="Tijdelijke aanduiding voor datum 2"/>
          <p:cNvSpPr>
            <a:spLocks noGrp="1"/>
          </p:cNvSpPr>
          <p:nvPr>
            <p:ph type="dt" sz="half" idx="10"/>
          </p:nvPr>
        </p:nvSpPr>
        <p:spPr/>
        <p:txBody>
          <a:bodyPr/>
          <a:lstStyle/>
          <a:p>
            <a:fld id="{A6EBC63F-4934-406B-B5C9-08990B84A0AF}" type="datetime1">
              <a:rPr lang="nl-BE" smtClean="0"/>
              <a:t>18/03/2024</a:t>
            </a:fld>
            <a:endParaRPr lang="nl-BE" dirty="0"/>
          </a:p>
        </p:txBody>
      </p:sp>
      <p:sp>
        <p:nvSpPr>
          <p:cNvPr id="8" name="Tijdelijke aanduiding voor dianummer 7"/>
          <p:cNvSpPr>
            <a:spLocks noGrp="1"/>
          </p:cNvSpPr>
          <p:nvPr>
            <p:ph type="sldNum" sz="quarter" idx="12"/>
          </p:nvPr>
        </p:nvSpPr>
        <p:spPr/>
        <p:txBody>
          <a:bodyPr/>
          <a:lstStyle/>
          <a:p>
            <a:fld id="{AC0B8AE9-B615-4110-8A40-3E5F16D5504D}" type="slidenum">
              <a:rPr lang="nl-BE" smtClean="0"/>
              <a:t>2</a:t>
            </a:fld>
            <a:endParaRPr lang="nl-BE" dirty="0"/>
          </a:p>
        </p:txBody>
      </p:sp>
      <p:sp>
        <p:nvSpPr>
          <p:cNvPr id="9" name="Tijdelijke aanduiding voor voettekst 8"/>
          <p:cNvSpPr>
            <a:spLocks noGrp="1"/>
          </p:cNvSpPr>
          <p:nvPr>
            <p:ph type="ftr" sz="quarter" idx="11"/>
          </p:nvPr>
        </p:nvSpPr>
        <p:spPr/>
        <p:txBody>
          <a:bodyPr/>
          <a:lstStyle/>
          <a:p>
            <a:r>
              <a:rPr lang="nl-BE" dirty="0" smtClean="0"/>
              <a:t>Het Gilde van Molenaars</a:t>
            </a:r>
            <a:endParaRPr lang="nl-BE" dirty="0"/>
          </a:p>
        </p:txBody>
      </p:sp>
      <p:sp>
        <p:nvSpPr>
          <p:cNvPr id="10" name="Rechthoek 9"/>
          <p:cNvSpPr/>
          <p:nvPr/>
        </p:nvSpPr>
        <p:spPr>
          <a:xfrm>
            <a:off x="3213372" y="1512529"/>
            <a:ext cx="4299117" cy="4801314"/>
          </a:xfrm>
          <a:prstGeom prst="rect">
            <a:avLst/>
          </a:prstGeom>
        </p:spPr>
        <p:txBody>
          <a:bodyPr wrap="square">
            <a:spAutoFit/>
          </a:bodyPr>
          <a:lstStyle/>
          <a:p>
            <a:r>
              <a:rPr lang="nl-BE" dirty="0" smtClean="0">
                <a:latin typeface="Arial" panose="020B0604020202020204" pitchFamily="34" charset="0"/>
                <a:cs typeface="Arial" panose="020B0604020202020204" pitchFamily="34" charset="0"/>
              </a:rPr>
              <a:t>8</a:t>
            </a:r>
            <a:r>
              <a:rPr lang="nl-BE" sz="1400" dirty="0">
                <a:latin typeface="Arial" panose="020B0604020202020204" pitchFamily="34" charset="0"/>
                <a:cs typeface="Arial" panose="020B0604020202020204" pitchFamily="34" charset="0"/>
              </a:rPr>
              <a:t>.    </a:t>
            </a:r>
            <a:r>
              <a:rPr lang="nl-BE" dirty="0">
                <a:latin typeface="Arial" panose="020B0604020202020204" pitchFamily="34" charset="0"/>
                <a:cs typeface="Arial" panose="020B0604020202020204" pitchFamily="34" charset="0"/>
              </a:rPr>
              <a:t>Weersymbolen: Isobaren</a:t>
            </a:r>
          </a:p>
          <a:p>
            <a:pPr marL="342900" indent="-342900">
              <a:buAutoNum type="arabicPeriod" startAt="9"/>
            </a:pPr>
            <a:r>
              <a:rPr lang="nl-BE" dirty="0">
                <a:latin typeface="Arial" panose="020B0604020202020204" pitchFamily="34" charset="0"/>
                <a:cs typeface="Arial" panose="020B0604020202020204" pitchFamily="34" charset="0"/>
              </a:rPr>
              <a:t>Luchtdruk</a:t>
            </a:r>
          </a:p>
          <a:p>
            <a:pPr marL="342900" indent="-342900">
              <a:buFontTx/>
              <a:buAutoNum type="arabicPeriod" startAt="9"/>
            </a:pPr>
            <a:r>
              <a:rPr lang="nl-BE" dirty="0">
                <a:latin typeface="Arial" panose="020B0604020202020204" pitchFamily="34" charset="0"/>
                <a:cs typeface="Arial" panose="020B0604020202020204" pitchFamily="34" charset="0"/>
              </a:rPr>
              <a:t>Luchtgradiënt</a:t>
            </a:r>
          </a:p>
          <a:p>
            <a:pPr marL="342900" indent="-342900">
              <a:buAutoNum type="arabicPeriod" startAt="11"/>
            </a:pPr>
            <a:r>
              <a:rPr lang="nl-BE" dirty="0">
                <a:latin typeface="Arial" panose="020B0604020202020204" pitchFamily="34" charset="0"/>
                <a:cs typeface="Arial" panose="020B0604020202020204" pitchFamily="34" charset="0"/>
              </a:rPr>
              <a:t>Wat is wind</a:t>
            </a:r>
          </a:p>
          <a:p>
            <a:pPr marL="342900" indent="-342900">
              <a:buAutoNum type="arabicPeriod" startAt="11"/>
            </a:pPr>
            <a:r>
              <a:rPr lang="nl-BE" dirty="0">
                <a:latin typeface="Arial" panose="020B0604020202020204" pitchFamily="34" charset="0"/>
                <a:cs typeface="Arial" panose="020B0604020202020204" pitchFamily="34" charset="0"/>
              </a:rPr>
              <a:t>Windkracht</a:t>
            </a:r>
          </a:p>
          <a:p>
            <a:pPr marL="342900" indent="-342900">
              <a:buAutoNum type="arabicPeriod" startAt="13"/>
            </a:pPr>
            <a:r>
              <a:rPr lang="nl-BE" dirty="0">
                <a:latin typeface="Arial" panose="020B0604020202020204" pitchFamily="34" charset="0"/>
                <a:cs typeface="Arial" panose="020B0604020202020204" pitchFamily="34" charset="0"/>
              </a:rPr>
              <a:t>Windsnelheid</a:t>
            </a:r>
          </a:p>
          <a:p>
            <a:pPr marL="342900" indent="-342900">
              <a:buAutoNum type="arabicPeriod" startAt="13"/>
            </a:pPr>
            <a:r>
              <a:rPr lang="nl-BE" dirty="0">
                <a:latin typeface="Arial" panose="020B0604020202020204" pitchFamily="34" charset="0"/>
                <a:cs typeface="Arial" panose="020B0604020202020204" pitchFamily="34" charset="0"/>
              </a:rPr>
              <a:t>Windrichtingen</a:t>
            </a:r>
          </a:p>
          <a:p>
            <a:pPr marL="342900" indent="-342900">
              <a:buFontTx/>
              <a:buAutoNum type="arabicPeriod" startAt="13"/>
            </a:pPr>
            <a:r>
              <a:rPr lang="nl-BE" dirty="0">
                <a:latin typeface="Arial" panose="020B0604020202020204" pitchFamily="34" charset="0"/>
                <a:cs typeface="Arial" panose="020B0604020202020204" pitchFamily="34" charset="0"/>
              </a:rPr>
              <a:t>Dagelijkse gang van de wind</a:t>
            </a:r>
          </a:p>
          <a:p>
            <a:pPr marL="342900" indent="-342900">
              <a:buFontTx/>
              <a:buAutoNum type="arabicPeriod" startAt="13"/>
            </a:pPr>
            <a:r>
              <a:rPr lang="nl-BE" dirty="0">
                <a:latin typeface="Arial" panose="020B0604020202020204" pitchFamily="34" charset="0"/>
                <a:cs typeface="Arial" panose="020B0604020202020204" pitchFamily="34" charset="0"/>
              </a:rPr>
              <a:t>Belemmeringen wind</a:t>
            </a:r>
          </a:p>
          <a:p>
            <a:pPr marL="342900" indent="-342900">
              <a:buFontTx/>
              <a:buAutoNum type="arabicPeriod" startAt="13"/>
            </a:pPr>
            <a:r>
              <a:rPr lang="nl-BE" dirty="0">
                <a:latin typeface="Arial" panose="020B0604020202020204" pitchFamily="34" charset="0"/>
                <a:cs typeface="Arial" panose="020B0604020202020204" pitchFamily="34" charset="0"/>
              </a:rPr>
              <a:t>Brongebieden</a:t>
            </a:r>
          </a:p>
          <a:p>
            <a:pPr marL="342900" indent="-342900">
              <a:buFontTx/>
              <a:buAutoNum type="arabicPeriod" startAt="13"/>
            </a:pPr>
            <a:r>
              <a:rPr lang="nl-BE" dirty="0">
                <a:latin typeface="Arial" panose="020B0604020202020204" pitchFamily="34" charset="0"/>
                <a:cs typeface="Arial" panose="020B0604020202020204" pitchFamily="34" charset="0"/>
              </a:rPr>
              <a:t>Vlagerige wind</a:t>
            </a:r>
          </a:p>
          <a:p>
            <a:pPr marL="342900" indent="-342900">
              <a:buFontTx/>
              <a:buAutoNum type="arabicPeriod" startAt="13"/>
            </a:pPr>
            <a:r>
              <a:rPr lang="nl-BE" dirty="0">
                <a:latin typeface="Arial" panose="020B0604020202020204" pitchFamily="34" charset="0"/>
                <a:cs typeface="Arial" panose="020B0604020202020204" pitchFamily="34" charset="0"/>
              </a:rPr>
              <a:t>Windstoten </a:t>
            </a:r>
          </a:p>
          <a:p>
            <a:pPr marL="342900" indent="-342900">
              <a:buFontTx/>
              <a:buAutoNum type="arabicPeriod" startAt="13"/>
            </a:pPr>
            <a:r>
              <a:rPr lang="nl-BE" dirty="0">
                <a:latin typeface="Arial" panose="020B0604020202020204" pitchFamily="34" charset="0"/>
                <a:cs typeface="Arial" panose="020B0604020202020204" pitchFamily="34" charset="0"/>
              </a:rPr>
              <a:t>Zeewind</a:t>
            </a:r>
          </a:p>
          <a:p>
            <a:r>
              <a:rPr lang="nl-BE" dirty="0">
                <a:latin typeface="Arial" panose="020B0604020202020204" pitchFamily="34" charset="0"/>
                <a:cs typeface="Arial" panose="020B0604020202020204" pitchFamily="34" charset="0"/>
              </a:rPr>
              <a:t>21. Ruimen en krimpen</a:t>
            </a:r>
          </a:p>
          <a:p>
            <a:r>
              <a:rPr lang="nl-BE" dirty="0">
                <a:latin typeface="Arial" panose="020B0604020202020204" pitchFamily="34" charset="0"/>
                <a:cs typeface="Arial" panose="020B0604020202020204" pitchFamily="34" charset="0"/>
              </a:rPr>
              <a:t>22. Goede </a:t>
            </a:r>
            <a:r>
              <a:rPr lang="nl-BE" dirty="0" smtClean="0">
                <a:latin typeface="Arial" panose="020B0604020202020204" pitchFamily="34" charset="0"/>
                <a:cs typeface="Arial" panose="020B0604020202020204" pitchFamily="34" charset="0"/>
              </a:rPr>
              <a:t>maalwinden</a:t>
            </a:r>
          </a:p>
          <a:p>
            <a:r>
              <a:rPr lang="nl-BE" dirty="0">
                <a:solidFill>
                  <a:srgbClr val="FF0000"/>
                </a:solidFill>
                <a:latin typeface="Arial" panose="020B0604020202020204" pitchFamily="34" charset="0"/>
                <a:cs typeface="Arial" panose="020B0604020202020204" pitchFamily="34" charset="0"/>
              </a:rPr>
              <a:t>23. Windrichtingen met extra aandacht </a:t>
            </a:r>
          </a:p>
          <a:p>
            <a:r>
              <a:rPr lang="nl-BE" dirty="0">
                <a:solidFill>
                  <a:srgbClr val="FF0000"/>
                </a:solidFill>
                <a:latin typeface="Arial" panose="020B0604020202020204" pitchFamily="34" charset="0"/>
                <a:cs typeface="Arial" panose="020B0604020202020204" pitchFamily="34" charset="0"/>
              </a:rPr>
              <a:t>24. Toch laten </a:t>
            </a:r>
            <a:r>
              <a:rPr lang="nl-BE" dirty="0" smtClean="0">
                <a:solidFill>
                  <a:srgbClr val="FF0000"/>
                </a:solidFill>
                <a:latin typeface="Arial" panose="020B0604020202020204" pitchFamily="34" charset="0"/>
                <a:cs typeface="Arial" panose="020B0604020202020204" pitchFamily="34" charset="0"/>
              </a:rPr>
              <a:t>vangen</a:t>
            </a:r>
            <a:endParaRPr lang="nl-BE" dirty="0">
              <a:latin typeface="Arial" panose="020B0604020202020204" pitchFamily="34" charset="0"/>
              <a:cs typeface="Arial" panose="020B0604020202020204" pitchFamily="34" charset="0"/>
            </a:endParaRPr>
          </a:p>
        </p:txBody>
      </p:sp>
      <p:sp>
        <p:nvSpPr>
          <p:cNvPr id="11" name="Rechthoek 10"/>
          <p:cNvSpPr/>
          <p:nvPr/>
        </p:nvSpPr>
        <p:spPr>
          <a:xfrm>
            <a:off x="7741089" y="1512529"/>
            <a:ext cx="4246471" cy="4555093"/>
          </a:xfrm>
          <a:prstGeom prst="rect">
            <a:avLst/>
          </a:prstGeom>
        </p:spPr>
        <p:txBody>
          <a:bodyPr wrap="square">
            <a:spAutoFit/>
          </a:bodyPr>
          <a:lstStyle/>
          <a:p>
            <a:r>
              <a:rPr lang="nl-BE" dirty="0" smtClean="0">
                <a:solidFill>
                  <a:srgbClr val="FF0000"/>
                </a:solidFill>
                <a:latin typeface="Arial" panose="020B0604020202020204" pitchFamily="34" charset="0"/>
                <a:cs typeface="Arial" panose="020B0604020202020204" pitchFamily="34" charset="0"/>
              </a:rPr>
              <a:t>25</a:t>
            </a:r>
            <a:r>
              <a:rPr lang="nl-BE" dirty="0">
                <a:solidFill>
                  <a:srgbClr val="FF0000"/>
                </a:solidFill>
                <a:latin typeface="Arial" panose="020B0604020202020204" pitchFamily="34" charset="0"/>
                <a:cs typeface="Arial" panose="020B0604020202020204" pitchFamily="34" charset="0"/>
              </a:rPr>
              <a:t>. Nabehandeling</a:t>
            </a:r>
          </a:p>
          <a:p>
            <a:r>
              <a:rPr lang="nl-BE" dirty="0" smtClean="0">
                <a:latin typeface="Arial" panose="020B0604020202020204" pitchFamily="34" charset="0"/>
                <a:cs typeface="Arial" panose="020B0604020202020204" pitchFamily="34" charset="0"/>
              </a:rPr>
              <a:t>26</a:t>
            </a:r>
            <a:r>
              <a:rPr lang="nl-BE" dirty="0">
                <a:latin typeface="Arial" panose="020B0604020202020204" pitchFamily="34" charset="0"/>
                <a:cs typeface="Arial" panose="020B0604020202020204" pitchFamily="34" charset="0"/>
              </a:rPr>
              <a:t>. Weersymbolen: Luchtdrukgebieden</a:t>
            </a:r>
          </a:p>
          <a:p>
            <a:r>
              <a:rPr lang="nl-BE" dirty="0" smtClean="0">
                <a:latin typeface="Arial" panose="020B0604020202020204" pitchFamily="34" charset="0"/>
                <a:cs typeface="Arial" panose="020B0604020202020204" pitchFamily="34" charset="0"/>
              </a:rPr>
              <a:t>27</a:t>
            </a:r>
            <a:r>
              <a:rPr lang="nl-BE" sz="2000" dirty="0" smtClean="0">
                <a:latin typeface="Arial" panose="020B0604020202020204" pitchFamily="34" charset="0"/>
                <a:cs typeface="Arial" panose="020B0604020202020204" pitchFamily="34" charset="0"/>
              </a:rPr>
              <a:t>. </a:t>
            </a:r>
            <a:r>
              <a:rPr lang="nl-BE" dirty="0">
                <a:latin typeface="Arial" panose="020B0604020202020204" pitchFamily="34" charset="0"/>
                <a:cs typeface="Arial" panose="020B0604020202020204" pitchFamily="34" charset="0"/>
              </a:rPr>
              <a:t>Wind rond de drukgebieden</a:t>
            </a:r>
          </a:p>
          <a:p>
            <a:r>
              <a:rPr lang="nl-BE" dirty="0">
                <a:latin typeface="Arial" panose="020B0604020202020204" pitchFamily="34" charset="0"/>
                <a:cs typeface="Arial" panose="020B0604020202020204" pitchFamily="34" charset="0"/>
              </a:rPr>
              <a:t>28.  Lage en hogedrukgebieden</a:t>
            </a:r>
          </a:p>
          <a:p>
            <a:r>
              <a:rPr lang="nl-BE" dirty="0">
                <a:latin typeface="Arial" panose="020B0604020202020204" pitchFamily="34" charset="0"/>
                <a:cs typeface="Arial" panose="020B0604020202020204" pitchFamily="34" charset="0"/>
              </a:rPr>
              <a:t>29.  </a:t>
            </a:r>
            <a:r>
              <a:rPr lang="nl-BE" dirty="0" smtClean="0">
                <a:latin typeface="Arial" panose="020B0604020202020204" pitchFamily="34" charset="0"/>
                <a:cs typeface="Arial" panose="020B0604020202020204" pitchFamily="34" charset="0"/>
              </a:rPr>
              <a:t>Weersymbolen: Fronten</a:t>
            </a:r>
            <a:endParaRPr lang="nl-BE" dirty="0">
              <a:latin typeface="Arial" panose="020B0604020202020204" pitchFamily="34" charset="0"/>
              <a:cs typeface="Arial" panose="020B0604020202020204" pitchFamily="34" charset="0"/>
            </a:endParaRPr>
          </a:p>
          <a:p>
            <a:r>
              <a:rPr lang="nl-BE" dirty="0" smtClean="0">
                <a:latin typeface="Arial" panose="020B0604020202020204" pitchFamily="34" charset="0"/>
                <a:cs typeface="Arial" panose="020B0604020202020204" pitchFamily="34" charset="0"/>
              </a:rPr>
              <a:t>30.  </a:t>
            </a:r>
            <a:r>
              <a:rPr lang="nl-BE" dirty="0">
                <a:latin typeface="Arial" panose="020B0604020202020204" pitchFamily="34" charset="0"/>
                <a:cs typeface="Arial" panose="020B0604020202020204" pitchFamily="34" charset="0"/>
              </a:rPr>
              <a:t>Weersymbolen: trog en </a:t>
            </a:r>
            <a:r>
              <a:rPr lang="nl-BE" dirty="0" smtClean="0">
                <a:latin typeface="Arial" panose="020B0604020202020204" pitchFamily="34" charset="0"/>
                <a:cs typeface="Arial" panose="020B0604020202020204" pitchFamily="34" charset="0"/>
              </a:rPr>
              <a:t>vore</a:t>
            </a:r>
          </a:p>
          <a:p>
            <a:pPr marL="342900" indent="-342900">
              <a:buAutoNum type="arabicPeriod" startAt="31"/>
            </a:pPr>
            <a:r>
              <a:rPr lang="nl-BE" dirty="0" smtClean="0">
                <a:latin typeface="Arial" panose="020B0604020202020204" pitchFamily="34" charset="0"/>
                <a:cs typeface="Arial" panose="020B0604020202020204" pitchFamily="34" charset="0"/>
              </a:rPr>
              <a:t>  Frontale depressie</a:t>
            </a:r>
          </a:p>
          <a:p>
            <a:pPr marL="342900" indent="-342900">
              <a:buAutoNum type="arabicPeriod" startAt="31"/>
            </a:pPr>
            <a:r>
              <a:rPr lang="nl-BE" dirty="0" smtClean="0">
                <a:latin typeface="Arial" panose="020B0604020202020204" pitchFamily="34" charset="0"/>
                <a:cs typeface="Arial" panose="020B0604020202020204" pitchFamily="34" charset="0"/>
              </a:rPr>
              <a:t>  Straalstroom</a:t>
            </a:r>
            <a:endParaRPr lang="nl-BE" dirty="0">
              <a:latin typeface="Arial" panose="020B0604020202020204" pitchFamily="34" charset="0"/>
              <a:cs typeface="Arial" panose="020B0604020202020204" pitchFamily="34" charset="0"/>
            </a:endParaRPr>
          </a:p>
          <a:p>
            <a:r>
              <a:rPr lang="nl-BE" dirty="0" smtClean="0">
                <a:latin typeface="Arial" panose="020B0604020202020204" pitchFamily="34" charset="0"/>
                <a:cs typeface="Arial" panose="020B0604020202020204" pitchFamily="34" charset="0"/>
              </a:rPr>
              <a:t>33. </a:t>
            </a:r>
            <a:r>
              <a:rPr lang="nl-BE" dirty="0">
                <a:latin typeface="Arial" panose="020B0604020202020204" pitchFamily="34" charset="0"/>
                <a:cs typeface="Arial" panose="020B0604020202020204" pitchFamily="34" charset="0"/>
              </a:rPr>
              <a:t>Het warmtefront</a:t>
            </a:r>
          </a:p>
          <a:p>
            <a:r>
              <a:rPr lang="nl-BE" dirty="0" smtClean="0">
                <a:latin typeface="Arial" panose="020B0604020202020204" pitchFamily="34" charset="0"/>
                <a:cs typeface="Arial" panose="020B0604020202020204" pitchFamily="34" charset="0"/>
              </a:rPr>
              <a:t>34. </a:t>
            </a:r>
            <a:r>
              <a:rPr lang="nl-BE" dirty="0">
                <a:latin typeface="Arial" panose="020B0604020202020204" pitchFamily="34" charset="0"/>
                <a:cs typeface="Arial" panose="020B0604020202020204" pitchFamily="34" charset="0"/>
              </a:rPr>
              <a:t>Het koufront</a:t>
            </a:r>
          </a:p>
          <a:p>
            <a:r>
              <a:rPr lang="nl-BE" dirty="0" smtClean="0">
                <a:solidFill>
                  <a:srgbClr val="FF0000"/>
                </a:solidFill>
                <a:latin typeface="Arial" panose="020B0604020202020204" pitchFamily="34" charset="0"/>
                <a:cs typeface="Arial" panose="020B0604020202020204" pitchFamily="34" charset="0"/>
              </a:rPr>
              <a:t>35. </a:t>
            </a:r>
            <a:r>
              <a:rPr lang="nl-BE" dirty="0">
                <a:solidFill>
                  <a:srgbClr val="FF0000"/>
                </a:solidFill>
                <a:latin typeface="Arial" panose="020B0604020202020204" pitchFamily="34" charset="0"/>
                <a:cs typeface="Arial" panose="020B0604020202020204" pitchFamily="34" charset="0"/>
              </a:rPr>
              <a:t>Gevaar op een actief koufront</a:t>
            </a:r>
          </a:p>
          <a:p>
            <a:r>
              <a:rPr lang="nl-BE" dirty="0" smtClean="0">
                <a:latin typeface="Arial" panose="020B0604020202020204" pitchFamily="34" charset="0"/>
                <a:cs typeface="Arial" panose="020B0604020202020204" pitchFamily="34" charset="0"/>
              </a:rPr>
              <a:t>36. </a:t>
            </a:r>
            <a:r>
              <a:rPr lang="nl-BE" dirty="0">
                <a:latin typeface="Arial" panose="020B0604020202020204" pitchFamily="34" charset="0"/>
                <a:cs typeface="Arial" panose="020B0604020202020204" pitchFamily="34" charset="0"/>
              </a:rPr>
              <a:t>Het occlusiefront</a:t>
            </a:r>
          </a:p>
          <a:p>
            <a:r>
              <a:rPr lang="nl-BE" dirty="0" smtClean="0">
                <a:latin typeface="Arial" panose="020B0604020202020204" pitchFamily="34" charset="0"/>
                <a:cs typeface="Arial" panose="020B0604020202020204" pitchFamily="34" charset="0"/>
              </a:rPr>
              <a:t>37. </a:t>
            </a:r>
            <a:r>
              <a:rPr lang="nl-BE" dirty="0">
                <a:latin typeface="Arial" panose="020B0604020202020204" pitchFamily="34" charset="0"/>
                <a:cs typeface="Arial" panose="020B0604020202020204" pitchFamily="34" charset="0"/>
              </a:rPr>
              <a:t>Wind en neerslag op de fronten</a:t>
            </a:r>
          </a:p>
          <a:p>
            <a:r>
              <a:rPr lang="nl-BE" dirty="0" smtClean="0">
                <a:latin typeface="Arial" panose="020B0604020202020204" pitchFamily="34" charset="0"/>
                <a:cs typeface="Arial" panose="020B0604020202020204" pitchFamily="34" charset="0"/>
              </a:rPr>
              <a:t>38. </a:t>
            </a:r>
            <a:r>
              <a:rPr lang="nl-BE" dirty="0">
                <a:latin typeface="Arial" panose="020B0604020202020204" pitchFamily="34" charset="0"/>
                <a:cs typeface="Arial" panose="020B0604020202020204" pitchFamily="34" charset="0"/>
              </a:rPr>
              <a:t>Depressie trekt ten noorden</a:t>
            </a:r>
            <a:endParaRPr lang="nl-BE" dirty="0">
              <a:solidFill>
                <a:srgbClr val="FF0000"/>
              </a:solidFill>
              <a:latin typeface="Arial" panose="020B0604020202020204" pitchFamily="34" charset="0"/>
              <a:cs typeface="Arial" panose="020B0604020202020204" pitchFamily="34" charset="0"/>
            </a:endParaRPr>
          </a:p>
          <a:p>
            <a:r>
              <a:rPr lang="nl-BE" dirty="0" smtClean="0">
                <a:solidFill>
                  <a:srgbClr val="FF0000"/>
                </a:solidFill>
                <a:latin typeface="Arial" panose="020B0604020202020204" pitchFamily="34" charset="0"/>
                <a:cs typeface="Arial" panose="020B0604020202020204" pitchFamily="34" charset="0"/>
              </a:rPr>
              <a:t>39. </a:t>
            </a:r>
            <a:r>
              <a:rPr lang="nl-BE" dirty="0">
                <a:solidFill>
                  <a:srgbClr val="FF0000"/>
                </a:solidFill>
                <a:latin typeface="Arial" panose="020B0604020202020204" pitchFamily="34" charset="0"/>
                <a:cs typeface="Arial" panose="020B0604020202020204" pitchFamily="34" charset="0"/>
              </a:rPr>
              <a:t>Depressie kern trekt recht over</a:t>
            </a:r>
          </a:p>
          <a:p>
            <a:r>
              <a:rPr lang="nl-BE" dirty="0" smtClean="0">
                <a:latin typeface="Arial" panose="020B0604020202020204" pitchFamily="34" charset="0"/>
                <a:cs typeface="Arial" panose="020B0604020202020204" pitchFamily="34" charset="0"/>
              </a:rPr>
              <a:t>40. </a:t>
            </a:r>
            <a:r>
              <a:rPr lang="nl-BE" dirty="0">
                <a:latin typeface="Arial" panose="020B0604020202020204" pitchFamily="34" charset="0"/>
                <a:cs typeface="Arial" panose="020B0604020202020204" pitchFamily="34" charset="0"/>
              </a:rPr>
              <a:t>Depressie trekt ten zuiden</a:t>
            </a:r>
          </a:p>
        </p:txBody>
      </p:sp>
      <p:sp>
        <p:nvSpPr>
          <p:cNvPr id="13" name="Tekstvak 12"/>
          <p:cNvSpPr txBox="1"/>
          <p:nvPr/>
        </p:nvSpPr>
        <p:spPr>
          <a:xfrm>
            <a:off x="176300" y="1512529"/>
            <a:ext cx="2808472" cy="1754326"/>
          </a:xfrm>
          <a:prstGeom prst="rect">
            <a:avLst/>
          </a:prstGeom>
          <a:noFill/>
        </p:spPr>
        <p:txBody>
          <a:bodyPr wrap="square" rtlCol="0">
            <a:spAutoFit/>
          </a:bodyPr>
          <a:lstStyle/>
          <a:p>
            <a:pPr marL="342900" indent="-342900">
              <a:buAutoNum type="arabicPeriod" startAt="3"/>
            </a:pPr>
            <a:r>
              <a:rPr lang="nl-BE" dirty="0">
                <a:latin typeface="Arial" panose="020B0604020202020204" pitchFamily="34" charset="0"/>
                <a:cs typeface="Arial" panose="020B0604020202020204" pitchFamily="34" charset="0"/>
              </a:rPr>
              <a:t>Doelstellingen</a:t>
            </a:r>
          </a:p>
          <a:p>
            <a:pPr marL="342900" indent="-342900">
              <a:buAutoNum type="arabicPeriod" startAt="3"/>
            </a:pPr>
            <a:r>
              <a:rPr lang="nl-BE" dirty="0">
                <a:latin typeface="Arial" panose="020B0604020202020204" pitchFamily="34" charset="0"/>
                <a:cs typeface="Arial" panose="020B0604020202020204" pitchFamily="34" charset="0"/>
              </a:rPr>
              <a:t>Ons weer</a:t>
            </a:r>
          </a:p>
          <a:p>
            <a:r>
              <a:rPr lang="nl-BE" dirty="0">
                <a:latin typeface="Arial" panose="020B0604020202020204" pitchFamily="34" charset="0"/>
                <a:cs typeface="Arial" panose="020B0604020202020204" pitchFamily="34" charset="0"/>
              </a:rPr>
              <a:t>5.   </a:t>
            </a:r>
            <a:r>
              <a:rPr lang="nl-BE" dirty="0" smtClean="0">
                <a:latin typeface="Arial" panose="020B0604020202020204" pitchFamily="34" charset="0"/>
                <a:cs typeface="Arial" panose="020B0604020202020204" pitchFamily="34" charset="0"/>
              </a:rPr>
              <a:t>De </a:t>
            </a:r>
            <a:r>
              <a:rPr lang="nl-BE" dirty="0">
                <a:latin typeface="Arial" panose="020B0604020202020204" pitchFamily="34" charset="0"/>
                <a:cs typeface="Arial" panose="020B0604020202020204" pitchFamily="34" charset="0"/>
              </a:rPr>
              <a:t>atmosfeer</a:t>
            </a:r>
          </a:p>
          <a:p>
            <a:r>
              <a:rPr lang="nl-BE" dirty="0">
                <a:latin typeface="Arial" panose="020B0604020202020204" pitchFamily="34" charset="0"/>
                <a:cs typeface="Arial" panose="020B0604020202020204" pitchFamily="34" charset="0"/>
              </a:rPr>
              <a:t>6.  </a:t>
            </a:r>
            <a:r>
              <a:rPr lang="nl-BE" dirty="0" smtClean="0">
                <a:latin typeface="Arial" panose="020B0604020202020204" pitchFamily="34" charset="0"/>
                <a:cs typeface="Arial" panose="020B0604020202020204" pitchFamily="34" charset="0"/>
              </a:rPr>
              <a:t> </a:t>
            </a:r>
            <a:r>
              <a:rPr lang="nl-BE" dirty="0">
                <a:latin typeface="Arial" panose="020B0604020202020204" pitchFamily="34" charset="0"/>
                <a:cs typeface="Arial" panose="020B0604020202020204" pitchFamily="34" charset="0"/>
              </a:rPr>
              <a:t>Informatie bronnen</a:t>
            </a:r>
          </a:p>
          <a:p>
            <a:r>
              <a:rPr lang="nl-BE" dirty="0">
                <a:latin typeface="Arial" panose="020B0604020202020204" pitchFamily="34" charset="0"/>
                <a:cs typeface="Arial" panose="020B0604020202020204" pitchFamily="34" charset="0"/>
              </a:rPr>
              <a:t>7.   </a:t>
            </a:r>
            <a:r>
              <a:rPr lang="nl-BE" dirty="0" smtClean="0">
                <a:latin typeface="Arial" panose="020B0604020202020204" pitchFamily="34" charset="0"/>
                <a:cs typeface="Arial" panose="020B0604020202020204" pitchFamily="34" charset="0"/>
              </a:rPr>
              <a:t>Meteo </a:t>
            </a:r>
            <a:r>
              <a:rPr lang="nl-BE" dirty="0">
                <a:latin typeface="Arial" panose="020B0604020202020204" pitchFamily="34" charset="0"/>
                <a:cs typeface="Arial" panose="020B0604020202020204" pitchFamily="34" charset="0"/>
              </a:rPr>
              <a:t>gegevens </a:t>
            </a:r>
          </a:p>
          <a:p>
            <a:endParaRPr lang="nl-BE" dirty="0"/>
          </a:p>
        </p:txBody>
      </p:sp>
      <p:sp>
        <p:nvSpPr>
          <p:cNvPr id="14" name="Tekstvak 13"/>
          <p:cNvSpPr txBox="1"/>
          <p:nvPr/>
        </p:nvSpPr>
        <p:spPr>
          <a:xfrm>
            <a:off x="3213372" y="1050655"/>
            <a:ext cx="3746809" cy="400110"/>
          </a:xfrm>
          <a:prstGeom prst="rect">
            <a:avLst/>
          </a:prstGeom>
          <a:noFill/>
        </p:spPr>
        <p:txBody>
          <a:bodyPr wrap="square" rtlCol="0">
            <a:spAutoFit/>
          </a:bodyPr>
          <a:lstStyle/>
          <a:p>
            <a:r>
              <a:rPr lang="nl-BE" sz="2000" dirty="0" smtClean="0">
                <a:solidFill>
                  <a:srgbClr val="FF0000"/>
                </a:solidFill>
                <a:latin typeface="Arial" panose="020B0604020202020204" pitchFamily="34" charset="0"/>
                <a:cs typeface="Arial" panose="020B0604020202020204" pitchFamily="34" charset="0"/>
              </a:rPr>
              <a:t>Deel 1: Wind en fronten</a:t>
            </a:r>
            <a:endParaRPr lang="nl-BE" sz="20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69938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rotWithShape="1">
          <a:blip r:embed="rId2" cstate="print">
            <a:extLst>
              <a:ext uri="{28A0092B-C50C-407E-A947-70E740481C1C}">
                <a14:useLocalDpi xmlns:a14="http://schemas.microsoft.com/office/drawing/2010/main" val="0"/>
              </a:ext>
            </a:extLst>
          </a:blip>
          <a:srcRect b="16272"/>
          <a:stretch/>
        </p:blipFill>
        <p:spPr>
          <a:xfrm flipH="1">
            <a:off x="9617883" y="7120"/>
            <a:ext cx="2574115" cy="1251409"/>
          </a:xfrm>
          <a:prstGeom prst="rect">
            <a:avLst/>
          </a:prstGeom>
        </p:spPr>
      </p:pic>
      <p:sp>
        <p:nvSpPr>
          <p:cNvPr id="4" name="Tekstvak 3"/>
          <p:cNvSpPr txBox="1"/>
          <p:nvPr/>
        </p:nvSpPr>
        <p:spPr>
          <a:xfrm>
            <a:off x="2937909" y="138487"/>
            <a:ext cx="6636776" cy="646331"/>
          </a:xfrm>
          <a:prstGeom prst="rect">
            <a:avLst/>
          </a:prstGeom>
          <a:solidFill>
            <a:schemeClr val="accent6">
              <a:lumMod val="60000"/>
              <a:lumOff val="40000"/>
            </a:schemeClr>
          </a:solidFill>
        </p:spPr>
        <p:txBody>
          <a:bodyPr wrap="square" rtlCol="0" anchor="ctr">
            <a:spAutoFit/>
          </a:bodyPr>
          <a:lstStyle/>
          <a:p>
            <a:pPr algn="ctr"/>
            <a:r>
              <a:rPr lang="nl-BE" sz="3600" dirty="0" smtClean="0">
                <a:latin typeface="AR JULIAN" panose="02000000000000000000" pitchFamily="2" charset="0"/>
              </a:rPr>
              <a:t>Zeewind</a:t>
            </a:r>
            <a:endParaRPr lang="nl-BE" sz="3600" dirty="0">
              <a:latin typeface="AR JULIAN" panose="02000000000000000000" pitchFamily="2" charset="0"/>
            </a:endParaRPr>
          </a:p>
        </p:txBody>
      </p:sp>
      <p:sp>
        <p:nvSpPr>
          <p:cNvPr id="7" name="Tekstvak 6"/>
          <p:cNvSpPr txBox="1"/>
          <p:nvPr/>
        </p:nvSpPr>
        <p:spPr>
          <a:xfrm>
            <a:off x="43620" y="7120"/>
            <a:ext cx="2851089" cy="900000"/>
          </a:xfrm>
          <a:prstGeom prst="rect">
            <a:avLst/>
          </a:prstGeom>
          <a:solidFill>
            <a:schemeClr val="accent6">
              <a:lumMod val="60000"/>
              <a:lumOff val="40000"/>
            </a:schemeClr>
          </a:solidFill>
        </p:spPr>
        <p:txBody>
          <a:bodyPr wrap="square" rtlCol="0">
            <a:spAutoFit/>
          </a:bodyPr>
          <a:lstStyle/>
          <a:p>
            <a:endParaRPr lang="nl-BE" dirty="0"/>
          </a:p>
        </p:txBody>
      </p:sp>
      <p:sp>
        <p:nvSpPr>
          <p:cNvPr id="5" name="Tekstvak 4"/>
          <p:cNvSpPr txBox="1"/>
          <p:nvPr/>
        </p:nvSpPr>
        <p:spPr>
          <a:xfrm>
            <a:off x="736827" y="138487"/>
            <a:ext cx="1983051" cy="677108"/>
          </a:xfrm>
          <a:prstGeom prst="rect">
            <a:avLst/>
          </a:prstGeom>
          <a:noFill/>
        </p:spPr>
        <p:txBody>
          <a:bodyPr wrap="square" rtlCol="0">
            <a:spAutoFit/>
          </a:bodyPr>
          <a:lstStyle/>
          <a:p>
            <a:pPr algn="ctr"/>
            <a:r>
              <a:rPr lang="nl-BE" sz="1200" dirty="0" smtClean="0">
                <a:latin typeface="Arial" panose="020B0604020202020204" pitchFamily="34" charset="0"/>
                <a:cs typeface="Arial" panose="020B0604020202020204" pitchFamily="34" charset="0"/>
              </a:rPr>
              <a:t>Het Gilde van Molenaars</a:t>
            </a:r>
          </a:p>
          <a:p>
            <a:pPr algn="ctr"/>
            <a:r>
              <a:rPr lang="nl-BE" sz="1200" dirty="0" smtClean="0">
                <a:latin typeface="Arial" panose="020B0604020202020204" pitchFamily="34" charset="0"/>
                <a:cs typeface="Arial" panose="020B0604020202020204" pitchFamily="34" charset="0"/>
              </a:rPr>
              <a:t>Afd. Limburg</a:t>
            </a:r>
          </a:p>
          <a:p>
            <a:pPr algn="ctr"/>
            <a:endParaRPr lang="nl-BE" sz="1400" dirty="0">
              <a:latin typeface="Arial" panose="020B0604020202020204" pitchFamily="34" charset="0"/>
              <a:cs typeface="Arial" panose="020B0604020202020204" pitchFamily="34" charset="0"/>
            </a:endParaRPr>
          </a:p>
        </p:txBody>
      </p:sp>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7041"/>
            <a:ext cx="716948" cy="900000"/>
          </a:xfrm>
          <a:prstGeom prst="rect">
            <a:avLst/>
          </a:prstGeom>
        </p:spPr>
      </p:pic>
      <p:sp>
        <p:nvSpPr>
          <p:cNvPr id="3" name="Tijdelijke aanduiding voor datum 2"/>
          <p:cNvSpPr>
            <a:spLocks noGrp="1"/>
          </p:cNvSpPr>
          <p:nvPr>
            <p:ph type="dt" sz="half" idx="10"/>
          </p:nvPr>
        </p:nvSpPr>
        <p:spPr/>
        <p:txBody>
          <a:bodyPr/>
          <a:lstStyle/>
          <a:p>
            <a:fld id="{07127638-0474-4558-A1A6-88CE9190775F}" type="datetime1">
              <a:rPr lang="nl-BE" smtClean="0"/>
              <a:t>18/03/2024</a:t>
            </a:fld>
            <a:endParaRPr lang="nl-BE" dirty="0"/>
          </a:p>
        </p:txBody>
      </p:sp>
      <p:sp>
        <p:nvSpPr>
          <p:cNvPr id="8" name="Tijdelijke aanduiding voor dianummer 7"/>
          <p:cNvSpPr>
            <a:spLocks noGrp="1"/>
          </p:cNvSpPr>
          <p:nvPr>
            <p:ph type="sldNum" sz="quarter" idx="12"/>
          </p:nvPr>
        </p:nvSpPr>
        <p:spPr/>
        <p:txBody>
          <a:bodyPr/>
          <a:lstStyle/>
          <a:p>
            <a:fld id="{AC0B8AE9-B615-4110-8A40-3E5F16D5504D}" type="slidenum">
              <a:rPr lang="nl-BE" smtClean="0"/>
              <a:t>20</a:t>
            </a:fld>
            <a:endParaRPr lang="nl-BE" dirty="0"/>
          </a:p>
        </p:txBody>
      </p:sp>
      <p:sp>
        <p:nvSpPr>
          <p:cNvPr id="9" name="Tijdelijke aanduiding voor voettekst 8"/>
          <p:cNvSpPr>
            <a:spLocks noGrp="1"/>
          </p:cNvSpPr>
          <p:nvPr>
            <p:ph type="ftr" sz="quarter" idx="11"/>
          </p:nvPr>
        </p:nvSpPr>
        <p:spPr>
          <a:xfrm>
            <a:off x="3951415" y="6356350"/>
            <a:ext cx="4114800" cy="365125"/>
          </a:xfrm>
        </p:spPr>
        <p:txBody>
          <a:bodyPr/>
          <a:lstStyle/>
          <a:p>
            <a:r>
              <a:rPr lang="nl-BE" dirty="0" smtClean="0"/>
              <a:t>Het Gilde van Molenaars</a:t>
            </a:r>
            <a:endParaRPr lang="nl-BE" dirty="0"/>
          </a:p>
        </p:txBody>
      </p:sp>
      <p:sp>
        <p:nvSpPr>
          <p:cNvPr id="11" name="Rechthoek 10"/>
          <p:cNvSpPr/>
          <p:nvPr/>
        </p:nvSpPr>
        <p:spPr>
          <a:xfrm>
            <a:off x="348978" y="2847749"/>
            <a:ext cx="5518850" cy="2726115"/>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0" name="Rechthoek 9"/>
          <p:cNvSpPr/>
          <p:nvPr/>
        </p:nvSpPr>
        <p:spPr>
          <a:xfrm>
            <a:off x="631799" y="3186335"/>
            <a:ext cx="288000" cy="21960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4" name="Ovaal 13"/>
          <p:cNvSpPr/>
          <p:nvPr/>
        </p:nvSpPr>
        <p:spPr>
          <a:xfrm>
            <a:off x="2347305" y="5345702"/>
            <a:ext cx="573129" cy="432000"/>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5" name="Rechthoek 14"/>
          <p:cNvSpPr/>
          <p:nvPr/>
        </p:nvSpPr>
        <p:spPr>
          <a:xfrm>
            <a:off x="2308199" y="5554095"/>
            <a:ext cx="3559629" cy="337387"/>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6" name="Gelijkbenige driehoek 15"/>
          <p:cNvSpPr/>
          <p:nvPr/>
        </p:nvSpPr>
        <p:spPr>
          <a:xfrm rot="16200000" flipH="1">
            <a:off x="4034271" y="4057925"/>
            <a:ext cx="576000" cy="3091114"/>
          </a:xfrm>
          <a:prstGeom prst="triangl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7" name="Rechthoek 16"/>
          <p:cNvSpPr/>
          <p:nvPr/>
        </p:nvSpPr>
        <p:spPr>
          <a:xfrm>
            <a:off x="348978" y="5561702"/>
            <a:ext cx="1970314" cy="3373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2" name="Tekstvak 11"/>
          <p:cNvSpPr txBox="1"/>
          <p:nvPr/>
        </p:nvSpPr>
        <p:spPr>
          <a:xfrm>
            <a:off x="449890" y="5383592"/>
            <a:ext cx="648000" cy="215444"/>
          </a:xfrm>
          <a:prstGeom prst="rect">
            <a:avLst/>
          </a:prstGeom>
          <a:noFill/>
        </p:spPr>
        <p:txBody>
          <a:bodyPr wrap="square" rtlCol="0">
            <a:spAutoFit/>
          </a:bodyPr>
          <a:lstStyle/>
          <a:p>
            <a:r>
              <a:rPr lang="nl-BE" sz="800" dirty="0" smtClean="0">
                <a:latin typeface="Arial" panose="020B0604020202020204" pitchFamily="34" charset="0"/>
                <a:cs typeface="Arial" panose="020B0604020202020204" pitchFamily="34" charset="0"/>
              </a:rPr>
              <a:t>1017 hPa</a:t>
            </a:r>
            <a:endParaRPr lang="nl-BE" sz="800" dirty="0">
              <a:latin typeface="Arial" panose="020B0604020202020204" pitchFamily="34" charset="0"/>
              <a:cs typeface="Arial" panose="020B0604020202020204" pitchFamily="34" charset="0"/>
            </a:endParaRPr>
          </a:p>
        </p:txBody>
      </p:sp>
      <p:sp>
        <p:nvSpPr>
          <p:cNvPr id="13" name="Tekstvak 12"/>
          <p:cNvSpPr txBox="1"/>
          <p:nvPr/>
        </p:nvSpPr>
        <p:spPr>
          <a:xfrm>
            <a:off x="5108169" y="5192022"/>
            <a:ext cx="648000" cy="215444"/>
          </a:xfrm>
          <a:prstGeom prst="rect">
            <a:avLst/>
          </a:prstGeom>
          <a:noFill/>
        </p:spPr>
        <p:txBody>
          <a:bodyPr wrap="square" rtlCol="0">
            <a:spAutoFit/>
          </a:bodyPr>
          <a:lstStyle/>
          <a:p>
            <a:r>
              <a:rPr lang="nl-BE" sz="800" dirty="0" smtClean="0">
                <a:latin typeface="Arial" panose="020B0604020202020204" pitchFamily="34" charset="0"/>
                <a:cs typeface="Arial" panose="020B0604020202020204" pitchFamily="34" charset="0"/>
              </a:rPr>
              <a:t>1014 hPa</a:t>
            </a:r>
            <a:endParaRPr lang="nl-BE" sz="800" dirty="0">
              <a:latin typeface="Arial" panose="020B0604020202020204" pitchFamily="34" charset="0"/>
              <a:cs typeface="Arial" panose="020B0604020202020204" pitchFamily="34" charset="0"/>
            </a:endParaRPr>
          </a:p>
        </p:txBody>
      </p:sp>
      <p:sp>
        <p:nvSpPr>
          <p:cNvPr id="18" name="Rechthoek 17"/>
          <p:cNvSpPr/>
          <p:nvPr/>
        </p:nvSpPr>
        <p:spPr>
          <a:xfrm>
            <a:off x="5259424" y="3011573"/>
            <a:ext cx="288000" cy="21960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9" name="Tekstvak 18"/>
          <p:cNvSpPr txBox="1"/>
          <p:nvPr/>
        </p:nvSpPr>
        <p:spPr>
          <a:xfrm>
            <a:off x="608946" y="5586026"/>
            <a:ext cx="1209557" cy="216000"/>
          </a:xfrm>
          <a:prstGeom prst="rect">
            <a:avLst/>
          </a:prstGeom>
          <a:noFill/>
        </p:spPr>
        <p:txBody>
          <a:bodyPr wrap="square" rtlCol="0">
            <a:spAutoFit/>
          </a:bodyPr>
          <a:lstStyle/>
          <a:p>
            <a:r>
              <a:rPr lang="nl-BE" sz="1200" dirty="0" smtClean="0">
                <a:solidFill>
                  <a:schemeClr val="bg1"/>
                </a:solidFill>
                <a:latin typeface="Arial" panose="020B0604020202020204" pitchFamily="34" charset="0"/>
                <a:cs typeface="Arial" panose="020B0604020202020204" pitchFamily="34" charset="0"/>
              </a:rPr>
              <a:t>Zeewater 16°C </a:t>
            </a:r>
            <a:endParaRPr lang="nl-BE" sz="1200" dirty="0">
              <a:solidFill>
                <a:schemeClr val="bg1"/>
              </a:solidFill>
              <a:latin typeface="Arial" panose="020B0604020202020204" pitchFamily="34" charset="0"/>
              <a:cs typeface="Arial" panose="020B0604020202020204" pitchFamily="34" charset="0"/>
            </a:endParaRPr>
          </a:p>
        </p:txBody>
      </p:sp>
      <p:sp>
        <p:nvSpPr>
          <p:cNvPr id="20" name="Tekstvak 19"/>
          <p:cNvSpPr txBox="1"/>
          <p:nvPr/>
        </p:nvSpPr>
        <p:spPr>
          <a:xfrm>
            <a:off x="3941919" y="5525027"/>
            <a:ext cx="540000" cy="276999"/>
          </a:xfrm>
          <a:prstGeom prst="rect">
            <a:avLst/>
          </a:prstGeom>
          <a:noFill/>
        </p:spPr>
        <p:txBody>
          <a:bodyPr wrap="square" rtlCol="0">
            <a:spAutoFit/>
          </a:bodyPr>
          <a:lstStyle/>
          <a:p>
            <a:r>
              <a:rPr lang="nl-BE" sz="1200" dirty="0" smtClean="0">
                <a:latin typeface="Arial" panose="020B0604020202020204" pitchFamily="34" charset="0"/>
                <a:cs typeface="Arial" panose="020B0604020202020204" pitchFamily="34" charset="0"/>
              </a:rPr>
              <a:t>Land</a:t>
            </a:r>
            <a:endParaRPr lang="nl-BE" sz="1200" dirty="0">
              <a:latin typeface="Arial" panose="020B0604020202020204" pitchFamily="34" charset="0"/>
              <a:cs typeface="Arial" panose="020B0604020202020204" pitchFamily="34" charset="0"/>
            </a:endParaRPr>
          </a:p>
        </p:txBody>
      </p:sp>
      <p:cxnSp>
        <p:nvCxnSpPr>
          <p:cNvPr id="22" name="Rechte verbindingslijn met pijl 21"/>
          <p:cNvCxnSpPr/>
          <p:nvPr/>
        </p:nvCxnSpPr>
        <p:spPr>
          <a:xfrm>
            <a:off x="786032" y="3426679"/>
            <a:ext cx="0" cy="155665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Rechte verbindingslijn met pijl 22"/>
          <p:cNvCxnSpPr/>
          <p:nvPr/>
        </p:nvCxnSpPr>
        <p:spPr>
          <a:xfrm flipH="1" flipV="1">
            <a:off x="5400939" y="3576609"/>
            <a:ext cx="2485" cy="135973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Rechte verbindingslijn met pijl 24"/>
          <p:cNvCxnSpPr/>
          <p:nvPr/>
        </p:nvCxnSpPr>
        <p:spPr>
          <a:xfrm flipV="1">
            <a:off x="1088723" y="5333940"/>
            <a:ext cx="1046267" cy="10886"/>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7" name="Rechte verbindingslijn met pijl 26"/>
          <p:cNvCxnSpPr/>
          <p:nvPr/>
        </p:nvCxnSpPr>
        <p:spPr>
          <a:xfrm flipH="1" flipV="1">
            <a:off x="1189819" y="3516026"/>
            <a:ext cx="379958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Boog 28"/>
          <p:cNvSpPr/>
          <p:nvPr/>
        </p:nvSpPr>
        <p:spPr>
          <a:xfrm>
            <a:off x="2240856" y="5022746"/>
            <a:ext cx="756000" cy="504000"/>
          </a:xfrm>
          <a:prstGeom prst="arc">
            <a:avLst>
              <a:gd name="adj1" fmla="val 16200005"/>
              <a:gd name="adj2" fmla="val 0"/>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BE" dirty="0"/>
          </a:p>
        </p:txBody>
      </p:sp>
      <p:sp>
        <p:nvSpPr>
          <p:cNvPr id="30" name="Boog 29"/>
          <p:cNvSpPr/>
          <p:nvPr/>
        </p:nvSpPr>
        <p:spPr>
          <a:xfrm flipH="1">
            <a:off x="2189504" y="5022747"/>
            <a:ext cx="720000" cy="540000"/>
          </a:xfrm>
          <a:prstGeom prst="arc">
            <a:avLst>
              <a:gd name="adj1" fmla="val 16200005"/>
              <a:gd name="adj2" fmla="val 0"/>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BE" dirty="0"/>
          </a:p>
        </p:txBody>
      </p:sp>
      <p:cxnSp>
        <p:nvCxnSpPr>
          <p:cNvPr id="32" name="Rechte verbindingslijn met pijl 31"/>
          <p:cNvCxnSpPr/>
          <p:nvPr/>
        </p:nvCxnSpPr>
        <p:spPr>
          <a:xfrm flipV="1">
            <a:off x="2998171" y="5161423"/>
            <a:ext cx="2134794" cy="167551"/>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3" name="Tekstvak 32"/>
          <p:cNvSpPr txBox="1"/>
          <p:nvPr/>
        </p:nvSpPr>
        <p:spPr>
          <a:xfrm>
            <a:off x="2323152" y="5611090"/>
            <a:ext cx="540000" cy="288000"/>
          </a:xfrm>
          <a:prstGeom prst="rect">
            <a:avLst/>
          </a:prstGeom>
          <a:noFill/>
        </p:spPr>
        <p:txBody>
          <a:bodyPr wrap="square" rtlCol="0">
            <a:spAutoFit/>
          </a:bodyPr>
          <a:lstStyle/>
          <a:p>
            <a:r>
              <a:rPr lang="nl-BE" sz="1200" dirty="0" smtClean="0">
                <a:latin typeface="Arial" panose="020B0604020202020204" pitchFamily="34" charset="0"/>
                <a:cs typeface="Arial" panose="020B0604020202020204" pitchFamily="34" charset="0"/>
              </a:rPr>
              <a:t>17°C</a:t>
            </a:r>
            <a:endParaRPr lang="nl-BE" sz="1200" dirty="0">
              <a:latin typeface="Arial" panose="020B0604020202020204" pitchFamily="34" charset="0"/>
              <a:cs typeface="Arial" panose="020B0604020202020204" pitchFamily="34" charset="0"/>
            </a:endParaRPr>
          </a:p>
        </p:txBody>
      </p:sp>
      <p:sp>
        <p:nvSpPr>
          <p:cNvPr id="34" name="Tekstvak 33"/>
          <p:cNvSpPr txBox="1"/>
          <p:nvPr/>
        </p:nvSpPr>
        <p:spPr>
          <a:xfrm>
            <a:off x="3337550" y="5611090"/>
            <a:ext cx="540000" cy="288000"/>
          </a:xfrm>
          <a:prstGeom prst="rect">
            <a:avLst/>
          </a:prstGeom>
          <a:noFill/>
        </p:spPr>
        <p:txBody>
          <a:bodyPr wrap="square" rtlCol="0">
            <a:spAutoFit/>
          </a:bodyPr>
          <a:lstStyle/>
          <a:p>
            <a:r>
              <a:rPr lang="nl-BE" sz="1200" dirty="0" smtClean="0">
                <a:latin typeface="Arial" panose="020B0604020202020204" pitchFamily="34" charset="0"/>
                <a:cs typeface="Arial" panose="020B0604020202020204" pitchFamily="34" charset="0"/>
              </a:rPr>
              <a:t>20°C</a:t>
            </a:r>
            <a:endParaRPr lang="nl-BE" sz="1200" dirty="0">
              <a:latin typeface="Arial" panose="020B0604020202020204" pitchFamily="34" charset="0"/>
              <a:cs typeface="Arial" panose="020B0604020202020204" pitchFamily="34" charset="0"/>
            </a:endParaRPr>
          </a:p>
        </p:txBody>
      </p:sp>
      <p:sp>
        <p:nvSpPr>
          <p:cNvPr id="35" name="Tekstvak 34"/>
          <p:cNvSpPr txBox="1"/>
          <p:nvPr/>
        </p:nvSpPr>
        <p:spPr>
          <a:xfrm>
            <a:off x="5144169" y="5611090"/>
            <a:ext cx="540000" cy="288000"/>
          </a:xfrm>
          <a:prstGeom prst="rect">
            <a:avLst/>
          </a:prstGeom>
          <a:noFill/>
        </p:spPr>
        <p:txBody>
          <a:bodyPr wrap="square" rtlCol="0">
            <a:spAutoFit/>
          </a:bodyPr>
          <a:lstStyle/>
          <a:p>
            <a:r>
              <a:rPr lang="nl-BE" sz="1200" dirty="0" smtClean="0">
                <a:latin typeface="Arial" panose="020B0604020202020204" pitchFamily="34" charset="0"/>
                <a:cs typeface="Arial" panose="020B0604020202020204" pitchFamily="34" charset="0"/>
              </a:rPr>
              <a:t>25°C</a:t>
            </a:r>
            <a:endParaRPr lang="nl-BE" sz="1200" dirty="0">
              <a:latin typeface="Arial" panose="020B0604020202020204" pitchFamily="34" charset="0"/>
              <a:cs typeface="Arial" panose="020B0604020202020204" pitchFamily="34" charset="0"/>
            </a:endParaRPr>
          </a:p>
        </p:txBody>
      </p:sp>
      <p:cxnSp>
        <p:nvCxnSpPr>
          <p:cNvPr id="24" name="Rechte verbindingslijn 23"/>
          <p:cNvCxnSpPr/>
          <p:nvPr/>
        </p:nvCxnSpPr>
        <p:spPr>
          <a:xfrm>
            <a:off x="449890" y="3209540"/>
            <a:ext cx="5112000" cy="0"/>
          </a:xfrm>
          <a:prstGeom prst="line">
            <a:avLst/>
          </a:prstGeom>
          <a:ln w="12700">
            <a:solidFill>
              <a:schemeClr val="tx1"/>
            </a:solidFill>
            <a:prstDash val="lgDashDot"/>
          </a:ln>
        </p:spPr>
        <p:style>
          <a:lnRef idx="1">
            <a:schemeClr val="accent1"/>
          </a:lnRef>
          <a:fillRef idx="0">
            <a:schemeClr val="accent1"/>
          </a:fillRef>
          <a:effectRef idx="0">
            <a:schemeClr val="accent1"/>
          </a:effectRef>
          <a:fontRef idx="minor">
            <a:schemeClr val="tx1"/>
          </a:fontRef>
        </p:style>
      </p:cxnSp>
      <p:cxnSp>
        <p:nvCxnSpPr>
          <p:cNvPr id="28" name="Rechte verbindingslijn 27"/>
          <p:cNvCxnSpPr/>
          <p:nvPr/>
        </p:nvCxnSpPr>
        <p:spPr>
          <a:xfrm flipH="1">
            <a:off x="2710382" y="3019504"/>
            <a:ext cx="2575878" cy="190036"/>
          </a:xfrm>
          <a:prstGeom prst="line">
            <a:avLst/>
          </a:prstGeom>
          <a:ln w="12700">
            <a:solidFill>
              <a:schemeClr val="tx1"/>
            </a:solidFill>
            <a:prstDash val="lgDashDot"/>
          </a:ln>
        </p:spPr>
        <p:style>
          <a:lnRef idx="1">
            <a:schemeClr val="accent1"/>
          </a:lnRef>
          <a:fillRef idx="0">
            <a:schemeClr val="accent1"/>
          </a:fillRef>
          <a:effectRef idx="0">
            <a:schemeClr val="accent1"/>
          </a:effectRef>
          <a:fontRef idx="minor">
            <a:schemeClr val="tx1"/>
          </a:fontRef>
        </p:style>
      </p:cxnSp>
      <p:sp>
        <p:nvSpPr>
          <p:cNvPr id="37" name="Tekstvak 36"/>
          <p:cNvSpPr txBox="1"/>
          <p:nvPr/>
        </p:nvSpPr>
        <p:spPr>
          <a:xfrm>
            <a:off x="521890" y="3019504"/>
            <a:ext cx="576000" cy="216000"/>
          </a:xfrm>
          <a:prstGeom prst="rect">
            <a:avLst/>
          </a:prstGeom>
          <a:noFill/>
        </p:spPr>
        <p:txBody>
          <a:bodyPr wrap="square" rtlCol="0">
            <a:spAutoFit/>
          </a:bodyPr>
          <a:lstStyle/>
          <a:p>
            <a:r>
              <a:rPr lang="nl-BE" sz="800" dirty="0" smtClean="0">
                <a:latin typeface="Arial" panose="020B0604020202020204" pitchFamily="34" charset="0"/>
                <a:cs typeface="Arial" panose="020B0604020202020204" pitchFamily="34" charset="0"/>
              </a:rPr>
              <a:t>850 hPa</a:t>
            </a:r>
            <a:endParaRPr lang="nl-BE" sz="800" dirty="0">
              <a:latin typeface="Arial" panose="020B0604020202020204" pitchFamily="34" charset="0"/>
              <a:cs typeface="Arial" panose="020B0604020202020204" pitchFamily="34" charset="0"/>
            </a:endParaRPr>
          </a:p>
        </p:txBody>
      </p:sp>
      <p:sp>
        <p:nvSpPr>
          <p:cNvPr id="38" name="Tekstvak 37"/>
          <p:cNvSpPr txBox="1"/>
          <p:nvPr/>
        </p:nvSpPr>
        <p:spPr>
          <a:xfrm>
            <a:off x="5108169" y="2847749"/>
            <a:ext cx="576000" cy="216000"/>
          </a:xfrm>
          <a:prstGeom prst="rect">
            <a:avLst/>
          </a:prstGeom>
          <a:noFill/>
        </p:spPr>
        <p:txBody>
          <a:bodyPr wrap="square" rtlCol="0">
            <a:spAutoFit/>
          </a:bodyPr>
          <a:lstStyle/>
          <a:p>
            <a:r>
              <a:rPr lang="nl-BE" sz="800" dirty="0" smtClean="0">
                <a:latin typeface="Arial" panose="020B0604020202020204" pitchFamily="34" charset="0"/>
                <a:cs typeface="Arial" panose="020B0604020202020204" pitchFamily="34" charset="0"/>
              </a:rPr>
              <a:t>850 hPa</a:t>
            </a:r>
            <a:endParaRPr lang="nl-BE" sz="800" dirty="0">
              <a:latin typeface="Arial" panose="020B0604020202020204" pitchFamily="34" charset="0"/>
              <a:cs typeface="Arial" panose="020B0604020202020204" pitchFamily="34" charset="0"/>
            </a:endParaRPr>
          </a:p>
        </p:txBody>
      </p:sp>
      <p:sp>
        <p:nvSpPr>
          <p:cNvPr id="39" name="Tekstvak 38"/>
          <p:cNvSpPr txBox="1"/>
          <p:nvPr/>
        </p:nvSpPr>
        <p:spPr>
          <a:xfrm>
            <a:off x="5108169" y="3240151"/>
            <a:ext cx="576000" cy="216000"/>
          </a:xfrm>
          <a:prstGeom prst="rect">
            <a:avLst/>
          </a:prstGeom>
          <a:noFill/>
        </p:spPr>
        <p:txBody>
          <a:bodyPr wrap="square" rtlCol="0">
            <a:spAutoFit/>
          </a:bodyPr>
          <a:lstStyle/>
          <a:p>
            <a:r>
              <a:rPr lang="nl-BE" sz="800" dirty="0" smtClean="0">
                <a:latin typeface="Arial" panose="020B0604020202020204" pitchFamily="34" charset="0"/>
                <a:cs typeface="Arial" panose="020B0604020202020204" pitchFamily="34" charset="0"/>
              </a:rPr>
              <a:t>860 hPa</a:t>
            </a:r>
            <a:endParaRPr lang="nl-BE" sz="800" dirty="0">
              <a:latin typeface="Arial" panose="020B0604020202020204" pitchFamily="34" charset="0"/>
              <a:cs typeface="Arial" panose="020B0604020202020204" pitchFamily="34" charset="0"/>
            </a:endParaRPr>
          </a:p>
        </p:txBody>
      </p:sp>
      <p:sp>
        <p:nvSpPr>
          <p:cNvPr id="26" name="Tekstvak 25"/>
          <p:cNvSpPr txBox="1"/>
          <p:nvPr/>
        </p:nvSpPr>
        <p:spPr>
          <a:xfrm>
            <a:off x="358474" y="942061"/>
            <a:ext cx="8794248" cy="1754326"/>
          </a:xfrm>
          <a:prstGeom prst="rect">
            <a:avLst/>
          </a:prstGeom>
          <a:noFill/>
        </p:spPr>
        <p:txBody>
          <a:bodyPr wrap="square" rtlCol="0">
            <a:spAutoFit/>
          </a:bodyPr>
          <a:lstStyle/>
          <a:p>
            <a:pPr marL="285750" indent="-285750">
              <a:buFont typeface="Arial" panose="020B0604020202020204" pitchFamily="34" charset="0"/>
              <a:buChar char="•"/>
            </a:pPr>
            <a:r>
              <a:rPr lang="nl-BE" dirty="0" smtClean="0">
                <a:latin typeface="Arial" panose="020B0604020202020204" pitchFamily="34" charset="0"/>
                <a:cs typeface="Arial" panose="020B0604020202020204" pitchFamily="34" charset="0"/>
              </a:rPr>
              <a:t>Komt voor in de kuststreken tot 20 à 40 km landinwaarts</a:t>
            </a:r>
          </a:p>
          <a:p>
            <a:pPr marL="285750" indent="-285750">
              <a:buFont typeface="Arial" panose="020B0604020202020204" pitchFamily="34" charset="0"/>
              <a:buChar char="•"/>
            </a:pPr>
            <a:r>
              <a:rPr lang="nl-BE" dirty="0" smtClean="0">
                <a:latin typeface="Arial" panose="020B0604020202020204" pitchFamily="34" charset="0"/>
                <a:cs typeface="Arial" panose="020B0604020202020204" pitchFamily="34" charset="0"/>
              </a:rPr>
              <a:t>Vooral in het voorjaar  en vroege zomer in de late ochtend tot einde middag </a:t>
            </a:r>
          </a:p>
          <a:p>
            <a:pPr marL="285750" indent="-285750">
              <a:buFont typeface="Arial" panose="020B0604020202020204" pitchFamily="34" charset="0"/>
              <a:buChar char="•"/>
            </a:pPr>
            <a:r>
              <a:rPr lang="nl-BE" dirty="0" smtClean="0">
                <a:latin typeface="Arial" panose="020B0604020202020204" pitchFamily="34" charset="0"/>
                <a:cs typeface="Arial" panose="020B0604020202020204" pitchFamily="34" charset="0"/>
              </a:rPr>
              <a:t>Aanvankelijk zwakke Z tot ZO  snel naar W tot NW en toenemend tot 3 à 4 Bft</a:t>
            </a:r>
          </a:p>
          <a:p>
            <a:pPr marL="285750" indent="-285750">
              <a:buFont typeface="Arial" panose="020B0604020202020204" pitchFamily="34" charset="0"/>
              <a:buChar char="•"/>
            </a:pPr>
            <a:r>
              <a:rPr lang="nl-BE" dirty="0" smtClean="0">
                <a:latin typeface="Arial" panose="020B0604020202020204" pitchFamily="34" charset="0"/>
                <a:cs typeface="Arial" panose="020B0604020202020204" pitchFamily="34" charset="0"/>
              </a:rPr>
              <a:t>Koudere vochtigere lucht stoomt landinwaarts</a:t>
            </a:r>
          </a:p>
          <a:p>
            <a:pPr marL="285750" indent="-285750">
              <a:buFont typeface="Arial" panose="020B0604020202020204" pitchFamily="34" charset="0"/>
              <a:buChar char="•"/>
            </a:pPr>
            <a:r>
              <a:rPr lang="nl-BE" dirty="0" smtClean="0">
                <a:latin typeface="Arial" panose="020B0604020202020204" pitchFamily="34" charset="0"/>
                <a:cs typeface="Arial" panose="020B0604020202020204" pitchFamily="34" charset="0"/>
              </a:rPr>
              <a:t>Oorzaak: temperatuurverschil tussen zee en land</a:t>
            </a:r>
          </a:p>
          <a:p>
            <a:pPr marL="285750" indent="-285750">
              <a:buFont typeface="Arial" panose="020B0604020202020204" pitchFamily="34" charset="0"/>
              <a:buChar char="•"/>
            </a:pPr>
            <a:r>
              <a:rPr lang="nl-BE" dirty="0" smtClean="0">
                <a:latin typeface="Arial" panose="020B0604020202020204" pitchFamily="34" charset="0"/>
                <a:cs typeface="Arial" panose="020B0604020202020204" pitchFamily="34" charset="0"/>
              </a:rPr>
              <a:t>Te sterke aflandige wind (uit binnenland) belemmert het ontstaan van zeewind</a:t>
            </a:r>
            <a:endParaRPr lang="nl-BE" dirty="0">
              <a:latin typeface="Arial" panose="020B0604020202020204" pitchFamily="34" charset="0"/>
              <a:cs typeface="Arial" panose="020B0604020202020204" pitchFamily="34" charset="0"/>
            </a:endParaRPr>
          </a:p>
        </p:txBody>
      </p:sp>
      <p:sp>
        <p:nvSpPr>
          <p:cNvPr id="42" name="Tekstvak 41"/>
          <p:cNvSpPr txBox="1"/>
          <p:nvPr/>
        </p:nvSpPr>
        <p:spPr>
          <a:xfrm>
            <a:off x="5890563" y="2633907"/>
            <a:ext cx="6039288" cy="584775"/>
          </a:xfrm>
          <a:prstGeom prst="rect">
            <a:avLst/>
          </a:prstGeom>
          <a:noFill/>
        </p:spPr>
        <p:txBody>
          <a:bodyPr wrap="square" rtlCol="0">
            <a:spAutoFit/>
          </a:bodyPr>
          <a:lstStyle/>
          <a:p>
            <a:pPr marL="285750" indent="-285750">
              <a:buFont typeface="Arial" panose="020B0604020202020204" pitchFamily="34" charset="0"/>
              <a:buChar char="•"/>
            </a:pPr>
            <a:r>
              <a:rPr lang="nl-BE" sz="1600" dirty="0" smtClean="0">
                <a:latin typeface="Arial" panose="020B0604020202020204" pitchFamily="34" charset="0"/>
                <a:cs typeface="Arial" panose="020B0604020202020204" pitchFamily="34" charset="0"/>
              </a:rPr>
              <a:t>Tussen lucht boven de koude zee en veel warmere land ontstaan er luchtdrukverschillen</a:t>
            </a:r>
          </a:p>
        </p:txBody>
      </p:sp>
      <p:sp>
        <p:nvSpPr>
          <p:cNvPr id="45" name="Tekstvak 44"/>
          <p:cNvSpPr txBox="1"/>
          <p:nvPr/>
        </p:nvSpPr>
        <p:spPr>
          <a:xfrm>
            <a:off x="5902038" y="3220590"/>
            <a:ext cx="6291941" cy="584775"/>
          </a:xfrm>
          <a:prstGeom prst="rect">
            <a:avLst/>
          </a:prstGeom>
          <a:noFill/>
        </p:spPr>
        <p:txBody>
          <a:bodyPr wrap="square" rtlCol="0">
            <a:spAutoFit/>
          </a:bodyPr>
          <a:lstStyle/>
          <a:p>
            <a:pPr marL="285750" indent="-285750">
              <a:buFont typeface="Arial" panose="020B0604020202020204" pitchFamily="34" charset="0"/>
              <a:buChar char="•"/>
            </a:pPr>
            <a:r>
              <a:rPr lang="nl-BE" sz="1600" dirty="0">
                <a:latin typeface="Arial" panose="020B0604020202020204" pitchFamily="34" charset="0"/>
                <a:cs typeface="Arial" panose="020B0604020202020204" pitchFamily="34" charset="0"/>
              </a:rPr>
              <a:t>Door grotere verwarming zet luchtkolom boven land meer uit dan boven de </a:t>
            </a:r>
            <a:r>
              <a:rPr lang="nl-BE" sz="1600" dirty="0" smtClean="0">
                <a:latin typeface="Arial" panose="020B0604020202020204" pitchFamily="34" charset="0"/>
                <a:cs typeface="Arial" panose="020B0604020202020204" pitchFamily="34" charset="0"/>
              </a:rPr>
              <a:t>zee, waardoor hogere luchtdruk op zelfde niveau</a:t>
            </a:r>
            <a:endParaRPr lang="nl-BE" sz="1600" dirty="0"/>
          </a:p>
        </p:txBody>
      </p:sp>
      <p:sp>
        <p:nvSpPr>
          <p:cNvPr id="46" name="Tekstvak 45"/>
          <p:cNvSpPr txBox="1"/>
          <p:nvPr/>
        </p:nvSpPr>
        <p:spPr>
          <a:xfrm>
            <a:off x="5890561" y="3752450"/>
            <a:ext cx="6291941" cy="338554"/>
          </a:xfrm>
          <a:prstGeom prst="rect">
            <a:avLst/>
          </a:prstGeom>
          <a:noFill/>
        </p:spPr>
        <p:txBody>
          <a:bodyPr wrap="square" rtlCol="0">
            <a:spAutoFit/>
          </a:bodyPr>
          <a:lstStyle/>
          <a:p>
            <a:pPr marL="285750" indent="-285750">
              <a:buFont typeface="Arial" panose="020B0604020202020204" pitchFamily="34" charset="0"/>
              <a:buChar char="•"/>
            </a:pPr>
            <a:r>
              <a:rPr lang="nl-BE" sz="1600" dirty="0" smtClean="0">
                <a:latin typeface="Arial" panose="020B0604020202020204" pitchFamily="34" charset="0"/>
                <a:cs typeface="Arial" panose="020B0604020202020204" pitchFamily="34" charset="0"/>
              </a:rPr>
              <a:t>Door drukverschil een zwakke bovenstroming van land naar zee</a:t>
            </a:r>
            <a:endParaRPr lang="nl-BE" sz="1600" dirty="0">
              <a:latin typeface="Arial" panose="020B0604020202020204" pitchFamily="34" charset="0"/>
              <a:cs typeface="Arial" panose="020B0604020202020204" pitchFamily="34" charset="0"/>
            </a:endParaRPr>
          </a:p>
        </p:txBody>
      </p:sp>
      <p:sp>
        <p:nvSpPr>
          <p:cNvPr id="47" name="Tekstvak 46"/>
          <p:cNvSpPr txBox="1"/>
          <p:nvPr/>
        </p:nvSpPr>
        <p:spPr>
          <a:xfrm>
            <a:off x="5867828" y="4094096"/>
            <a:ext cx="6314674" cy="338554"/>
          </a:xfrm>
          <a:prstGeom prst="rect">
            <a:avLst/>
          </a:prstGeom>
          <a:noFill/>
        </p:spPr>
        <p:txBody>
          <a:bodyPr wrap="square" rtlCol="0">
            <a:spAutoFit/>
          </a:bodyPr>
          <a:lstStyle/>
          <a:p>
            <a:pPr marL="285750" indent="-285750">
              <a:buFont typeface="Arial" panose="020B0604020202020204" pitchFamily="34" charset="0"/>
              <a:buChar char="•"/>
            </a:pPr>
            <a:r>
              <a:rPr lang="nl-BE" sz="1600" dirty="0" smtClean="0">
                <a:latin typeface="Arial" panose="020B0604020202020204" pitchFamily="34" charset="0"/>
                <a:cs typeface="Arial" panose="020B0604020202020204" pitchFamily="34" charset="0"/>
              </a:rPr>
              <a:t>Boven zee daalt de lucht waardoor hogere luchtdruk ontstaat</a:t>
            </a:r>
            <a:endParaRPr lang="nl-BE" sz="1600" dirty="0">
              <a:latin typeface="Arial" panose="020B0604020202020204" pitchFamily="34" charset="0"/>
              <a:cs typeface="Arial" panose="020B0604020202020204" pitchFamily="34" charset="0"/>
            </a:endParaRPr>
          </a:p>
        </p:txBody>
      </p:sp>
      <p:sp>
        <p:nvSpPr>
          <p:cNvPr id="48" name="Tekstvak 47"/>
          <p:cNvSpPr txBox="1"/>
          <p:nvPr/>
        </p:nvSpPr>
        <p:spPr>
          <a:xfrm>
            <a:off x="5867828" y="4423480"/>
            <a:ext cx="6284161" cy="584775"/>
          </a:xfrm>
          <a:prstGeom prst="rect">
            <a:avLst/>
          </a:prstGeom>
          <a:noFill/>
        </p:spPr>
        <p:txBody>
          <a:bodyPr wrap="square" rtlCol="0">
            <a:spAutoFit/>
          </a:bodyPr>
          <a:lstStyle/>
          <a:p>
            <a:pPr marL="285750" indent="-285750">
              <a:buFont typeface="Arial" panose="020B0604020202020204" pitchFamily="34" charset="0"/>
              <a:buChar char="•"/>
            </a:pPr>
            <a:r>
              <a:rPr lang="nl-BE" sz="1600" dirty="0" smtClean="0">
                <a:latin typeface="Arial" panose="020B0604020202020204" pitchFamily="34" charset="0"/>
                <a:cs typeface="Arial" panose="020B0604020202020204" pitchFamily="34" charset="0"/>
              </a:rPr>
              <a:t>Op zeeniveau ontstaat er een stroming landinwaarts om de drukverschillen op te heffen</a:t>
            </a:r>
            <a:endParaRPr lang="nl-BE" sz="1600" dirty="0">
              <a:latin typeface="Arial" panose="020B0604020202020204" pitchFamily="34" charset="0"/>
              <a:cs typeface="Arial" panose="020B0604020202020204" pitchFamily="34" charset="0"/>
            </a:endParaRPr>
          </a:p>
        </p:txBody>
      </p:sp>
      <p:sp>
        <p:nvSpPr>
          <p:cNvPr id="49" name="Tekstvak 48"/>
          <p:cNvSpPr txBox="1"/>
          <p:nvPr/>
        </p:nvSpPr>
        <p:spPr>
          <a:xfrm>
            <a:off x="6087524" y="5072563"/>
            <a:ext cx="5875281" cy="1354217"/>
          </a:xfrm>
          <a:prstGeom prst="rect">
            <a:avLst/>
          </a:prstGeom>
          <a:noFill/>
          <a:ln w="28575">
            <a:solidFill>
              <a:srgbClr val="FF0000"/>
            </a:solidFill>
          </a:ln>
        </p:spPr>
        <p:txBody>
          <a:bodyPr wrap="square" rtlCol="0">
            <a:spAutoFit/>
          </a:bodyPr>
          <a:lstStyle/>
          <a:p>
            <a:r>
              <a:rPr lang="nl-BE" dirty="0" smtClean="0">
                <a:solidFill>
                  <a:srgbClr val="FF0000"/>
                </a:solidFill>
                <a:latin typeface="Arial" panose="020B0604020202020204" pitchFamily="34" charset="0"/>
                <a:cs typeface="Arial" panose="020B0604020202020204" pitchFamily="34" charset="0"/>
              </a:rPr>
              <a:t>Voor de molenaar:</a:t>
            </a:r>
          </a:p>
          <a:p>
            <a:pPr marL="285750" indent="-285750">
              <a:buFont typeface="Arial" panose="020B0604020202020204" pitchFamily="34" charset="0"/>
              <a:buChar char="•"/>
            </a:pPr>
            <a:r>
              <a:rPr lang="nl-BE" sz="1600" dirty="0" smtClean="0">
                <a:solidFill>
                  <a:srgbClr val="FF0000"/>
                </a:solidFill>
                <a:latin typeface="Arial" panose="020B0604020202020204" pitchFamily="34" charset="0"/>
                <a:cs typeface="Arial" panose="020B0604020202020204" pitchFamily="34" charset="0"/>
              </a:rPr>
              <a:t>Zeer vervelend en vlagerige wind (2 à 4bft)</a:t>
            </a:r>
          </a:p>
          <a:p>
            <a:pPr marL="285750" indent="-285750">
              <a:buFont typeface="Arial" panose="020B0604020202020204" pitchFamily="34" charset="0"/>
              <a:buChar char="•"/>
            </a:pPr>
            <a:r>
              <a:rPr lang="nl-BE" sz="1600" dirty="0" smtClean="0">
                <a:solidFill>
                  <a:srgbClr val="FF0000"/>
                </a:solidFill>
                <a:latin typeface="Arial" panose="020B0604020202020204" pitchFamily="34" charset="0"/>
                <a:cs typeface="Arial" panose="020B0604020202020204" pitchFamily="34" charset="0"/>
              </a:rPr>
              <a:t>Molen snel kruien van ZO naar NW om achteruitdraaien te voorkomen</a:t>
            </a:r>
            <a:endParaRPr lang="nl-BE" sz="1600" dirty="0">
              <a:solidFill>
                <a:srgbClr val="FF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nl-BE" sz="1600" dirty="0" smtClean="0">
                <a:solidFill>
                  <a:srgbClr val="FF0000"/>
                </a:solidFill>
                <a:latin typeface="Arial" panose="020B0604020202020204" pitchFamily="34" charset="0"/>
                <a:cs typeface="Arial" panose="020B0604020202020204" pitchFamily="34" charset="0"/>
              </a:rPr>
              <a:t>Zwichten kan ook nodig zijn</a:t>
            </a:r>
            <a:endParaRPr lang="nl-BE" sz="16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81194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ppt_x"/>
                                          </p:val>
                                        </p:tav>
                                        <p:tav tm="100000">
                                          <p:val>
                                            <p:strVal val="#ppt_x"/>
                                          </p:val>
                                        </p:tav>
                                      </p:tavLst>
                                    </p:anim>
                                    <p:anim calcmode="lin" valueType="num">
                                      <p:cBhvr additive="base">
                                        <p:cTn id="30" dur="500" fill="hold"/>
                                        <p:tgtEl>
                                          <p:spTgt spid="45"/>
                                        </p:tgtEl>
                                        <p:attrNameLst>
                                          <p:attrName>ppt_y</p:attrName>
                                        </p:attrNameLst>
                                      </p:cBhvr>
                                      <p:tavLst>
                                        <p:tav tm="0">
                                          <p:val>
                                            <p:strVal val="1+#ppt_h/2"/>
                                          </p:val>
                                        </p:tav>
                                        <p:tav tm="100000">
                                          <p:val>
                                            <p:strVal val="#ppt_y"/>
                                          </p:val>
                                        </p:tav>
                                      </p:tavLst>
                                    </p:anim>
                                  </p:childTnLst>
                                </p:cTn>
                              </p:par>
                              <p:par>
                                <p:cTn id="31" presetID="2" presetClass="entr" presetSubtype="1" fill="hold" grpId="0" nodeType="withEffect">
                                  <p:stCondLst>
                                    <p:cond delay="0"/>
                                  </p:stCondLst>
                                  <p:childTnLst>
                                    <p:set>
                                      <p:cBhvr>
                                        <p:cTn id="32" dur="1" fill="hold">
                                          <p:stCondLst>
                                            <p:cond delay="0"/>
                                          </p:stCondLst>
                                        </p:cTn>
                                        <p:tgtEl>
                                          <p:spTgt spid="39"/>
                                        </p:tgtEl>
                                        <p:attrNameLst>
                                          <p:attrName>style.visibility</p:attrName>
                                        </p:attrNameLst>
                                      </p:cBhvr>
                                      <p:to>
                                        <p:strVal val="visible"/>
                                      </p:to>
                                    </p:set>
                                    <p:anim calcmode="lin" valueType="num">
                                      <p:cBhvr additive="base">
                                        <p:cTn id="33" dur="500" fill="hold"/>
                                        <p:tgtEl>
                                          <p:spTgt spid="39"/>
                                        </p:tgtEl>
                                        <p:attrNameLst>
                                          <p:attrName>ppt_x</p:attrName>
                                        </p:attrNameLst>
                                      </p:cBhvr>
                                      <p:tavLst>
                                        <p:tav tm="0">
                                          <p:val>
                                            <p:strVal val="#ppt_x"/>
                                          </p:val>
                                        </p:tav>
                                        <p:tav tm="100000">
                                          <p:val>
                                            <p:strVal val="#ppt_x"/>
                                          </p:val>
                                        </p:tav>
                                      </p:tavLst>
                                    </p:anim>
                                    <p:anim calcmode="lin" valueType="num">
                                      <p:cBhvr additive="base">
                                        <p:cTn id="34" dur="500" fill="hold"/>
                                        <p:tgtEl>
                                          <p:spTgt spid="39"/>
                                        </p:tgtEl>
                                        <p:attrNameLst>
                                          <p:attrName>ppt_y</p:attrName>
                                        </p:attrNameLst>
                                      </p:cBhvr>
                                      <p:tavLst>
                                        <p:tav tm="0">
                                          <p:val>
                                            <p:strVal val="0-#ppt_h/2"/>
                                          </p:val>
                                        </p:tav>
                                        <p:tav tm="100000">
                                          <p:val>
                                            <p:strVal val="#ppt_y"/>
                                          </p:val>
                                        </p:tav>
                                      </p:tavLst>
                                    </p:anim>
                                  </p:childTnLst>
                                </p:cTn>
                              </p:par>
                              <p:par>
                                <p:cTn id="35" presetID="2" presetClass="entr" presetSubtype="1" fill="hold"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500" fill="hold"/>
                                        <p:tgtEl>
                                          <p:spTgt spid="24"/>
                                        </p:tgtEl>
                                        <p:attrNameLst>
                                          <p:attrName>ppt_x</p:attrName>
                                        </p:attrNameLst>
                                      </p:cBhvr>
                                      <p:tavLst>
                                        <p:tav tm="0">
                                          <p:val>
                                            <p:strVal val="#ppt_x"/>
                                          </p:val>
                                        </p:tav>
                                        <p:tav tm="100000">
                                          <p:val>
                                            <p:strVal val="#ppt_x"/>
                                          </p:val>
                                        </p:tav>
                                      </p:tavLst>
                                    </p:anim>
                                    <p:anim calcmode="lin" valueType="num">
                                      <p:cBhvr additive="base">
                                        <p:cTn id="38" dur="500" fill="hold"/>
                                        <p:tgtEl>
                                          <p:spTgt spid="24"/>
                                        </p:tgtEl>
                                        <p:attrNameLst>
                                          <p:attrName>ppt_y</p:attrName>
                                        </p:attrNameLst>
                                      </p:cBhvr>
                                      <p:tavLst>
                                        <p:tav tm="0">
                                          <p:val>
                                            <p:strVal val="0-#ppt_h/2"/>
                                          </p:val>
                                        </p:tav>
                                        <p:tav tm="100000">
                                          <p:val>
                                            <p:strVal val="#ppt_y"/>
                                          </p:val>
                                        </p:tav>
                                      </p:tavLst>
                                    </p:anim>
                                  </p:childTnLst>
                                </p:cTn>
                              </p:par>
                              <p:par>
                                <p:cTn id="39" presetID="2" presetClass="entr" presetSubtype="1" fill="hold"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500" fill="hold"/>
                                        <p:tgtEl>
                                          <p:spTgt spid="28"/>
                                        </p:tgtEl>
                                        <p:attrNameLst>
                                          <p:attrName>ppt_x</p:attrName>
                                        </p:attrNameLst>
                                      </p:cBhvr>
                                      <p:tavLst>
                                        <p:tav tm="0">
                                          <p:val>
                                            <p:strVal val="#ppt_x"/>
                                          </p:val>
                                        </p:tav>
                                        <p:tav tm="100000">
                                          <p:val>
                                            <p:strVal val="#ppt_x"/>
                                          </p:val>
                                        </p:tav>
                                      </p:tavLst>
                                    </p:anim>
                                    <p:anim calcmode="lin" valueType="num">
                                      <p:cBhvr additive="base">
                                        <p:cTn id="42" dur="500" fill="hold"/>
                                        <p:tgtEl>
                                          <p:spTgt spid="28"/>
                                        </p:tgtEl>
                                        <p:attrNameLst>
                                          <p:attrName>ppt_y</p:attrName>
                                        </p:attrNameLst>
                                      </p:cBhvr>
                                      <p:tavLst>
                                        <p:tav tm="0">
                                          <p:val>
                                            <p:strVal val="0-#ppt_h/2"/>
                                          </p:val>
                                        </p:tav>
                                        <p:tav tm="100000">
                                          <p:val>
                                            <p:strVal val="#ppt_y"/>
                                          </p:val>
                                        </p:tav>
                                      </p:tavLst>
                                    </p:anim>
                                  </p:childTnLst>
                                </p:cTn>
                              </p:par>
                              <p:par>
                                <p:cTn id="43" presetID="2" presetClass="entr" presetSubtype="1" fill="hold" grpId="0" nodeType="with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0-#ppt_h/2"/>
                                          </p:val>
                                        </p:tav>
                                        <p:tav tm="100000">
                                          <p:val>
                                            <p:strVal val="#ppt_y"/>
                                          </p:val>
                                        </p:tav>
                                      </p:tavLst>
                                    </p:anim>
                                  </p:childTnLst>
                                </p:cTn>
                              </p:par>
                              <p:par>
                                <p:cTn id="47" presetID="2" presetClass="entr" presetSubtype="1" fill="hold" grpId="0" nodeType="with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additive="base">
                                        <p:cTn id="49" dur="500" fill="hold"/>
                                        <p:tgtEl>
                                          <p:spTgt spid="37"/>
                                        </p:tgtEl>
                                        <p:attrNameLst>
                                          <p:attrName>ppt_x</p:attrName>
                                        </p:attrNameLst>
                                      </p:cBhvr>
                                      <p:tavLst>
                                        <p:tav tm="0">
                                          <p:val>
                                            <p:strVal val="#ppt_x"/>
                                          </p:val>
                                        </p:tav>
                                        <p:tav tm="100000">
                                          <p:val>
                                            <p:strVal val="#ppt_x"/>
                                          </p:val>
                                        </p:tav>
                                      </p:tavLst>
                                    </p:anim>
                                    <p:anim calcmode="lin" valueType="num">
                                      <p:cBhvr additive="base">
                                        <p:cTn id="50" dur="500" fill="hold"/>
                                        <p:tgtEl>
                                          <p:spTgt spid="37"/>
                                        </p:tgtEl>
                                        <p:attrNameLst>
                                          <p:attrName>ppt_y</p:attrName>
                                        </p:attrNameLst>
                                      </p:cBhvr>
                                      <p:tavLst>
                                        <p:tav tm="0">
                                          <p:val>
                                            <p:strVal val="0-#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23"/>
                                        </p:tgtEl>
                                        <p:attrNameLst>
                                          <p:attrName>style.visibility</p:attrName>
                                        </p:attrNameLst>
                                      </p:cBhvr>
                                      <p:to>
                                        <p:strVal val="visible"/>
                                      </p:to>
                                    </p:set>
                                    <p:anim calcmode="lin" valueType="num">
                                      <p:cBhvr additive="base">
                                        <p:cTn id="53" dur="500" fill="hold"/>
                                        <p:tgtEl>
                                          <p:spTgt spid="23"/>
                                        </p:tgtEl>
                                        <p:attrNameLst>
                                          <p:attrName>ppt_x</p:attrName>
                                        </p:attrNameLst>
                                      </p:cBhvr>
                                      <p:tavLst>
                                        <p:tav tm="0">
                                          <p:val>
                                            <p:strVal val="#ppt_x"/>
                                          </p:val>
                                        </p:tav>
                                        <p:tav tm="100000">
                                          <p:val>
                                            <p:strVal val="#ppt_x"/>
                                          </p:val>
                                        </p:tav>
                                      </p:tavLst>
                                    </p:anim>
                                    <p:anim calcmode="lin" valueType="num">
                                      <p:cBhvr additive="base">
                                        <p:cTn id="5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46"/>
                                        </p:tgtEl>
                                        <p:attrNameLst>
                                          <p:attrName>style.visibility</p:attrName>
                                        </p:attrNameLst>
                                      </p:cBhvr>
                                      <p:to>
                                        <p:strVal val="visible"/>
                                      </p:to>
                                    </p:set>
                                    <p:anim calcmode="lin" valueType="num">
                                      <p:cBhvr additive="base">
                                        <p:cTn id="59" dur="500" fill="hold"/>
                                        <p:tgtEl>
                                          <p:spTgt spid="46"/>
                                        </p:tgtEl>
                                        <p:attrNameLst>
                                          <p:attrName>ppt_x</p:attrName>
                                        </p:attrNameLst>
                                      </p:cBhvr>
                                      <p:tavLst>
                                        <p:tav tm="0">
                                          <p:val>
                                            <p:strVal val="#ppt_x"/>
                                          </p:val>
                                        </p:tav>
                                        <p:tav tm="100000">
                                          <p:val>
                                            <p:strVal val="#ppt_x"/>
                                          </p:val>
                                        </p:tav>
                                      </p:tavLst>
                                    </p:anim>
                                    <p:anim calcmode="lin" valueType="num">
                                      <p:cBhvr additive="base">
                                        <p:cTn id="60" dur="500" fill="hold"/>
                                        <p:tgtEl>
                                          <p:spTgt spid="46"/>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500" fill="hold"/>
                                        <p:tgtEl>
                                          <p:spTgt spid="27"/>
                                        </p:tgtEl>
                                        <p:attrNameLst>
                                          <p:attrName>ppt_x</p:attrName>
                                        </p:attrNameLst>
                                      </p:cBhvr>
                                      <p:tavLst>
                                        <p:tav tm="0">
                                          <p:val>
                                            <p:strVal val="#ppt_x"/>
                                          </p:val>
                                        </p:tav>
                                        <p:tav tm="100000">
                                          <p:val>
                                            <p:strVal val="#ppt_x"/>
                                          </p:val>
                                        </p:tav>
                                      </p:tavLst>
                                    </p:anim>
                                    <p:anim calcmode="lin" valueType="num">
                                      <p:cBhvr additive="base">
                                        <p:cTn id="6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1" fill="hold" nodeType="click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additive="base">
                                        <p:cTn id="69" dur="500" fill="hold"/>
                                        <p:tgtEl>
                                          <p:spTgt spid="22"/>
                                        </p:tgtEl>
                                        <p:attrNameLst>
                                          <p:attrName>ppt_x</p:attrName>
                                        </p:attrNameLst>
                                      </p:cBhvr>
                                      <p:tavLst>
                                        <p:tav tm="0">
                                          <p:val>
                                            <p:strVal val="#ppt_x"/>
                                          </p:val>
                                        </p:tav>
                                        <p:tav tm="100000">
                                          <p:val>
                                            <p:strVal val="#ppt_x"/>
                                          </p:val>
                                        </p:tav>
                                      </p:tavLst>
                                    </p:anim>
                                    <p:anim calcmode="lin" valueType="num">
                                      <p:cBhvr additive="base">
                                        <p:cTn id="70" dur="500" fill="hold"/>
                                        <p:tgtEl>
                                          <p:spTgt spid="22"/>
                                        </p:tgtEl>
                                        <p:attrNameLst>
                                          <p:attrName>ppt_y</p:attrName>
                                        </p:attrNameLst>
                                      </p:cBhvr>
                                      <p:tavLst>
                                        <p:tav tm="0">
                                          <p:val>
                                            <p:strVal val="0-#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47"/>
                                        </p:tgtEl>
                                        <p:attrNameLst>
                                          <p:attrName>style.visibility</p:attrName>
                                        </p:attrNameLst>
                                      </p:cBhvr>
                                      <p:to>
                                        <p:strVal val="visible"/>
                                      </p:to>
                                    </p:set>
                                    <p:anim calcmode="lin" valueType="num">
                                      <p:cBhvr additive="base">
                                        <p:cTn id="73" dur="500" fill="hold"/>
                                        <p:tgtEl>
                                          <p:spTgt spid="47"/>
                                        </p:tgtEl>
                                        <p:attrNameLst>
                                          <p:attrName>ppt_x</p:attrName>
                                        </p:attrNameLst>
                                      </p:cBhvr>
                                      <p:tavLst>
                                        <p:tav tm="0">
                                          <p:val>
                                            <p:strVal val="#ppt_x"/>
                                          </p:val>
                                        </p:tav>
                                        <p:tav tm="100000">
                                          <p:val>
                                            <p:strVal val="#ppt_x"/>
                                          </p:val>
                                        </p:tav>
                                      </p:tavLst>
                                    </p:anim>
                                    <p:anim calcmode="lin" valueType="num">
                                      <p:cBhvr additive="base">
                                        <p:cTn id="74"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8" fill="hold" nodeType="click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additive="base">
                                        <p:cTn id="79" dur="500" fill="hold"/>
                                        <p:tgtEl>
                                          <p:spTgt spid="25"/>
                                        </p:tgtEl>
                                        <p:attrNameLst>
                                          <p:attrName>ppt_x</p:attrName>
                                        </p:attrNameLst>
                                      </p:cBhvr>
                                      <p:tavLst>
                                        <p:tav tm="0">
                                          <p:val>
                                            <p:strVal val="0-#ppt_w/2"/>
                                          </p:val>
                                        </p:tav>
                                        <p:tav tm="100000">
                                          <p:val>
                                            <p:strVal val="#ppt_x"/>
                                          </p:val>
                                        </p:tav>
                                      </p:tavLst>
                                    </p:anim>
                                    <p:anim calcmode="lin" valueType="num">
                                      <p:cBhvr additive="base">
                                        <p:cTn id="80" dur="500" fill="hold"/>
                                        <p:tgtEl>
                                          <p:spTgt spid="25"/>
                                        </p:tgtEl>
                                        <p:attrNameLst>
                                          <p:attrName>ppt_y</p:attrName>
                                        </p:attrNameLst>
                                      </p:cBhvr>
                                      <p:tavLst>
                                        <p:tav tm="0">
                                          <p:val>
                                            <p:strVal val="#ppt_y"/>
                                          </p:val>
                                        </p:tav>
                                        <p:tav tm="100000">
                                          <p:val>
                                            <p:strVal val="#ppt_y"/>
                                          </p:val>
                                        </p:tav>
                                      </p:tavLst>
                                    </p:anim>
                                  </p:childTnLst>
                                </p:cTn>
                              </p:par>
                              <p:par>
                                <p:cTn id="81" presetID="2" presetClass="entr" presetSubtype="8"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500" fill="hold"/>
                                        <p:tgtEl>
                                          <p:spTgt spid="30"/>
                                        </p:tgtEl>
                                        <p:attrNameLst>
                                          <p:attrName>ppt_x</p:attrName>
                                        </p:attrNameLst>
                                      </p:cBhvr>
                                      <p:tavLst>
                                        <p:tav tm="0">
                                          <p:val>
                                            <p:strVal val="0-#ppt_w/2"/>
                                          </p:val>
                                        </p:tav>
                                        <p:tav tm="100000">
                                          <p:val>
                                            <p:strVal val="#ppt_x"/>
                                          </p:val>
                                        </p:tav>
                                      </p:tavLst>
                                    </p:anim>
                                    <p:anim calcmode="lin" valueType="num">
                                      <p:cBhvr additive="base">
                                        <p:cTn id="84" dur="500" fill="hold"/>
                                        <p:tgtEl>
                                          <p:spTgt spid="30"/>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additive="base">
                                        <p:cTn id="87" dur="500" fill="hold"/>
                                        <p:tgtEl>
                                          <p:spTgt spid="29"/>
                                        </p:tgtEl>
                                        <p:attrNameLst>
                                          <p:attrName>ppt_x</p:attrName>
                                        </p:attrNameLst>
                                      </p:cBhvr>
                                      <p:tavLst>
                                        <p:tav tm="0">
                                          <p:val>
                                            <p:strVal val="0-#ppt_w/2"/>
                                          </p:val>
                                        </p:tav>
                                        <p:tav tm="100000">
                                          <p:val>
                                            <p:strVal val="#ppt_x"/>
                                          </p:val>
                                        </p:tav>
                                      </p:tavLst>
                                    </p:anim>
                                    <p:anim calcmode="lin" valueType="num">
                                      <p:cBhvr additive="base">
                                        <p:cTn id="88" dur="500" fill="hold"/>
                                        <p:tgtEl>
                                          <p:spTgt spid="29"/>
                                        </p:tgtEl>
                                        <p:attrNameLst>
                                          <p:attrName>ppt_y</p:attrName>
                                        </p:attrNameLst>
                                      </p:cBhvr>
                                      <p:tavLst>
                                        <p:tav tm="0">
                                          <p:val>
                                            <p:strVal val="#ppt_y"/>
                                          </p:val>
                                        </p:tav>
                                        <p:tav tm="100000">
                                          <p:val>
                                            <p:strVal val="#ppt_y"/>
                                          </p:val>
                                        </p:tav>
                                      </p:tavLst>
                                    </p:anim>
                                  </p:childTnLst>
                                </p:cTn>
                              </p:par>
                              <p:par>
                                <p:cTn id="89" presetID="2" presetClass="entr" presetSubtype="8" fill="hold"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500" fill="hold"/>
                                        <p:tgtEl>
                                          <p:spTgt spid="32"/>
                                        </p:tgtEl>
                                        <p:attrNameLst>
                                          <p:attrName>ppt_x</p:attrName>
                                        </p:attrNameLst>
                                      </p:cBhvr>
                                      <p:tavLst>
                                        <p:tav tm="0">
                                          <p:val>
                                            <p:strVal val="0-#ppt_w/2"/>
                                          </p:val>
                                        </p:tav>
                                        <p:tav tm="100000">
                                          <p:val>
                                            <p:strVal val="#ppt_x"/>
                                          </p:val>
                                        </p:tav>
                                      </p:tavLst>
                                    </p:anim>
                                    <p:anim calcmode="lin" valueType="num">
                                      <p:cBhvr additive="base">
                                        <p:cTn id="92" dur="500" fill="hold"/>
                                        <p:tgtEl>
                                          <p:spTgt spid="32"/>
                                        </p:tgtEl>
                                        <p:attrNameLst>
                                          <p:attrName>ppt_y</p:attrName>
                                        </p:attrNameLst>
                                      </p:cBhvr>
                                      <p:tavLst>
                                        <p:tav tm="0">
                                          <p:val>
                                            <p:strVal val="#ppt_y"/>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48"/>
                                        </p:tgtEl>
                                        <p:attrNameLst>
                                          <p:attrName>style.visibility</p:attrName>
                                        </p:attrNameLst>
                                      </p:cBhvr>
                                      <p:to>
                                        <p:strVal val="visible"/>
                                      </p:to>
                                    </p:set>
                                    <p:anim calcmode="lin" valueType="num">
                                      <p:cBhvr additive="base">
                                        <p:cTn id="95" dur="500" fill="hold"/>
                                        <p:tgtEl>
                                          <p:spTgt spid="48"/>
                                        </p:tgtEl>
                                        <p:attrNameLst>
                                          <p:attrName>ppt_x</p:attrName>
                                        </p:attrNameLst>
                                      </p:cBhvr>
                                      <p:tavLst>
                                        <p:tav tm="0">
                                          <p:val>
                                            <p:strVal val="#ppt_x"/>
                                          </p:val>
                                        </p:tav>
                                        <p:tav tm="100000">
                                          <p:val>
                                            <p:strVal val="#ppt_x"/>
                                          </p:val>
                                        </p:tav>
                                      </p:tavLst>
                                    </p:anim>
                                    <p:anim calcmode="lin" valueType="num">
                                      <p:cBhvr additive="base">
                                        <p:cTn id="96"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grpId="0" nodeType="clickEffect">
                                  <p:stCondLst>
                                    <p:cond delay="0"/>
                                  </p:stCondLst>
                                  <p:childTnLst>
                                    <p:set>
                                      <p:cBhvr>
                                        <p:cTn id="100" dur="1" fill="hold">
                                          <p:stCondLst>
                                            <p:cond delay="0"/>
                                          </p:stCondLst>
                                        </p:cTn>
                                        <p:tgtEl>
                                          <p:spTgt spid="49"/>
                                        </p:tgtEl>
                                        <p:attrNameLst>
                                          <p:attrName>style.visibility</p:attrName>
                                        </p:attrNameLst>
                                      </p:cBhvr>
                                      <p:to>
                                        <p:strVal val="visible"/>
                                      </p:to>
                                    </p:set>
                                    <p:anim calcmode="lin" valueType="num">
                                      <p:cBhvr additive="base">
                                        <p:cTn id="101" dur="500" fill="hold"/>
                                        <p:tgtEl>
                                          <p:spTgt spid="49"/>
                                        </p:tgtEl>
                                        <p:attrNameLst>
                                          <p:attrName>ppt_x</p:attrName>
                                        </p:attrNameLst>
                                      </p:cBhvr>
                                      <p:tavLst>
                                        <p:tav tm="0">
                                          <p:val>
                                            <p:strVal val="#ppt_x"/>
                                          </p:val>
                                        </p:tav>
                                        <p:tav tm="100000">
                                          <p:val>
                                            <p:strVal val="#ppt_x"/>
                                          </p:val>
                                        </p:tav>
                                      </p:tavLst>
                                    </p:anim>
                                    <p:anim calcmode="lin" valueType="num">
                                      <p:cBhvr additive="base">
                                        <p:cTn id="102"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P spid="13" grpId="0"/>
      <p:bldP spid="18" grpId="0" animBg="1"/>
      <p:bldP spid="29" grpId="0" animBg="1"/>
      <p:bldP spid="30" grpId="0" animBg="1"/>
      <p:bldP spid="37" grpId="0"/>
      <p:bldP spid="38" grpId="0"/>
      <p:bldP spid="39" grpId="0"/>
      <p:bldP spid="42" grpId="0"/>
      <p:bldP spid="45" grpId="0"/>
      <p:bldP spid="46" grpId="0"/>
      <p:bldP spid="47" grpId="0"/>
      <p:bldP spid="48" grpId="0"/>
      <p:bldP spid="4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rotWithShape="1">
          <a:blip r:embed="rId2" cstate="print">
            <a:extLst>
              <a:ext uri="{28A0092B-C50C-407E-A947-70E740481C1C}">
                <a14:useLocalDpi xmlns:a14="http://schemas.microsoft.com/office/drawing/2010/main" val="0"/>
              </a:ext>
            </a:extLst>
          </a:blip>
          <a:srcRect b="16272"/>
          <a:stretch/>
        </p:blipFill>
        <p:spPr>
          <a:xfrm flipH="1">
            <a:off x="9617883" y="7120"/>
            <a:ext cx="2574115" cy="1251409"/>
          </a:xfrm>
          <a:prstGeom prst="rect">
            <a:avLst/>
          </a:prstGeom>
        </p:spPr>
      </p:pic>
      <p:sp>
        <p:nvSpPr>
          <p:cNvPr id="4" name="Tekstvak 3"/>
          <p:cNvSpPr txBox="1"/>
          <p:nvPr/>
        </p:nvSpPr>
        <p:spPr>
          <a:xfrm>
            <a:off x="2937909" y="138487"/>
            <a:ext cx="6636776" cy="646331"/>
          </a:xfrm>
          <a:prstGeom prst="rect">
            <a:avLst/>
          </a:prstGeom>
          <a:solidFill>
            <a:schemeClr val="accent6">
              <a:lumMod val="60000"/>
              <a:lumOff val="40000"/>
            </a:schemeClr>
          </a:solidFill>
        </p:spPr>
        <p:txBody>
          <a:bodyPr wrap="square" rtlCol="0" anchor="ctr">
            <a:spAutoFit/>
          </a:bodyPr>
          <a:lstStyle/>
          <a:p>
            <a:pPr algn="ctr"/>
            <a:r>
              <a:rPr lang="nl-BE" sz="3600" dirty="0" smtClean="0">
                <a:latin typeface="AR JULIAN" panose="02000000000000000000" pitchFamily="2" charset="0"/>
              </a:rPr>
              <a:t>Ruimen en krimpen</a:t>
            </a:r>
            <a:endParaRPr lang="nl-BE" sz="3600" dirty="0">
              <a:latin typeface="AR JULIAN" panose="02000000000000000000" pitchFamily="2" charset="0"/>
            </a:endParaRPr>
          </a:p>
        </p:txBody>
      </p:sp>
      <p:sp>
        <p:nvSpPr>
          <p:cNvPr id="7" name="Tekstvak 6"/>
          <p:cNvSpPr txBox="1"/>
          <p:nvPr/>
        </p:nvSpPr>
        <p:spPr>
          <a:xfrm>
            <a:off x="43620" y="7120"/>
            <a:ext cx="2851089" cy="900000"/>
          </a:xfrm>
          <a:prstGeom prst="rect">
            <a:avLst/>
          </a:prstGeom>
          <a:solidFill>
            <a:schemeClr val="accent6">
              <a:lumMod val="60000"/>
              <a:lumOff val="40000"/>
            </a:schemeClr>
          </a:solidFill>
        </p:spPr>
        <p:txBody>
          <a:bodyPr wrap="square" rtlCol="0">
            <a:spAutoFit/>
          </a:bodyPr>
          <a:lstStyle/>
          <a:p>
            <a:endParaRPr lang="nl-BE" dirty="0"/>
          </a:p>
        </p:txBody>
      </p:sp>
      <p:sp>
        <p:nvSpPr>
          <p:cNvPr id="5" name="Tekstvak 4"/>
          <p:cNvSpPr txBox="1"/>
          <p:nvPr/>
        </p:nvSpPr>
        <p:spPr>
          <a:xfrm>
            <a:off x="736827" y="138487"/>
            <a:ext cx="1983051" cy="677108"/>
          </a:xfrm>
          <a:prstGeom prst="rect">
            <a:avLst/>
          </a:prstGeom>
          <a:noFill/>
        </p:spPr>
        <p:txBody>
          <a:bodyPr wrap="square" rtlCol="0">
            <a:spAutoFit/>
          </a:bodyPr>
          <a:lstStyle/>
          <a:p>
            <a:pPr algn="ctr"/>
            <a:r>
              <a:rPr lang="nl-BE" sz="1200" dirty="0" smtClean="0">
                <a:latin typeface="Arial" panose="020B0604020202020204" pitchFamily="34" charset="0"/>
                <a:cs typeface="Arial" panose="020B0604020202020204" pitchFamily="34" charset="0"/>
              </a:rPr>
              <a:t>Het Gilde van Molenaars</a:t>
            </a:r>
          </a:p>
          <a:p>
            <a:pPr algn="ctr"/>
            <a:r>
              <a:rPr lang="nl-BE" sz="1200" dirty="0" smtClean="0">
                <a:latin typeface="Arial" panose="020B0604020202020204" pitchFamily="34" charset="0"/>
                <a:cs typeface="Arial" panose="020B0604020202020204" pitchFamily="34" charset="0"/>
              </a:rPr>
              <a:t>Afd. Limburg</a:t>
            </a:r>
          </a:p>
          <a:p>
            <a:pPr algn="ctr"/>
            <a:endParaRPr lang="nl-BE" sz="1400" dirty="0">
              <a:latin typeface="Arial" panose="020B0604020202020204" pitchFamily="34" charset="0"/>
              <a:cs typeface="Arial" panose="020B0604020202020204" pitchFamily="34" charset="0"/>
            </a:endParaRPr>
          </a:p>
        </p:txBody>
      </p:sp>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7041"/>
            <a:ext cx="716948" cy="900000"/>
          </a:xfrm>
          <a:prstGeom prst="rect">
            <a:avLst/>
          </a:prstGeom>
        </p:spPr>
      </p:pic>
      <p:sp>
        <p:nvSpPr>
          <p:cNvPr id="3" name="Tijdelijke aanduiding voor datum 2"/>
          <p:cNvSpPr>
            <a:spLocks noGrp="1"/>
          </p:cNvSpPr>
          <p:nvPr>
            <p:ph type="dt" sz="half" idx="10"/>
          </p:nvPr>
        </p:nvSpPr>
        <p:spPr/>
        <p:txBody>
          <a:bodyPr/>
          <a:lstStyle/>
          <a:p>
            <a:fld id="{82B9B4CF-1953-4EA0-B931-6B5D266AEF23}" type="datetime1">
              <a:rPr lang="nl-BE" smtClean="0"/>
              <a:t>18/03/2024</a:t>
            </a:fld>
            <a:endParaRPr lang="nl-BE" dirty="0"/>
          </a:p>
        </p:txBody>
      </p:sp>
      <p:sp>
        <p:nvSpPr>
          <p:cNvPr id="8" name="Tijdelijke aanduiding voor dianummer 7"/>
          <p:cNvSpPr>
            <a:spLocks noGrp="1"/>
          </p:cNvSpPr>
          <p:nvPr>
            <p:ph type="sldNum" sz="quarter" idx="12"/>
          </p:nvPr>
        </p:nvSpPr>
        <p:spPr/>
        <p:txBody>
          <a:bodyPr/>
          <a:lstStyle/>
          <a:p>
            <a:fld id="{AC0B8AE9-B615-4110-8A40-3E5F16D5504D}" type="slidenum">
              <a:rPr lang="nl-BE" smtClean="0"/>
              <a:t>21</a:t>
            </a:fld>
            <a:endParaRPr lang="nl-BE" dirty="0"/>
          </a:p>
        </p:txBody>
      </p:sp>
      <p:sp>
        <p:nvSpPr>
          <p:cNvPr id="9" name="Gekromde PIJL-RECHTS 8"/>
          <p:cNvSpPr/>
          <p:nvPr/>
        </p:nvSpPr>
        <p:spPr>
          <a:xfrm>
            <a:off x="3342330" y="1338796"/>
            <a:ext cx="2753670" cy="5017554"/>
          </a:xfrm>
          <a:prstGeom prst="curvedRightArrow">
            <a:avLst/>
          </a:prstGeom>
          <a:solidFill>
            <a:srgbClr val="0070C0"/>
          </a:solidFill>
          <a:ln>
            <a:solidFill>
              <a:srgbClr val="004E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solidFill>
                <a:schemeClr val="tx1"/>
              </a:solidFill>
            </a:endParaRPr>
          </a:p>
        </p:txBody>
      </p:sp>
      <p:sp>
        <p:nvSpPr>
          <p:cNvPr id="10" name="Tekstvak 9"/>
          <p:cNvSpPr txBox="1"/>
          <p:nvPr/>
        </p:nvSpPr>
        <p:spPr>
          <a:xfrm>
            <a:off x="79145" y="1302841"/>
            <a:ext cx="3172691" cy="1508105"/>
          </a:xfrm>
          <a:prstGeom prst="rect">
            <a:avLst/>
          </a:prstGeom>
          <a:noFill/>
        </p:spPr>
        <p:txBody>
          <a:bodyPr wrap="square" rtlCol="0">
            <a:spAutoFit/>
          </a:bodyPr>
          <a:lstStyle/>
          <a:p>
            <a:pPr algn="ctr"/>
            <a:r>
              <a:rPr lang="nl-BE" sz="2000" dirty="0" smtClean="0">
                <a:solidFill>
                  <a:srgbClr val="0070C0"/>
                </a:solidFill>
                <a:latin typeface="Arial" panose="020B0604020202020204" pitchFamily="34" charset="0"/>
                <a:cs typeface="Arial" panose="020B0604020202020204" pitchFamily="34" charset="0"/>
              </a:rPr>
              <a:t>“Krimpen”</a:t>
            </a:r>
          </a:p>
          <a:p>
            <a:pPr algn="ctr"/>
            <a:r>
              <a:rPr lang="nl-BE" dirty="0" smtClean="0">
                <a:solidFill>
                  <a:srgbClr val="0070C0"/>
                </a:solidFill>
                <a:latin typeface="Arial" panose="020B0604020202020204" pitchFamily="34" charset="0"/>
                <a:cs typeface="Arial" panose="020B0604020202020204" pitchFamily="34" charset="0"/>
              </a:rPr>
              <a:t>De beweging vanuit  Noord via West naar Zuid en vervolgens via Oost terug naar Noord </a:t>
            </a:r>
            <a:endParaRPr lang="nl-BE" dirty="0">
              <a:solidFill>
                <a:srgbClr val="0070C0"/>
              </a:solidFill>
              <a:latin typeface="Arial" panose="020B0604020202020204" pitchFamily="34" charset="0"/>
              <a:cs typeface="Arial" panose="020B0604020202020204" pitchFamily="34" charset="0"/>
            </a:endParaRPr>
          </a:p>
        </p:txBody>
      </p:sp>
      <p:sp>
        <p:nvSpPr>
          <p:cNvPr id="11" name="Gekromde PIJL-LINKS 10"/>
          <p:cNvSpPr/>
          <p:nvPr/>
        </p:nvSpPr>
        <p:spPr>
          <a:xfrm>
            <a:off x="6206837" y="1338795"/>
            <a:ext cx="2770908" cy="5017553"/>
          </a:xfrm>
          <a:prstGeom prst="curved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solidFill>
                <a:schemeClr val="tx1"/>
              </a:solidFill>
            </a:endParaRPr>
          </a:p>
        </p:txBody>
      </p:sp>
      <p:pic>
        <p:nvPicPr>
          <p:cNvPr id="12" name="Afbeelding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76800" y="2333436"/>
            <a:ext cx="2438400" cy="2531172"/>
          </a:xfrm>
          <a:prstGeom prst="rect">
            <a:avLst/>
          </a:prstGeom>
        </p:spPr>
      </p:pic>
      <p:sp>
        <p:nvSpPr>
          <p:cNvPr id="13" name="Tekstvak 12"/>
          <p:cNvSpPr txBox="1"/>
          <p:nvPr/>
        </p:nvSpPr>
        <p:spPr>
          <a:xfrm>
            <a:off x="9015327" y="1353230"/>
            <a:ext cx="3214255" cy="1508105"/>
          </a:xfrm>
          <a:prstGeom prst="rect">
            <a:avLst/>
          </a:prstGeom>
          <a:noFill/>
        </p:spPr>
        <p:txBody>
          <a:bodyPr wrap="square" rtlCol="0">
            <a:spAutoFit/>
          </a:bodyPr>
          <a:lstStyle/>
          <a:p>
            <a:pPr algn="ctr"/>
            <a:r>
              <a:rPr lang="nl-BE" sz="2000" dirty="0" smtClean="0">
                <a:solidFill>
                  <a:srgbClr val="FF0000"/>
                </a:solidFill>
                <a:latin typeface="Arial" panose="020B0604020202020204" pitchFamily="34" charset="0"/>
                <a:cs typeface="Arial" panose="020B0604020202020204" pitchFamily="34" charset="0"/>
              </a:rPr>
              <a:t>“Ruimen”</a:t>
            </a:r>
          </a:p>
          <a:p>
            <a:pPr algn="ctr"/>
            <a:r>
              <a:rPr lang="nl-BE" dirty="0" smtClean="0">
                <a:solidFill>
                  <a:srgbClr val="FF0000"/>
                </a:solidFill>
                <a:latin typeface="Arial" panose="020B0604020202020204" pitchFamily="34" charset="0"/>
                <a:cs typeface="Arial" panose="020B0604020202020204" pitchFamily="34" charset="0"/>
              </a:rPr>
              <a:t>De beweging vanuit Noord via Oost naar Zuid en vervolgens via West terug naar Noord</a:t>
            </a:r>
            <a:endParaRPr lang="nl-BE" dirty="0">
              <a:solidFill>
                <a:srgbClr val="FF0000"/>
              </a:solidFill>
              <a:latin typeface="Arial" panose="020B0604020202020204" pitchFamily="34" charset="0"/>
              <a:cs typeface="Arial" panose="020B0604020202020204" pitchFamily="34" charset="0"/>
            </a:endParaRPr>
          </a:p>
        </p:txBody>
      </p:sp>
      <p:sp>
        <p:nvSpPr>
          <p:cNvPr id="14" name="Tekstvak 13"/>
          <p:cNvSpPr txBox="1"/>
          <p:nvPr/>
        </p:nvSpPr>
        <p:spPr>
          <a:xfrm>
            <a:off x="0" y="4200052"/>
            <a:ext cx="3172691" cy="954107"/>
          </a:xfrm>
          <a:prstGeom prst="rect">
            <a:avLst/>
          </a:prstGeom>
          <a:noFill/>
        </p:spPr>
        <p:txBody>
          <a:bodyPr wrap="square" rtlCol="0">
            <a:spAutoFit/>
          </a:bodyPr>
          <a:lstStyle/>
          <a:p>
            <a:pPr algn="ctr"/>
            <a:r>
              <a:rPr lang="nl-BE" sz="2000" dirty="0" smtClean="0">
                <a:solidFill>
                  <a:srgbClr val="0070C0"/>
                </a:solidFill>
                <a:latin typeface="Arial" panose="020B0604020202020204" pitchFamily="34" charset="0"/>
                <a:cs typeface="Arial" panose="020B0604020202020204" pitchFamily="34" charset="0"/>
              </a:rPr>
              <a:t>“Krimpend kruien”</a:t>
            </a:r>
          </a:p>
          <a:p>
            <a:pPr algn="ctr"/>
            <a:r>
              <a:rPr lang="nl-BE" dirty="0" smtClean="0">
                <a:solidFill>
                  <a:srgbClr val="0070C0"/>
                </a:solidFill>
                <a:latin typeface="Arial" panose="020B0604020202020204" pitchFamily="34" charset="0"/>
                <a:cs typeface="Arial" panose="020B0604020202020204" pitchFamily="34" charset="0"/>
              </a:rPr>
              <a:t>Met de staart kruien we het wiekenkruis linksom</a:t>
            </a:r>
            <a:endParaRPr lang="nl-BE" dirty="0">
              <a:solidFill>
                <a:srgbClr val="0070C0"/>
              </a:solidFill>
              <a:latin typeface="Arial" panose="020B0604020202020204" pitchFamily="34" charset="0"/>
              <a:cs typeface="Arial" panose="020B0604020202020204" pitchFamily="34" charset="0"/>
            </a:endParaRPr>
          </a:p>
        </p:txBody>
      </p:sp>
      <p:sp>
        <p:nvSpPr>
          <p:cNvPr id="15" name="Tekstvak 14"/>
          <p:cNvSpPr txBox="1"/>
          <p:nvPr/>
        </p:nvSpPr>
        <p:spPr>
          <a:xfrm>
            <a:off x="8569036" y="4250441"/>
            <a:ext cx="3581401" cy="954107"/>
          </a:xfrm>
          <a:prstGeom prst="rect">
            <a:avLst/>
          </a:prstGeom>
          <a:noFill/>
        </p:spPr>
        <p:txBody>
          <a:bodyPr wrap="square" rtlCol="0">
            <a:spAutoFit/>
          </a:bodyPr>
          <a:lstStyle/>
          <a:p>
            <a:pPr algn="ctr"/>
            <a:r>
              <a:rPr lang="nl-BE" sz="2000" dirty="0" smtClean="0">
                <a:solidFill>
                  <a:srgbClr val="FF0000"/>
                </a:solidFill>
                <a:latin typeface="Arial" panose="020B0604020202020204" pitchFamily="34" charset="0"/>
                <a:cs typeface="Arial" panose="020B0604020202020204" pitchFamily="34" charset="0"/>
              </a:rPr>
              <a:t>“Ruimend kruien”</a:t>
            </a:r>
          </a:p>
          <a:p>
            <a:pPr algn="ctr"/>
            <a:r>
              <a:rPr lang="nl-BE" dirty="0" smtClean="0">
                <a:solidFill>
                  <a:srgbClr val="FF0000"/>
                </a:solidFill>
                <a:latin typeface="Arial" panose="020B0604020202020204" pitchFamily="34" charset="0"/>
                <a:cs typeface="Arial" panose="020B0604020202020204" pitchFamily="34" charset="0"/>
              </a:rPr>
              <a:t>Met de staart kruien we het wiekenkruis rechtsom</a:t>
            </a:r>
            <a:endParaRPr lang="nl-BE" dirty="0">
              <a:solidFill>
                <a:srgbClr val="FF0000"/>
              </a:solidFill>
              <a:latin typeface="Arial" panose="020B0604020202020204" pitchFamily="34" charset="0"/>
              <a:cs typeface="Arial" panose="020B0604020202020204" pitchFamily="34" charset="0"/>
            </a:endParaRPr>
          </a:p>
        </p:txBody>
      </p:sp>
      <p:sp>
        <p:nvSpPr>
          <p:cNvPr id="16" name="Tekstvak 15"/>
          <p:cNvSpPr txBox="1"/>
          <p:nvPr/>
        </p:nvSpPr>
        <p:spPr>
          <a:xfrm>
            <a:off x="329785" y="3066475"/>
            <a:ext cx="2700000" cy="646331"/>
          </a:xfrm>
          <a:prstGeom prst="rect">
            <a:avLst/>
          </a:prstGeom>
          <a:noFill/>
          <a:ln w="19050">
            <a:solidFill>
              <a:srgbClr val="FF0000"/>
            </a:solidFill>
          </a:ln>
        </p:spPr>
        <p:txBody>
          <a:bodyPr wrap="square" rtlCol="0">
            <a:spAutoFit/>
          </a:bodyPr>
          <a:lstStyle/>
          <a:p>
            <a:pPr algn="ctr"/>
            <a:r>
              <a:rPr lang="nl-BE" dirty="0" smtClean="0">
                <a:solidFill>
                  <a:srgbClr val="0070C0"/>
                </a:solidFill>
                <a:latin typeface="Arial" panose="020B0604020202020204" pitchFamily="34" charset="0"/>
                <a:cs typeface="Arial" panose="020B0604020202020204" pitchFamily="34" charset="0"/>
              </a:rPr>
              <a:t>Krimpende wind:  </a:t>
            </a:r>
          </a:p>
          <a:p>
            <a:pPr algn="ctr"/>
            <a:r>
              <a:rPr lang="nl-BE" dirty="0" smtClean="0">
                <a:solidFill>
                  <a:srgbClr val="0070C0"/>
                </a:solidFill>
                <a:latin typeface="Arial" panose="020B0604020202020204" pitchFamily="34" charset="0"/>
                <a:cs typeface="Arial" panose="020B0604020202020204" pitchFamily="34" charset="0"/>
              </a:rPr>
              <a:t>“weer verslechtering”</a:t>
            </a:r>
            <a:endParaRPr lang="nl-BE" dirty="0">
              <a:solidFill>
                <a:srgbClr val="0070C0"/>
              </a:solidFill>
              <a:latin typeface="Arial" panose="020B0604020202020204" pitchFamily="34" charset="0"/>
              <a:cs typeface="Arial" panose="020B0604020202020204" pitchFamily="34" charset="0"/>
            </a:endParaRPr>
          </a:p>
        </p:txBody>
      </p:sp>
      <p:sp>
        <p:nvSpPr>
          <p:cNvPr id="17" name="Tekstvak 16"/>
          <p:cNvSpPr txBox="1"/>
          <p:nvPr/>
        </p:nvSpPr>
        <p:spPr>
          <a:xfrm>
            <a:off x="9142252" y="3066475"/>
            <a:ext cx="2700000" cy="646331"/>
          </a:xfrm>
          <a:prstGeom prst="rect">
            <a:avLst/>
          </a:prstGeom>
          <a:noFill/>
          <a:ln w="19050">
            <a:solidFill>
              <a:schemeClr val="accent1"/>
            </a:solidFill>
          </a:ln>
        </p:spPr>
        <p:txBody>
          <a:bodyPr wrap="square" rtlCol="0">
            <a:spAutoFit/>
          </a:bodyPr>
          <a:lstStyle/>
          <a:p>
            <a:pPr algn="ctr"/>
            <a:r>
              <a:rPr lang="nl-BE" dirty="0" smtClean="0">
                <a:solidFill>
                  <a:srgbClr val="FF0000"/>
                </a:solidFill>
                <a:latin typeface="Arial" panose="020B0604020202020204" pitchFamily="34" charset="0"/>
                <a:cs typeface="Arial" panose="020B0604020202020204" pitchFamily="34" charset="0"/>
              </a:rPr>
              <a:t>Ruimende wind</a:t>
            </a:r>
          </a:p>
          <a:p>
            <a:pPr algn="ctr"/>
            <a:r>
              <a:rPr lang="nl-BE" dirty="0" smtClean="0">
                <a:solidFill>
                  <a:srgbClr val="FF0000"/>
                </a:solidFill>
                <a:latin typeface="Arial" panose="020B0604020202020204" pitchFamily="34" charset="0"/>
                <a:cs typeface="Arial" panose="020B0604020202020204" pitchFamily="34" charset="0"/>
              </a:rPr>
              <a:t>“Weer verbetering”</a:t>
            </a:r>
            <a:endParaRPr lang="nl-BE" dirty="0">
              <a:solidFill>
                <a:srgbClr val="FF0000"/>
              </a:solidFill>
              <a:latin typeface="Arial" panose="020B0604020202020204" pitchFamily="34" charset="0"/>
              <a:cs typeface="Arial" panose="020B0604020202020204" pitchFamily="34" charset="0"/>
            </a:endParaRPr>
          </a:p>
        </p:txBody>
      </p:sp>
      <p:sp>
        <p:nvSpPr>
          <p:cNvPr id="18" name="Tijdelijke aanduiding voor voettekst 17"/>
          <p:cNvSpPr>
            <a:spLocks noGrp="1"/>
          </p:cNvSpPr>
          <p:nvPr>
            <p:ph type="ftr" sz="quarter" idx="11"/>
          </p:nvPr>
        </p:nvSpPr>
        <p:spPr/>
        <p:txBody>
          <a:bodyPr/>
          <a:lstStyle/>
          <a:p>
            <a:r>
              <a:rPr lang="nl-BE" dirty="0" smtClean="0"/>
              <a:t>Het Gilde van Molenaars</a:t>
            </a:r>
            <a:endParaRPr lang="nl-BE" dirty="0"/>
          </a:p>
        </p:txBody>
      </p:sp>
      <p:sp>
        <p:nvSpPr>
          <p:cNvPr id="19" name="Tekstvak 18"/>
          <p:cNvSpPr txBox="1"/>
          <p:nvPr/>
        </p:nvSpPr>
        <p:spPr>
          <a:xfrm>
            <a:off x="329785" y="5577113"/>
            <a:ext cx="3600000" cy="584775"/>
          </a:xfrm>
          <a:prstGeom prst="rect">
            <a:avLst/>
          </a:prstGeom>
          <a:noFill/>
          <a:ln w="19050">
            <a:solidFill>
              <a:srgbClr val="FF0000"/>
            </a:solidFill>
          </a:ln>
        </p:spPr>
        <p:txBody>
          <a:bodyPr wrap="square" rtlCol="0">
            <a:spAutoFit/>
          </a:bodyPr>
          <a:lstStyle/>
          <a:p>
            <a:r>
              <a:rPr lang="nl-BE" sz="1600" dirty="0" smtClean="0">
                <a:latin typeface="Arial" panose="020B0604020202020204" pitchFamily="34" charset="0"/>
                <a:cs typeface="Arial" panose="020B0604020202020204" pitchFamily="34" charset="0"/>
              </a:rPr>
              <a:t>Krimpend t.o.v. de heersende wind</a:t>
            </a:r>
          </a:p>
          <a:p>
            <a:pPr algn="ctr"/>
            <a:r>
              <a:rPr lang="nl-BE" sz="1600" dirty="0" smtClean="0">
                <a:solidFill>
                  <a:srgbClr val="FF0000"/>
                </a:solidFill>
                <a:latin typeface="Arial" panose="020B0604020202020204" pitchFamily="34" charset="0"/>
                <a:cs typeface="Arial" panose="020B0604020202020204" pitchFamily="34" charset="0"/>
              </a:rPr>
              <a:t>“Onder de wind”</a:t>
            </a:r>
            <a:endParaRPr lang="nl-BE" sz="1600" dirty="0">
              <a:solidFill>
                <a:srgbClr val="FF0000"/>
              </a:solidFill>
              <a:latin typeface="Arial" panose="020B0604020202020204" pitchFamily="34" charset="0"/>
              <a:cs typeface="Arial" panose="020B0604020202020204" pitchFamily="34" charset="0"/>
            </a:endParaRPr>
          </a:p>
        </p:txBody>
      </p:sp>
      <p:sp>
        <p:nvSpPr>
          <p:cNvPr id="20" name="Tekstvak 19"/>
          <p:cNvSpPr txBox="1"/>
          <p:nvPr/>
        </p:nvSpPr>
        <p:spPr>
          <a:xfrm>
            <a:off x="8465574" y="5577113"/>
            <a:ext cx="3376678" cy="584775"/>
          </a:xfrm>
          <a:prstGeom prst="rect">
            <a:avLst/>
          </a:prstGeom>
          <a:noFill/>
          <a:ln w="19050">
            <a:solidFill>
              <a:srgbClr val="FF0000"/>
            </a:solidFill>
          </a:ln>
        </p:spPr>
        <p:txBody>
          <a:bodyPr wrap="square" rtlCol="0">
            <a:spAutoFit/>
          </a:bodyPr>
          <a:lstStyle/>
          <a:p>
            <a:r>
              <a:rPr lang="nl-BE" sz="1600" dirty="0" smtClean="0">
                <a:latin typeface="Arial" panose="020B0604020202020204" pitchFamily="34" charset="0"/>
                <a:cs typeface="Arial" panose="020B0604020202020204" pitchFamily="34" charset="0"/>
              </a:rPr>
              <a:t>Ruimend t.o.v. de heersende wind:</a:t>
            </a:r>
          </a:p>
          <a:p>
            <a:pPr algn="ctr"/>
            <a:r>
              <a:rPr lang="nl-BE" sz="1600" dirty="0" smtClean="0">
                <a:solidFill>
                  <a:srgbClr val="FF0000"/>
                </a:solidFill>
                <a:latin typeface="Arial" panose="020B0604020202020204" pitchFamily="34" charset="0"/>
                <a:cs typeface="Arial" panose="020B0604020202020204" pitchFamily="34" charset="0"/>
              </a:rPr>
              <a:t>“Boven de wind”</a:t>
            </a:r>
            <a:endParaRPr lang="nl-BE" sz="16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4954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0-#ppt_w/2"/>
                                          </p:val>
                                        </p:tav>
                                        <p:tav tm="100000">
                                          <p:val>
                                            <p:strVal val="#ppt_x"/>
                                          </p:val>
                                        </p:tav>
                                      </p:tavLst>
                                    </p:anim>
                                    <p:anim calcmode="lin" valueType="num">
                                      <p:cBhvr additive="base">
                                        <p:cTn id="18"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1+#ppt_w/2"/>
                                          </p:val>
                                        </p:tav>
                                        <p:tav tm="100000">
                                          <p:val>
                                            <p:strVal val="#ppt_x"/>
                                          </p:val>
                                        </p:tav>
                                      </p:tavLst>
                                    </p:anim>
                                    <p:anim calcmode="lin" valueType="num">
                                      <p:cBhvr additive="base">
                                        <p:cTn id="24" dur="500" fill="hold"/>
                                        <p:tgtEl>
                                          <p:spTgt spid="13"/>
                                        </p:tgtEl>
                                        <p:attrNameLst>
                                          <p:attrName>ppt_y</p:attrName>
                                        </p:attrNameLst>
                                      </p:cBhvr>
                                      <p:tavLst>
                                        <p:tav tm="0">
                                          <p:val>
                                            <p:strVal val="#ppt_y"/>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500" fill="hold"/>
                                        <p:tgtEl>
                                          <p:spTgt spid="15"/>
                                        </p:tgtEl>
                                        <p:attrNameLst>
                                          <p:attrName>ppt_x</p:attrName>
                                        </p:attrNameLst>
                                      </p:cBhvr>
                                      <p:tavLst>
                                        <p:tav tm="0">
                                          <p:val>
                                            <p:strVal val="1+#ppt_w/2"/>
                                          </p:val>
                                        </p:tav>
                                        <p:tav tm="100000">
                                          <p:val>
                                            <p:strVal val="#ppt_x"/>
                                          </p:val>
                                        </p:tav>
                                      </p:tavLst>
                                    </p:anim>
                                    <p:anim calcmode="lin" valueType="num">
                                      <p:cBhvr additive="base">
                                        <p:cTn id="34"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fill="hold"/>
                                        <p:tgtEl>
                                          <p:spTgt spid="16"/>
                                        </p:tgtEl>
                                        <p:attrNameLst>
                                          <p:attrName>ppt_x</p:attrName>
                                        </p:attrNameLst>
                                      </p:cBhvr>
                                      <p:tavLst>
                                        <p:tav tm="0">
                                          <p:val>
                                            <p:strVal val="0-#ppt_w/2"/>
                                          </p:val>
                                        </p:tav>
                                        <p:tav tm="100000">
                                          <p:val>
                                            <p:strVal val="#ppt_x"/>
                                          </p:val>
                                        </p:tav>
                                      </p:tavLst>
                                    </p:anim>
                                    <p:anim calcmode="lin" valueType="num">
                                      <p:cBhvr additive="base">
                                        <p:cTn id="40"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2"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anim calcmode="lin" valueType="num">
                                      <p:cBhvr additive="base">
                                        <p:cTn id="45" dur="500" fill="hold"/>
                                        <p:tgtEl>
                                          <p:spTgt spid="17"/>
                                        </p:tgtEl>
                                        <p:attrNameLst>
                                          <p:attrName>ppt_x</p:attrName>
                                        </p:attrNameLst>
                                      </p:cBhvr>
                                      <p:tavLst>
                                        <p:tav tm="0">
                                          <p:val>
                                            <p:strVal val="1+#ppt_w/2"/>
                                          </p:val>
                                        </p:tav>
                                        <p:tav tm="100000">
                                          <p:val>
                                            <p:strVal val="#ppt_x"/>
                                          </p:val>
                                        </p:tav>
                                      </p:tavLst>
                                    </p:anim>
                                    <p:anim calcmode="lin" valueType="num">
                                      <p:cBhvr additive="base">
                                        <p:cTn id="46"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500" fill="hold"/>
                                        <p:tgtEl>
                                          <p:spTgt spid="20"/>
                                        </p:tgtEl>
                                        <p:attrNameLst>
                                          <p:attrName>ppt_x</p:attrName>
                                        </p:attrNameLst>
                                      </p:cBhvr>
                                      <p:tavLst>
                                        <p:tav tm="0">
                                          <p:val>
                                            <p:strVal val="#ppt_x"/>
                                          </p:val>
                                        </p:tav>
                                        <p:tav tm="100000">
                                          <p:val>
                                            <p:strVal val="#ppt_x"/>
                                          </p:val>
                                        </p:tav>
                                      </p:tavLst>
                                    </p:anim>
                                    <p:anim calcmode="lin" valueType="num">
                                      <p:cBhvr additive="base">
                                        <p:cTn id="52" dur="500" fill="hold"/>
                                        <p:tgtEl>
                                          <p:spTgt spid="20"/>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additive="base">
                                        <p:cTn id="55" dur="500" fill="hold"/>
                                        <p:tgtEl>
                                          <p:spTgt spid="19"/>
                                        </p:tgtEl>
                                        <p:attrNameLst>
                                          <p:attrName>ppt_x</p:attrName>
                                        </p:attrNameLst>
                                      </p:cBhvr>
                                      <p:tavLst>
                                        <p:tav tm="0">
                                          <p:val>
                                            <p:strVal val="#ppt_x"/>
                                          </p:val>
                                        </p:tav>
                                        <p:tav tm="100000">
                                          <p:val>
                                            <p:strVal val="#ppt_x"/>
                                          </p:val>
                                        </p:tav>
                                      </p:tavLst>
                                    </p:anim>
                                    <p:anim calcmode="lin" valueType="num">
                                      <p:cBhvr additive="base">
                                        <p:cTn id="5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P spid="13" grpId="0"/>
      <p:bldP spid="14" grpId="0"/>
      <p:bldP spid="15" grpId="0"/>
      <p:bldP spid="16" grpId="0" animBg="1"/>
      <p:bldP spid="17" grpId="0" animBg="1"/>
      <p:bldP spid="19" grpId="0" animBg="1"/>
      <p:bldP spid="2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rotWithShape="1">
          <a:blip r:embed="rId2" cstate="print">
            <a:extLst>
              <a:ext uri="{28A0092B-C50C-407E-A947-70E740481C1C}">
                <a14:useLocalDpi xmlns:a14="http://schemas.microsoft.com/office/drawing/2010/main" val="0"/>
              </a:ext>
            </a:extLst>
          </a:blip>
          <a:srcRect b="16272"/>
          <a:stretch/>
        </p:blipFill>
        <p:spPr>
          <a:xfrm flipH="1">
            <a:off x="9617883" y="7120"/>
            <a:ext cx="2574115" cy="1251409"/>
          </a:xfrm>
          <a:prstGeom prst="rect">
            <a:avLst/>
          </a:prstGeom>
        </p:spPr>
      </p:pic>
      <p:sp>
        <p:nvSpPr>
          <p:cNvPr id="4" name="Tekstvak 3"/>
          <p:cNvSpPr txBox="1"/>
          <p:nvPr/>
        </p:nvSpPr>
        <p:spPr>
          <a:xfrm>
            <a:off x="2937909" y="138487"/>
            <a:ext cx="6636776" cy="646331"/>
          </a:xfrm>
          <a:prstGeom prst="rect">
            <a:avLst/>
          </a:prstGeom>
          <a:solidFill>
            <a:schemeClr val="accent6">
              <a:lumMod val="60000"/>
              <a:lumOff val="40000"/>
            </a:schemeClr>
          </a:solidFill>
        </p:spPr>
        <p:txBody>
          <a:bodyPr wrap="square" rtlCol="0" anchor="ctr">
            <a:spAutoFit/>
          </a:bodyPr>
          <a:lstStyle/>
          <a:p>
            <a:pPr algn="ctr"/>
            <a:r>
              <a:rPr lang="nl-BE" sz="3600" dirty="0" smtClean="0">
                <a:latin typeface="AR JULIAN" panose="02000000000000000000" pitchFamily="2" charset="0"/>
              </a:rPr>
              <a:t>Goede maalwinden</a:t>
            </a:r>
            <a:endParaRPr lang="nl-BE" sz="3600" dirty="0">
              <a:latin typeface="AR JULIAN" panose="02000000000000000000" pitchFamily="2" charset="0"/>
            </a:endParaRPr>
          </a:p>
        </p:txBody>
      </p:sp>
      <p:sp>
        <p:nvSpPr>
          <p:cNvPr id="7" name="Tekstvak 6"/>
          <p:cNvSpPr txBox="1"/>
          <p:nvPr/>
        </p:nvSpPr>
        <p:spPr>
          <a:xfrm>
            <a:off x="43620" y="7120"/>
            <a:ext cx="2851089" cy="900000"/>
          </a:xfrm>
          <a:prstGeom prst="rect">
            <a:avLst/>
          </a:prstGeom>
          <a:solidFill>
            <a:schemeClr val="accent6">
              <a:lumMod val="60000"/>
              <a:lumOff val="40000"/>
            </a:schemeClr>
          </a:solidFill>
        </p:spPr>
        <p:txBody>
          <a:bodyPr wrap="square" rtlCol="0">
            <a:spAutoFit/>
          </a:bodyPr>
          <a:lstStyle/>
          <a:p>
            <a:endParaRPr lang="nl-BE" dirty="0"/>
          </a:p>
        </p:txBody>
      </p:sp>
      <p:sp>
        <p:nvSpPr>
          <p:cNvPr id="5" name="Tekstvak 4"/>
          <p:cNvSpPr txBox="1"/>
          <p:nvPr/>
        </p:nvSpPr>
        <p:spPr>
          <a:xfrm>
            <a:off x="736827" y="138487"/>
            <a:ext cx="1983051" cy="677108"/>
          </a:xfrm>
          <a:prstGeom prst="rect">
            <a:avLst/>
          </a:prstGeom>
          <a:noFill/>
        </p:spPr>
        <p:txBody>
          <a:bodyPr wrap="square" rtlCol="0">
            <a:spAutoFit/>
          </a:bodyPr>
          <a:lstStyle/>
          <a:p>
            <a:pPr algn="ctr"/>
            <a:r>
              <a:rPr lang="nl-BE" sz="1200" dirty="0" smtClean="0">
                <a:latin typeface="Arial" panose="020B0604020202020204" pitchFamily="34" charset="0"/>
                <a:cs typeface="Arial" panose="020B0604020202020204" pitchFamily="34" charset="0"/>
              </a:rPr>
              <a:t>Het Gilde van Molenaars</a:t>
            </a:r>
          </a:p>
          <a:p>
            <a:pPr algn="ctr"/>
            <a:r>
              <a:rPr lang="nl-BE" sz="1200" dirty="0" smtClean="0">
                <a:latin typeface="Arial" panose="020B0604020202020204" pitchFamily="34" charset="0"/>
                <a:cs typeface="Arial" panose="020B0604020202020204" pitchFamily="34" charset="0"/>
              </a:rPr>
              <a:t>Afd. Limburg</a:t>
            </a:r>
          </a:p>
          <a:p>
            <a:pPr algn="ctr"/>
            <a:endParaRPr lang="nl-BE" sz="1400" dirty="0">
              <a:latin typeface="Arial" panose="020B0604020202020204" pitchFamily="34" charset="0"/>
              <a:cs typeface="Arial" panose="020B0604020202020204" pitchFamily="34" charset="0"/>
            </a:endParaRPr>
          </a:p>
        </p:txBody>
      </p:sp>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7041"/>
            <a:ext cx="716948" cy="900000"/>
          </a:xfrm>
          <a:prstGeom prst="rect">
            <a:avLst/>
          </a:prstGeom>
        </p:spPr>
      </p:pic>
      <p:sp>
        <p:nvSpPr>
          <p:cNvPr id="3" name="Tijdelijke aanduiding voor datum 2"/>
          <p:cNvSpPr>
            <a:spLocks noGrp="1"/>
          </p:cNvSpPr>
          <p:nvPr>
            <p:ph type="dt" sz="half" idx="10"/>
          </p:nvPr>
        </p:nvSpPr>
        <p:spPr/>
        <p:txBody>
          <a:bodyPr/>
          <a:lstStyle/>
          <a:p>
            <a:fld id="{8A3315F7-B767-48C7-8D3A-2EEF89090AF2}" type="datetime1">
              <a:rPr lang="nl-BE" smtClean="0"/>
              <a:t>18/03/2024</a:t>
            </a:fld>
            <a:endParaRPr lang="nl-BE" dirty="0"/>
          </a:p>
        </p:txBody>
      </p:sp>
      <p:sp>
        <p:nvSpPr>
          <p:cNvPr id="8" name="Tijdelijke aanduiding voor dianummer 7"/>
          <p:cNvSpPr>
            <a:spLocks noGrp="1"/>
          </p:cNvSpPr>
          <p:nvPr>
            <p:ph type="sldNum" sz="quarter" idx="12"/>
          </p:nvPr>
        </p:nvSpPr>
        <p:spPr/>
        <p:txBody>
          <a:bodyPr/>
          <a:lstStyle/>
          <a:p>
            <a:fld id="{AC0B8AE9-B615-4110-8A40-3E5F16D5504D}" type="slidenum">
              <a:rPr lang="nl-BE" smtClean="0"/>
              <a:t>22</a:t>
            </a:fld>
            <a:endParaRPr lang="nl-BE" dirty="0"/>
          </a:p>
        </p:txBody>
      </p:sp>
      <p:pic>
        <p:nvPicPr>
          <p:cNvPr id="9" name="Afbeelding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829" y="1463130"/>
            <a:ext cx="3219757" cy="2790457"/>
          </a:xfrm>
          <a:prstGeom prst="rect">
            <a:avLst/>
          </a:prstGeom>
        </p:spPr>
      </p:pic>
      <p:sp>
        <p:nvSpPr>
          <p:cNvPr id="10" name="Tekstvak 9"/>
          <p:cNvSpPr txBox="1"/>
          <p:nvPr/>
        </p:nvSpPr>
        <p:spPr>
          <a:xfrm>
            <a:off x="591015" y="5912773"/>
            <a:ext cx="11009971" cy="400110"/>
          </a:xfrm>
          <a:prstGeom prst="rect">
            <a:avLst/>
          </a:prstGeom>
          <a:noFill/>
          <a:ln>
            <a:solidFill>
              <a:srgbClr val="FF0000"/>
            </a:solidFill>
          </a:ln>
        </p:spPr>
        <p:txBody>
          <a:bodyPr wrap="square" rtlCol="0">
            <a:spAutoFit/>
          </a:bodyPr>
          <a:lstStyle/>
          <a:p>
            <a:pPr algn="ctr"/>
            <a:r>
              <a:rPr lang="nl-BE" sz="2000" dirty="0" smtClean="0">
                <a:solidFill>
                  <a:srgbClr val="FF0000"/>
                </a:solidFill>
                <a:latin typeface="Arial" panose="020B0604020202020204" pitchFamily="34" charset="0"/>
                <a:cs typeface="Arial" panose="020B0604020202020204" pitchFamily="34" charset="0"/>
              </a:rPr>
              <a:t>Molenaar, krui het wiekenkruis steeds Zuidwest wanneer je de molen voor een tijdje verlaat !!!!!!</a:t>
            </a:r>
            <a:endParaRPr lang="nl-BE" sz="2000" dirty="0">
              <a:solidFill>
                <a:srgbClr val="FF0000"/>
              </a:solidFill>
              <a:latin typeface="Arial" panose="020B0604020202020204" pitchFamily="34" charset="0"/>
              <a:cs typeface="Arial" panose="020B0604020202020204" pitchFamily="34" charset="0"/>
            </a:endParaRPr>
          </a:p>
        </p:txBody>
      </p:sp>
      <p:sp>
        <p:nvSpPr>
          <p:cNvPr id="11" name="Tekstvak 10"/>
          <p:cNvSpPr txBox="1"/>
          <p:nvPr/>
        </p:nvSpPr>
        <p:spPr>
          <a:xfrm>
            <a:off x="3712274" y="1005565"/>
            <a:ext cx="5884010" cy="1415772"/>
          </a:xfrm>
          <a:prstGeom prst="rect">
            <a:avLst/>
          </a:prstGeom>
          <a:noFill/>
        </p:spPr>
        <p:txBody>
          <a:bodyPr wrap="square" rtlCol="0">
            <a:spAutoFit/>
          </a:bodyPr>
          <a:lstStyle/>
          <a:p>
            <a:r>
              <a:rPr lang="nl-BE" sz="2000" dirty="0" smtClean="0">
                <a:solidFill>
                  <a:srgbClr val="FF0000"/>
                </a:solidFill>
                <a:latin typeface="Arial" panose="020B0604020202020204" pitchFamily="34" charset="0"/>
                <a:cs typeface="Arial" panose="020B0604020202020204" pitchFamily="34" charset="0"/>
              </a:rPr>
              <a:t>West ,Zuidwest, Zuid: 50% Primaire windrichting</a:t>
            </a:r>
          </a:p>
          <a:p>
            <a:pPr marL="285750" indent="-285750">
              <a:buFont typeface="Arial" panose="020B0604020202020204" pitchFamily="34" charset="0"/>
              <a:buChar char="•"/>
            </a:pPr>
            <a:r>
              <a:rPr lang="nl-BE" dirty="0" smtClean="0">
                <a:latin typeface="Arial" panose="020B0604020202020204" pitchFamily="34" charset="0"/>
                <a:cs typeface="Arial" panose="020B0604020202020204" pitchFamily="34" charset="0"/>
              </a:rPr>
              <a:t> </a:t>
            </a:r>
            <a:r>
              <a:rPr lang="nl-BE" sz="1600" dirty="0" smtClean="0">
                <a:latin typeface="Arial" panose="020B0604020202020204" pitchFamily="34" charset="0"/>
                <a:cs typeface="Arial" panose="020B0604020202020204" pitchFamily="34" charset="0"/>
              </a:rPr>
              <a:t>Goede maalwind, </a:t>
            </a:r>
            <a:r>
              <a:rPr lang="nl-BE" sz="1600" dirty="0">
                <a:latin typeface="Arial" panose="020B0604020202020204" pitchFamily="34" charset="0"/>
                <a:cs typeface="Arial" panose="020B0604020202020204" pitchFamily="34" charset="0"/>
              </a:rPr>
              <a:t>maritieme subtropische wind</a:t>
            </a:r>
            <a:endParaRPr lang="nl-BE" sz="16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nl-BE" sz="1600" dirty="0" smtClean="0">
                <a:latin typeface="Arial" panose="020B0604020202020204" pitchFamily="34" charset="0"/>
                <a:cs typeface="Arial" panose="020B0604020202020204" pitchFamily="34" charset="0"/>
              </a:rPr>
              <a:t>ZW: stormhoek en veel regen, </a:t>
            </a:r>
            <a:r>
              <a:rPr lang="nl-BE" sz="1600" dirty="0" smtClean="0">
                <a:solidFill>
                  <a:srgbClr val="FF0000"/>
                </a:solidFill>
                <a:latin typeface="Arial" panose="020B0604020202020204" pitchFamily="34" charset="0"/>
                <a:cs typeface="Arial" panose="020B0604020202020204" pitchFamily="34" charset="0"/>
              </a:rPr>
              <a:t>“Zuidwest, regennest”</a:t>
            </a:r>
          </a:p>
          <a:p>
            <a:pPr marL="342900" indent="-342900">
              <a:buFont typeface="Arial" panose="020B0604020202020204" pitchFamily="34" charset="0"/>
              <a:buChar char="•"/>
            </a:pPr>
            <a:r>
              <a:rPr lang="nl-BE" sz="1600" dirty="0" smtClean="0">
                <a:latin typeface="Arial" panose="020B0604020202020204" pitchFamily="34" charset="0"/>
                <a:cs typeface="Arial" panose="020B0604020202020204" pitchFamily="34" charset="0"/>
              </a:rPr>
              <a:t>W</a:t>
            </a:r>
            <a:r>
              <a:rPr lang="nl-BE" sz="1600" dirty="0">
                <a:latin typeface="Arial" panose="020B0604020202020204" pitchFamily="34" charset="0"/>
                <a:cs typeface="Arial" panose="020B0604020202020204" pitchFamily="34" charset="0"/>
              </a:rPr>
              <a:t>: vaak </a:t>
            </a:r>
            <a:r>
              <a:rPr lang="nl-BE" sz="1600" dirty="0" smtClean="0">
                <a:latin typeface="Arial" panose="020B0604020202020204" pitchFamily="34" charset="0"/>
                <a:cs typeface="Arial" panose="020B0604020202020204" pitchFamily="34" charset="0"/>
              </a:rPr>
              <a:t>buiig, </a:t>
            </a:r>
          </a:p>
          <a:p>
            <a:pPr marL="342900" indent="-342900">
              <a:buFont typeface="Arial" panose="020B0604020202020204" pitchFamily="34" charset="0"/>
              <a:buChar char="•"/>
            </a:pPr>
            <a:r>
              <a:rPr lang="nl-BE" sz="1600" dirty="0" smtClean="0">
                <a:latin typeface="Arial" panose="020B0604020202020204" pitchFamily="34" charset="0"/>
                <a:cs typeface="Arial" panose="020B0604020202020204" pitchFamily="34" charset="0"/>
              </a:rPr>
              <a:t>Z: </a:t>
            </a:r>
            <a:r>
              <a:rPr lang="nl-BE" sz="1600" dirty="0">
                <a:latin typeface="Arial" panose="020B0604020202020204" pitchFamily="34" charset="0"/>
                <a:cs typeface="Arial" panose="020B0604020202020204" pitchFamily="34" charset="0"/>
              </a:rPr>
              <a:t>dagenlang aanhouden, </a:t>
            </a:r>
          </a:p>
        </p:txBody>
      </p:sp>
      <p:sp>
        <p:nvSpPr>
          <p:cNvPr id="12" name="Tekstvak 11"/>
          <p:cNvSpPr txBox="1"/>
          <p:nvPr/>
        </p:nvSpPr>
        <p:spPr>
          <a:xfrm>
            <a:off x="3733873" y="2690203"/>
            <a:ext cx="6102014" cy="892552"/>
          </a:xfrm>
          <a:prstGeom prst="rect">
            <a:avLst/>
          </a:prstGeom>
          <a:noFill/>
        </p:spPr>
        <p:txBody>
          <a:bodyPr wrap="square" rtlCol="0">
            <a:spAutoFit/>
          </a:bodyPr>
          <a:lstStyle/>
          <a:p>
            <a:r>
              <a:rPr lang="nl-BE" sz="2000" dirty="0" smtClean="0">
                <a:solidFill>
                  <a:srgbClr val="FF0000"/>
                </a:solidFill>
                <a:latin typeface="Arial" panose="020B0604020202020204" pitchFamily="34" charset="0"/>
                <a:cs typeface="Arial" panose="020B0604020202020204" pitchFamily="34" charset="0"/>
              </a:rPr>
              <a:t>Noordoost, Oost: 25%</a:t>
            </a:r>
            <a:r>
              <a:rPr lang="nl-BE" sz="2000" dirty="0" smtClean="0">
                <a:latin typeface="Arial" panose="020B0604020202020204" pitchFamily="34" charset="0"/>
                <a:cs typeface="Arial" panose="020B0604020202020204" pitchFamily="34" charset="0"/>
              </a:rPr>
              <a:t> </a:t>
            </a:r>
          </a:p>
          <a:p>
            <a:pPr marL="342900" indent="-342900">
              <a:buFont typeface="Arial" panose="020B0604020202020204" pitchFamily="34" charset="0"/>
              <a:buChar char="•"/>
            </a:pPr>
            <a:r>
              <a:rPr lang="nl-BE" sz="1600" dirty="0" smtClean="0">
                <a:latin typeface="Arial" panose="020B0604020202020204" pitchFamily="34" charset="0"/>
                <a:cs typeface="Arial" panose="020B0604020202020204" pitchFamily="34" charset="0"/>
              </a:rPr>
              <a:t>Een fijne maalwind, schrale droge continentale wind</a:t>
            </a:r>
          </a:p>
          <a:p>
            <a:pPr marL="342900" indent="-342900">
              <a:buFont typeface="Arial" panose="020B0604020202020204" pitchFamily="34" charset="0"/>
              <a:buChar char="•"/>
            </a:pPr>
            <a:r>
              <a:rPr lang="nl-BE" sz="1600" dirty="0" smtClean="0">
                <a:latin typeface="Arial" panose="020B0604020202020204" pitchFamily="34" charset="0"/>
                <a:cs typeface="Arial" panose="020B0604020202020204" pitchFamily="34" charset="0"/>
              </a:rPr>
              <a:t>O: allerbeste maalwind, kan vlagerig zijn</a:t>
            </a:r>
            <a:endParaRPr lang="nl-BE" sz="1600" dirty="0">
              <a:latin typeface="Arial" panose="020B0604020202020204" pitchFamily="34" charset="0"/>
              <a:cs typeface="Arial" panose="020B0604020202020204" pitchFamily="34" charset="0"/>
            </a:endParaRPr>
          </a:p>
        </p:txBody>
      </p:sp>
      <p:sp>
        <p:nvSpPr>
          <p:cNvPr id="13" name="Tekstvak 12"/>
          <p:cNvSpPr txBox="1"/>
          <p:nvPr/>
        </p:nvSpPr>
        <p:spPr>
          <a:xfrm>
            <a:off x="3733873" y="3957634"/>
            <a:ext cx="8305800" cy="1261884"/>
          </a:xfrm>
          <a:prstGeom prst="rect">
            <a:avLst/>
          </a:prstGeom>
          <a:noFill/>
        </p:spPr>
        <p:txBody>
          <a:bodyPr wrap="square" rtlCol="0">
            <a:spAutoFit/>
          </a:bodyPr>
          <a:lstStyle/>
          <a:p>
            <a:r>
              <a:rPr lang="nl-BE" sz="2000" dirty="0" smtClean="0">
                <a:solidFill>
                  <a:srgbClr val="FF0000"/>
                </a:solidFill>
                <a:latin typeface="Arial" panose="020B0604020202020204" pitchFamily="34" charset="0"/>
                <a:cs typeface="Arial" panose="020B0604020202020204" pitchFamily="34" charset="0"/>
              </a:rPr>
              <a:t>Noord: 8%</a:t>
            </a:r>
            <a:endParaRPr lang="nl-BE" sz="20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nl-BE" sz="2400" dirty="0" smtClean="0"/>
              <a:t> </a:t>
            </a:r>
            <a:r>
              <a:rPr lang="nl-BE" sz="1600" dirty="0" smtClean="0">
                <a:latin typeface="Arial" panose="020B0604020202020204" pitchFamily="34" charset="0"/>
                <a:cs typeface="Arial" panose="020B0604020202020204" pitchFamily="34" charset="0"/>
              </a:rPr>
              <a:t>Kleine maalwind, </a:t>
            </a:r>
            <a:r>
              <a:rPr lang="nl-BE" sz="1600" dirty="0" smtClean="0">
                <a:solidFill>
                  <a:srgbClr val="FF0000"/>
                </a:solidFill>
                <a:latin typeface="Arial" panose="020B0604020202020204" pitchFamily="34" charset="0"/>
                <a:cs typeface="Arial" panose="020B0604020202020204" pitchFamily="34" charset="0"/>
              </a:rPr>
              <a:t>“dagelijkse gang”. </a:t>
            </a:r>
            <a:r>
              <a:rPr lang="nl-BE" sz="1600" dirty="0" smtClean="0">
                <a:latin typeface="Arial" panose="020B0604020202020204" pitchFamily="34" charset="0"/>
                <a:cs typeface="Arial" panose="020B0604020202020204" pitchFamily="34" charset="0"/>
              </a:rPr>
              <a:t>Late zonsopkomst, vroege zonsondergang</a:t>
            </a:r>
            <a:endParaRPr lang="nl-BE" sz="1600" dirty="0" smtClean="0">
              <a:solidFill>
                <a:srgbClr val="FF000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nl-BE" sz="1600" dirty="0" smtClean="0">
                <a:solidFill>
                  <a:srgbClr val="FF0000"/>
                </a:solidFill>
                <a:latin typeface="Arial" panose="020B0604020202020204" pitchFamily="34" charset="0"/>
                <a:cs typeface="Arial" panose="020B0604020202020204" pitchFamily="34" charset="0"/>
              </a:rPr>
              <a:t>Wanneer de wind na dagenlange vorst krimpt. Neerslag  mogelijk in de vorm van ijzel en de zeilen kunnen bevriezen. </a:t>
            </a:r>
            <a:endParaRPr lang="nl-BE" sz="1600" b="1" u="sng" dirty="0">
              <a:solidFill>
                <a:srgbClr val="FF0000"/>
              </a:solidFill>
              <a:latin typeface="Arial" panose="020B0604020202020204" pitchFamily="34" charset="0"/>
              <a:cs typeface="Arial" panose="020B0604020202020204" pitchFamily="34" charset="0"/>
            </a:endParaRPr>
          </a:p>
        </p:txBody>
      </p:sp>
      <p:sp>
        <p:nvSpPr>
          <p:cNvPr id="14" name="Tekstvak 13"/>
          <p:cNvSpPr txBox="1"/>
          <p:nvPr/>
        </p:nvSpPr>
        <p:spPr>
          <a:xfrm>
            <a:off x="50829" y="4468091"/>
            <a:ext cx="3219757" cy="646331"/>
          </a:xfrm>
          <a:prstGeom prst="rect">
            <a:avLst/>
          </a:prstGeom>
          <a:noFill/>
        </p:spPr>
        <p:txBody>
          <a:bodyPr wrap="square" rtlCol="0">
            <a:spAutoFit/>
          </a:bodyPr>
          <a:lstStyle/>
          <a:p>
            <a:r>
              <a:rPr lang="nl-BE" sz="1200" dirty="0" smtClean="0">
                <a:solidFill>
                  <a:srgbClr val="FF0000"/>
                </a:solidFill>
                <a:latin typeface="Arial" panose="020B0604020202020204" pitchFamily="34" charset="0"/>
                <a:cs typeface="Arial" panose="020B0604020202020204" pitchFamily="34" charset="0"/>
              </a:rPr>
              <a:t>Windroos:</a:t>
            </a:r>
          </a:p>
          <a:p>
            <a:pPr marL="171450" indent="-171450">
              <a:buFont typeface="Arial" panose="020B0604020202020204" pitchFamily="34" charset="0"/>
              <a:buChar char="•"/>
            </a:pPr>
            <a:r>
              <a:rPr lang="nl-BE" sz="1200" dirty="0" smtClean="0">
                <a:latin typeface="Arial" panose="020B0604020202020204" pitchFamily="34" charset="0"/>
                <a:cs typeface="Arial" panose="020B0604020202020204" pitchFamily="34" charset="0"/>
              </a:rPr>
              <a:t>Geeft het jaargemiddelde van de windrichting in ons land</a:t>
            </a:r>
            <a:endParaRPr lang="nl-BE" sz="1200" dirty="0">
              <a:latin typeface="Arial" panose="020B0604020202020204" pitchFamily="34" charset="0"/>
              <a:cs typeface="Arial" panose="020B0604020202020204" pitchFamily="34" charset="0"/>
            </a:endParaRPr>
          </a:p>
        </p:txBody>
      </p:sp>
      <p:sp>
        <p:nvSpPr>
          <p:cNvPr id="15" name="Tijdelijke aanduiding voor voettekst 14"/>
          <p:cNvSpPr>
            <a:spLocks noGrp="1"/>
          </p:cNvSpPr>
          <p:nvPr>
            <p:ph type="ftr" sz="quarter" idx="11"/>
          </p:nvPr>
        </p:nvSpPr>
        <p:spPr/>
        <p:txBody>
          <a:bodyPr/>
          <a:lstStyle/>
          <a:p>
            <a:r>
              <a:rPr lang="nl-BE" dirty="0" smtClean="0"/>
              <a:t>Het Gilde van Molenaars</a:t>
            </a:r>
            <a:endParaRPr lang="nl-BE" dirty="0"/>
          </a:p>
        </p:txBody>
      </p:sp>
    </p:spTree>
    <p:extLst>
      <p:ext uri="{BB962C8B-B14F-4D97-AF65-F5344CB8AC3E}">
        <p14:creationId xmlns:p14="http://schemas.microsoft.com/office/powerpoint/2010/main" val="4094948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rotWithShape="1">
          <a:blip r:embed="rId2" cstate="print">
            <a:extLst>
              <a:ext uri="{28A0092B-C50C-407E-A947-70E740481C1C}">
                <a14:useLocalDpi xmlns:a14="http://schemas.microsoft.com/office/drawing/2010/main" val="0"/>
              </a:ext>
            </a:extLst>
          </a:blip>
          <a:srcRect b="16272"/>
          <a:stretch/>
        </p:blipFill>
        <p:spPr>
          <a:xfrm flipH="1">
            <a:off x="9617883" y="7120"/>
            <a:ext cx="2574115" cy="1251409"/>
          </a:xfrm>
          <a:prstGeom prst="rect">
            <a:avLst/>
          </a:prstGeom>
        </p:spPr>
      </p:pic>
      <p:sp>
        <p:nvSpPr>
          <p:cNvPr id="4" name="Tekstvak 3"/>
          <p:cNvSpPr txBox="1"/>
          <p:nvPr/>
        </p:nvSpPr>
        <p:spPr>
          <a:xfrm>
            <a:off x="2937909" y="138487"/>
            <a:ext cx="6636776" cy="646331"/>
          </a:xfrm>
          <a:prstGeom prst="rect">
            <a:avLst/>
          </a:prstGeom>
          <a:solidFill>
            <a:schemeClr val="accent6">
              <a:lumMod val="60000"/>
              <a:lumOff val="40000"/>
            </a:schemeClr>
          </a:solidFill>
        </p:spPr>
        <p:txBody>
          <a:bodyPr wrap="square" rtlCol="0" anchor="ctr">
            <a:spAutoFit/>
          </a:bodyPr>
          <a:lstStyle/>
          <a:p>
            <a:pPr algn="ctr"/>
            <a:r>
              <a:rPr lang="nl-BE" sz="3600" dirty="0" smtClean="0">
                <a:solidFill>
                  <a:srgbClr val="FF0000"/>
                </a:solidFill>
                <a:latin typeface="AR JULIAN" panose="02000000000000000000" pitchFamily="2" charset="0"/>
              </a:rPr>
              <a:t>Maalwind: extra aandacht</a:t>
            </a:r>
            <a:endParaRPr lang="nl-BE" sz="3600" dirty="0">
              <a:solidFill>
                <a:srgbClr val="FF0000"/>
              </a:solidFill>
              <a:latin typeface="AR JULIAN" panose="02000000000000000000" pitchFamily="2" charset="0"/>
            </a:endParaRPr>
          </a:p>
        </p:txBody>
      </p:sp>
      <p:sp>
        <p:nvSpPr>
          <p:cNvPr id="7" name="Tekstvak 6"/>
          <p:cNvSpPr txBox="1"/>
          <p:nvPr/>
        </p:nvSpPr>
        <p:spPr>
          <a:xfrm>
            <a:off x="43620" y="7120"/>
            <a:ext cx="2851089" cy="900000"/>
          </a:xfrm>
          <a:prstGeom prst="rect">
            <a:avLst/>
          </a:prstGeom>
          <a:solidFill>
            <a:schemeClr val="accent6">
              <a:lumMod val="60000"/>
              <a:lumOff val="40000"/>
            </a:schemeClr>
          </a:solidFill>
        </p:spPr>
        <p:txBody>
          <a:bodyPr wrap="square" rtlCol="0">
            <a:spAutoFit/>
          </a:bodyPr>
          <a:lstStyle/>
          <a:p>
            <a:endParaRPr lang="nl-BE" dirty="0"/>
          </a:p>
        </p:txBody>
      </p:sp>
      <p:sp>
        <p:nvSpPr>
          <p:cNvPr id="5" name="Tekstvak 4"/>
          <p:cNvSpPr txBox="1"/>
          <p:nvPr/>
        </p:nvSpPr>
        <p:spPr>
          <a:xfrm>
            <a:off x="736827" y="138487"/>
            <a:ext cx="1983051" cy="677108"/>
          </a:xfrm>
          <a:prstGeom prst="rect">
            <a:avLst/>
          </a:prstGeom>
          <a:noFill/>
        </p:spPr>
        <p:txBody>
          <a:bodyPr wrap="square" rtlCol="0">
            <a:spAutoFit/>
          </a:bodyPr>
          <a:lstStyle/>
          <a:p>
            <a:pPr algn="ctr"/>
            <a:r>
              <a:rPr lang="nl-BE" sz="1200" dirty="0" smtClean="0">
                <a:latin typeface="Arial" panose="020B0604020202020204" pitchFamily="34" charset="0"/>
                <a:cs typeface="Arial" panose="020B0604020202020204" pitchFamily="34" charset="0"/>
              </a:rPr>
              <a:t>Het Gilde van Molenaars</a:t>
            </a:r>
          </a:p>
          <a:p>
            <a:pPr algn="ctr"/>
            <a:r>
              <a:rPr lang="nl-BE" sz="1200" dirty="0" smtClean="0">
                <a:latin typeface="Arial" panose="020B0604020202020204" pitchFamily="34" charset="0"/>
                <a:cs typeface="Arial" panose="020B0604020202020204" pitchFamily="34" charset="0"/>
              </a:rPr>
              <a:t>Afd. Limburg</a:t>
            </a:r>
          </a:p>
          <a:p>
            <a:pPr algn="ctr"/>
            <a:endParaRPr lang="nl-BE" sz="1400" dirty="0">
              <a:latin typeface="Arial" panose="020B0604020202020204" pitchFamily="34" charset="0"/>
              <a:cs typeface="Arial" panose="020B0604020202020204" pitchFamily="34" charset="0"/>
            </a:endParaRPr>
          </a:p>
        </p:txBody>
      </p:sp>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7041"/>
            <a:ext cx="716948" cy="900000"/>
          </a:xfrm>
          <a:prstGeom prst="rect">
            <a:avLst/>
          </a:prstGeom>
        </p:spPr>
      </p:pic>
      <p:sp>
        <p:nvSpPr>
          <p:cNvPr id="3" name="Tijdelijke aanduiding voor datum 2"/>
          <p:cNvSpPr>
            <a:spLocks noGrp="1"/>
          </p:cNvSpPr>
          <p:nvPr>
            <p:ph type="dt" sz="half" idx="10"/>
          </p:nvPr>
        </p:nvSpPr>
        <p:spPr/>
        <p:txBody>
          <a:bodyPr/>
          <a:lstStyle/>
          <a:p>
            <a:fld id="{CE056169-19CE-44B9-A9B7-C8534CFA5719}" type="datetime1">
              <a:rPr lang="nl-BE" smtClean="0"/>
              <a:t>18/03/2024</a:t>
            </a:fld>
            <a:endParaRPr lang="nl-BE" dirty="0"/>
          </a:p>
        </p:txBody>
      </p:sp>
      <p:sp>
        <p:nvSpPr>
          <p:cNvPr id="8" name="Tijdelijke aanduiding voor dianummer 7"/>
          <p:cNvSpPr>
            <a:spLocks noGrp="1"/>
          </p:cNvSpPr>
          <p:nvPr>
            <p:ph type="sldNum" sz="quarter" idx="12"/>
          </p:nvPr>
        </p:nvSpPr>
        <p:spPr/>
        <p:txBody>
          <a:bodyPr/>
          <a:lstStyle/>
          <a:p>
            <a:fld id="{AC0B8AE9-B615-4110-8A40-3E5F16D5504D}" type="slidenum">
              <a:rPr lang="nl-BE" smtClean="0"/>
              <a:t>23</a:t>
            </a:fld>
            <a:endParaRPr lang="nl-BE" dirty="0"/>
          </a:p>
        </p:txBody>
      </p:sp>
      <p:sp>
        <p:nvSpPr>
          <p:cNvPr id="9" name="Tekstvak 8"/>
          <p:cNvSpPr txBox="1"/>
          <p:nvPr/>
        </p:nvSpPr>
        <p:spPr>
          <a:xfrm>
            <a:off x="4785013" y="3720058"/>
            <a:ext cx="6687440" cy="1508105"/>
          </a:xfrm>
          <a:prstGeom prst="rect">
            <a:avLst/>
          </a:prstGeom>
          <a:noFill/>
        </p:spPr>
        <p:txBody>
          <a:bodyPr wrap="square" rtlCol="0">
            <a:spAutoFit/>
          </a:bodyPr>
          <a:lstStyle/>
          <a:p>
            <a:r>
              <a:rPr lang="nl-BE" sz="2000" dirty="0" smtClean="0">
                <a:solidFill>
                  <a:srgbClr val="FF0000"/>
                </a:solidFill>
                <a:latin typeface="Arial" panose="020B0604020202020204" pitchFamily="34" charset="0"/>
                <a:cs typeface="Arial" panose="020B0604020202020204" pitchFamily="34" charset="0"/>
              </a:rPr>
              <a:t>Zuidoost:</a:t>
            </a:r>
            <a:r>
              <a:rPr lang="nl-BE" sz="2000" dirty="0" smtClean="0">
                <a:latin typeface="Arial" panose="020B0604020202020204" pitchFamily="34" charset="0"/>
                <a:cs typeface="Arial" panose="020B0604020202020204" pitchFamily="34" charset="0"/>
              </a:rPr>
              <a:t> </a:t>
            </a:r>
            <a:r>
              <a:rPr lang="nl-BE" sz="2000" dirty="0" smtClean="0">
                <a:solidFill>
                  <a:srgbClr val="FF0000"/>
                </a:solidFill>
                <a:latin typeface="Arial" panose="020B0604020202020204" pitchFamily="34" charset="0"/>
                <a:cs typeface="Arial" panose="020B0604020202020204" pitchFamily="34" charset="0"/>
              </a:rPr>
              <a:t>7%</a:t>
            </a:r>
          </a:p>
          <a:p>
            <a:pPr marL="285750" indent="-285750">
              <a:buFont typeface="Arial" panose="020B0604020202020204" pitchFamily="34" charset="0"/>
              <a:buChar char="•"/>
            </a:pPr>
            <a:r>
              <a:rPr lang="nl-BE" dirty="0" smtClean="0">
                <a:latin typeface="Arial" panose="020B0604020202020204" pitchFamily="34" charset="0"/>
                <a:cs typeface="Arial" panose="020B0604020202020204" pitchFamily="34" charset="0"/>
              </a:rPr>
              <a:t> Goede maalwind, blijft niet lang, </a:t>
            </a:r>
          </a:p>
          <a:p>
            <a:pPr marL="285750" indent="-285750">
              <a:buFont typeface="Arial" panose="020B0604020202020204" pitchFamily="34" charset="0"/>
              <a:buChar char="•"/>
            </a:pPr>
            <a:r>
              <a:rPr lang="nl-BE" dirty="0" smtClean="0">
                <a:latin typeface="Arial" panose="020B0604020202020204" pitchFamily="34" charset="0"/>
                <a:cs typeface="Arial" panose="020B0604020202020204" pitchFamily="34" charset="0"/>
              </a:rPr>
              <a:t>Tijdens warme zomerdagen kan de wind na de middag afnemen</a:t>
            </a:r>
            <a:r>
              <a:rPr lang="nl-BE" dirty="0" smtClean="0">
                <a:solidFill>
                  <a:srgbClr val="FF0000"/>
                </a:solidFill>
                <a:latin typeface="Arial" panose="020B0604020202020204" pitchFamily="34" charset="0"/>
                <a:cs typeface="Arial" panose="020B0604020202020204" pitchFamily="34" charset="0"/>
              </a:rPr>
              <a:t>*</a:t>
            </a:r>
            <a:r>
              <a:rPr lang="nl-BE" dirty="0" smtClean="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nl-BE" dirty="0" smtClean="0">
                <a:latin typeface="Arial" panose="020B0604020202020204" pitchFamily="34" charset="0"/>
                <a:cs typeface="Arial" panose="020B0604020202020204" pitchFamily="34" charset="0"/>
              </a:rPr>
              <a:t>Onweer uit tegengestelde windrichting is mogelijk</a:t>
            </a:r>
          </a:p>
        </p:txBody>
      </p:sp>
      <p:pic>
        <p:nvPicPr>
          <p:cNvPr id="10" name="Afbeelding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12213" y="1382480"/>
            <a:ext cx="3992727" cy="2520000"/>
          </a:xfrm>
          <a:prstGeom prst="rect">
            <a:avLst/>
          </a:prstGeom>
        </p:spPr>
      </p:pic>
      <p:pic>
        <p:nvPicPr>
          <p:cNvPr id="11" name="Afbeelding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1353" y="2400960"/>
            <a:ext cx="4089904" cy="2520000"/>
          </a:xfrm>
          <a:prstGeom prst="rect">
            <a:avLst/>
          </a:prstGeom>
        </p:spPr>
      </p:pic>
      <p:sp>
        <p:nvSpPr>
          <p:cNvPr id="12" name="Tekstvak 11"/>
          <p:cNvSpPr txBox="1"/>
          <p:nvPr/>
        </p:nvSpPr>
        <p:spPr>
          <a:xfrm>
            <a:off x="628650" y="5535367"/>
            <a:ext cx="10993079" cy="677108"/>
          </a:xfrm>
          <a:prstGeom prst="rect">
            <a:avLst/>
          </a:prstGeom>
          <a:noFill/>
          <a:ln>
            <a:solidFill>
              <a:srgbClr val="FF0000"/>
            </a:solidFill>
          </a:ln>
        </p:spPr>
        <p:txBody>
          <a:bodyPr wrap="square" rtlCol="0">
            <a:spAutoFit/>
          </a:bodyPr>
          <a:lstStyle/>
          <a:p>
            <a:r>
              <a:rPr lang="nl-BE" sz="2000" dirty="0" smtClean="0">
                <a:solidFill>
                  <a:srgbClr val="FF0000"/>
                </a:solidFill>
                <a:latin typeface="Arial" panose="020B0604020202020204" pitchFamily="34" charset="0"/>
                <a:cs typeface="Arial" panose="020B0604020202020204" pitchFamily="34" charset="0"/>
              </a:rPr>
              <a:t>*   </a:t>
            </a:r>
            <a:r>
              <a:rPr lang="nl-BE" dirty="0" smtClean="0">
                <a:solidFill>
                  <a:srgbClr val="FF0000"/>
                </a:solidFill>
                <a:latin typeface="Arial" panose="020B0604020202020204" pitchFamily="34" charset="0"/>
                <a:cs typeface="Arial" panose="020B0604020202020204" pitchFamily="34" charset="0"/>
              </a:rPr>
              <a:t>Oppassen</a:t>
            </a:r>
            <a:r>
              <a:rPr lang="nl-BE" dirty="0">
                <a:solidFill>
                  <a:srgbClr val="FF0000"/>
                </a:solidFill>
                <a:latin typeface="Arial" panose="020B0604020202020204" pitchFamily="34" charset="0"/>
                <a:cs typeface="Arial" panose="020B0604020202020204" pitchFamily="34" charset="0"/>
              </a:rPr>
              <a:t> </a:t>
            </a:r>
            <a:r>
              <a:rPr lang="nl-BE" dirty="0" smtClean="0">
                <a:solidFill>
                  <a:srgbClr val="FF0000"/>
                </a:solidFill>
                <a:latin typeface="Arial" panose="020B0604020202020204" pitchFamily="34" charset="0"/>
                <a:cs typeface="Arial" panose="020B0604020202020204" pitchFamily="34" charset="0"/>
              </a:rPr>
              <a:t>!!!.... </a:t>
            </a:r>
            <a:r>
              <a:rPr lang="nl-BE" dirty="0">
                <a:solidFill>
                  <a:srgbClr val="FF0000"/>
                </a:solidFill>
                <a:latin typeface="Arial" panose="020B0604020202020204" pitchFamily="34" charset="0"/>
                <a:cs typeface="Arial" panose="020B0604020202020204" pitchFamily="34" charset="0"/>
              </a:rPr>
              <a:t>niet te snel zeil bijleggen. </a:t>
            </a:r>
            <a:endParaRPr lang="nl-BE" dirty="0" smtClean="0">
              <a:solidFill>
                <a:srgbClr val="FF0000"/>
              </a:solidFill>
              <a:latin typeface="Arial" panose="020B0604020202020204" pitchFamily="34" charset="0"/>
              <a:cs typeface="Arial" panose="020B0604020202020204" pitchFamily="34" charset="0"/>
            </a:endParaRPr>
          </a:p>
          <a:p>
            <a:r>
              <a:rPr lang="nl-BE" dirty="0" smtClean="0">
                <a:solidFill>
                  <a:srgbClr val="FF0000"/>
                </a:solidFill>
                <a:latin typeface="Arial" panose="020B0604020202020204" pitchFamily="34" charset="0"/>
                <a:cs typeface="Arial" panose="020B0604020202020204" pitchFamily="34" charset="0"/>
              </a:rPr>
              <a:t>     Donkere </a:t>
            </a:r>
            <a:r>
              <a:rPr lang="nl-BE" dirty="0">
                <a:solidFill>
                  <a:srgbClr val="FF0000"/>
                </a:solidFill>
                <a:latin typeface="Arial" panose="020B0604020202020204" pitchFamily="34" charset="0"/>
                <a:cs typeface="Arial" panose="020B0604020202020204" pitchFamily="34" charset="0"/>
              </a:rPr>
              <a:t>wolken van uit noordwest kunnen onweer </a:t>
            </a:r>
            <a:r>
              <a:rPr lang="nl-BE" dirty="0" smtClean="0">
                <a:solidFill>
                  <a:srgbClr val="FF0000"/>
                </a:solidFill>
                <a:latin typeface="Arial" panose="020B0604020202020204" pitchFamily="34" charset="0"/>
                <a:cs typeface="Arial" panose="020B0604020202020204" pitchFamily="34" charset="0"/>
              </a:rPr>
              <a:t>en </a:t>
            </a:r>
            <a:r>
              <a:rPr lang="nl-BE" dirty="0">
                <a:solidFill>
                  <a:srgbClr val="FF0000"/>
                </a:solidFill>
                <a:latin typeface="Arial" panose="020B0604020202020204" pitchFamily="34" charset="0"/>
                <a:cs typeface="Arial" panose="020B0604020202020204" pitchFamily="34" charset="0"/>
              </a:rPr>
              <a:t>felle wind uit die </a:t>
            </a:r>
            <a:r>
              <a:rPr lang="nl-BE" dirty="0" smtClean="0">
                <a:solidFill>
                  <a:srgbClr val="FF0000"/>
                </a:solidFill>
                <a:latin typeface="Arial" panose="020B0604020202020204" pitchFamily="34" charset="0"/>
                <a:cs typeface="Arial" panose="020B0604020202020204" pitchFamily="34" charset="0"/>
              </a:rPr>
              <a:t>richting aankondigen</a:t>
            </a:r>
            <a:endParaRPr lang="nl-BE" dirty="0"/>
          </a:p>
        </p:txBody>
      </p:sp>
      <p:sp>
        <p:nvSpPr>
          <p:cNvPr id="13" name="Tekstvak 12"/>
          <p:cNvSpPr txBox="1"/>
          <p:nvPr/>
        </p:nvSpPr>
        <p:spPr>
          <a:xfrm>
            <a:off x="353291" y="1038487"/>
            <a:ext cx="5749335" cy="1231106"/>
          </a:xfrm>
          <a:prstGeom prst="rect">
            <a:avLst/>
          </a:prstGeom>
          <a:noFill/>
        </p:spPr>
        <p:txBody>
          <a:bodyPr wrap="square" rtlCol="0">
            <a:spAutoFit/>
          </a:bodyPr>
          <a:lstStyle/>
          <a:p>
            <a:r>
              <a:rPr lang="nl-BE" sz="2000" dirty="0" smtClean="0">
                <a:solidFill>
                  <a:srgbClr val="FF0000"/>
                </a:solidFill>
                <a:latin typeface="Arial" panose="020B0604020202020204" pitchFamily="34" charset="0"/>
                <a:cs typeface="Arial" panose="020B0604020202020204" pitchFamily="34" charset="0"/>
              </a:rPr>
              <a:t>Noordwest </a:t>
            </a:r>
            <a:r>
              <a:rPr lang="nl-BE" sz="2000" dirty="0">
                <a:solidFill>
                  <a:srgbClr val="FF0000"/>
                </a:solidFill>
                <a:latin typeface="Arial" panose="020B0604020202020204" pitchFamily="34" charset="0"/>
                <a:cs typeface="Arial" panose="020B0604020202020204" pitchFamily="34" charset="0"/>
              </a:rPr>
              <a:t>:</a:t>
            </a:r>
            <a:r>
              <a:rPr lang="nl-BE" sz="2000" dirty="0">
                <a:latin typeface="Arial" panose="020B0604020202020204" pitchFamily="34" charset="0"/>
                <a:cs typeface="Arial" panose="020B0604020202020204" pitchFamily="34" charset="0"/>
              </a:rPr>
              <a:t> </a:t>
            </a:r>
            <a:r>
              <a:rPr lang="nl-BE" sz="2000" dirty="0" smtClean="0">
                <a:solidFill>
                  <a:srgbClr val="FF0000"/>
                </a:solidFill>
                <a:latin typeface="Arial" panose="020B0604020202020204" pitchFamily="34" charset="0"/>
                <a:cs typeface="Arial" panose="020B0604020202020204" pitchFamily="34" charset="0"/>
              </a:rPr>
              <a:t>Werkwind </a:t>
            </a:r>
            <a:r>
              <a:rPr lang="nl-BE" sz="2000" dirty="0">
                <a:solidFill>
                  <a:srgbClr val="FF0000"/>
                </a:solidFill>
                <a:latin typeface="Arial" panose="020B0604020202020204" pitchFamily="34" charset="0"/>
                <a:cs typeface="Arial" panose="020B0604020202020204" pitchFamily="34" charset="0"/>
              </a:rPr>
              <a:t>! </a:t>
            </a:r>
            <a:r>
              <a:rPr lang="nl-BE" sz="2000" dirty="0" smtClean="0">
                <a:solidFill>
                  <a:srgbClr val="FF0000"/>
                </a:solidFill>
                <a:latin typeface="Arial" panose="020B0604020202020204" pitchFamily="34" charset="0"/>
                <a:cs typeface="Arial" panose="020B0604020202020204" pitchFamily="34" charset="0"/>
              </a:rPr>
              <a:t>10%</a:t>
            </a:r>
            <a:endParaRPr lang="nl-BE" sz="20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nl-BE" dirty="0" smtClean="0">
                <a:latin typeface="Arial" panose="020B0604020202020204" pitchFamily="34" charset="0"/>
                <a:cs typeface="Arial" panose="020B0604020202020204" pitchFamily="34" charset="0"/>
              </a:rPr>
              <a:t>Moeilijke maar goede </a:t>
            </a:r>
            <a:r>
              <a:rPr lang="nl-BE" dirty="0">
                <a:latin typeface="Arial" panose="020B0604020202020204" pitchFamily="34" charset="0"/>
                <a:cs typeface="Arial" panose="020B0604020202020204" pitchFamily="34" charset="0"/>
              </a:rPr>
              <a:t>maalwind, </a:t>
            </a:r>
            <a:r>
              <a:rPr lang="nl-BE" dirty="0" smtClean="0">
                <a:latin typeface="Arial" panose="020B0604020202020204" pitchFamily="34" charset="0"/>
                <a:cs typeface="Arial" panose="020B0604020202020204" pitchFamily="34" charset="0"/>
              </a:rPr>
              <a:t>echte buienwind, </a:t>
            </a:r>
          </a:p>
          <a:p>
            <a:pPr marL="285750" indent="-285750">
              <a:buFont typeface="Arial" panose="020B0604020202020204" pitchFamily="34" charset="0"/>
              <a:buChar char="•"/>
            </a:pPr>
            <a:r>
              <a:rPr lang="nl-BE" dirty="0" smtClean="0">
                <a:latin typeface="Arial" panose="020B0604020202020204" pitchFamily="34" charset="0"/>
                <a:cs typeface="Arial" panose="020B0604020202020204" pitchFamily="34" charset="0"/>
              </a:rPr>
              <a:t>veel zwichten en kruien</a:t>
            </a:r>
          </a:p>
          <a:p>
            <a:pPr marL="285750" indent="-285750">
              <a:buFont typeface="Arial" panose="020B0604020202020204" pitchFamily="34" charset="0"/>
              <a:buChar char="•"/>
            </a:pPr>
            <a:r>
              <a:rPr lang="nl-BE" dirty="0" smtClean="0">
                <a:latin typeface="Arial" panose="020B0604020202020204" pitchFamily="34" charset="0"/>
                <a:cs typeface="Arial" panose="020B0604020202020204" pitchFamily="34" charset="0"/>
              </a:rPr>
              <a:t>voor - en </a:t>
            </a:r>
            <a:r>
              <a:rPr lang="nl-BE" dirty="0">
                <a:latin typeface="Arial" panose="020B0604020202020204" pitchFamily="34" charset="0"/>
                <a:cs typeface="Arial" panose="020B0604020202020204" pitchFamily="34" charset="0"/>
              </a:rPr>
              <a:t>najaarsstormen,</a:t>
            </a:r>
            <a:r>
              <a:rPr lang="nl-BE" b="1" dirty="0">
                <a:latin typeface="Arial" panose="020B0604020202020204" pitchFamily="34" charset="0"/>
                <a:cs typeface="Arial" panose="020B0604020202020204" pitchFamily="34" charset="0"/>
              </a:rPr>
              <a:t> </a:t>
            </a:r>
            <a:endParaRPr lang="nl-BE" b="1" u="sng" dirty="0">
              <a:latin typeface="Arial" panose="020B0604020202020204" pitchFamily="34" charset="0"/>
              <a:cs typeface="Arial" panose="020B0604020202020204" pitchFamily="34" charset="0"/>
            </a:endParaRPr>
          </a:p>
        </p:txBody>
      </p:sp>
      <p:sp>
        <p:nvSpPr>
          <p:cNvPr id="14" name="Tekstvak 13"/>
          <p:cNvSpPr txBox="1"/>
          <p:nvPr/>
        </p:nvSpPr>
        <p:spPr>
          <a:xfrm>
            <a:off x="6912213" y="3412854"/>
            <a:ext cx="3992727" cy="400110"/>
          </a:xfrm>
          <a:prstGeom prst="rect">
            <a:avLst/>
          </a:prstGeom>
          <a:noFill/>
        </p:spPr>
        <p:txBody>
          <a:bodyPr wrap="square" rtlCol="0">
            <a:spAutoFit/>
          </a:bodyPr>
          <a:lstStyle/>
          <a:p>
            <a:pPr algn="ctr"/>
            <a:r>
              <a:rPr lang="nl-BE" sz="2000" dirty="0" smtClean="0">
                <a:solidFill>
                  <a:schemeClr val="bg1"/>
                </a:solidFill>
                <a:latin typeface="Arial" panose="020B0604020202020204" pitchFamily="34" charset="0"/>
                <a:cs typeface="Arial" panose="020B0604020202020204" pitchFamily="34" charset="0"/>
              </a:rPr>
              <a:t>Maartse buien en aprilse grillen</a:t>
            </a:r>
            <a:endParaRPr lang="nl-BE" sz="2000" dirty="0">
              <a:solidFill>
                <a:schemeClr val="bg1"/>
              </a:solidFill>
              <a:latin typeface="Arial" panose="020B0604020202020204" pitchFamily="34" charset="0"/>
              <a:cs typeface="Arial" panose="020B0604020202020204" pitchFamily="34" charset="0"/>
            </a:endParaRPr>
          </a:p>
        </p:txBody>
      </p:sp>
      <p:sp>
        <p:nvSpPr>
          <p:cNvPr id="15" name="Tekstvak 14"/>
          <p:cNvSpPr txBox="1"/>
          <p:nvPr/>
        </p:nvSpPr>
        <p:spPr>
          <a:xfrm>
            <a:off x="353291" y="4525064"/>
            <a:ext cx="4089904" cy="400110"/>
          </a:xfrm>
          <a:prstGeom prst="rect">
            <a:avLst/>
          </a:prstGeom>
          <a:noFill/>
        </p:spPr>
        <p:txBody>
          <a:bodyPr wrap="square" rtlCol="0">
            <a:spAutoFit/>
          </a:bodyPr>
          <a:lstStyle/>
          <a:p>
            <a:pPr algn="ctr"/>
            <a:r>
              <a:rPr lang="nl-BE" sz="2000" dirty="0" smtClean="0">
                <a:solidFill>
                  <a:schemeClr val="bg1"/>
                </a:solidFill>
                <a:latin typeface="Arial" panose="020B0604020202020204" pitchFamily="34" charset="0"/>
                <a:cs typeface="Arial" panose="020B0604020202020204" pitchFamily="34" charset="0"/>
              </a:rPr>
              <a:t>Groene kleur wijst op hagel</a:t>
            </a:r>
            <a:endParaRPr lang="nl-BE" sz="2000" dirty="0">
              <a:solidFill>
                <a:schemeClr val="bg1"/>
              </a:solidFill>
              <a:latin typeface="Arial" panose="020B0604020202020204" pitchFamily="34" charset="0"/>
              <a:cs typeface="Arial" panose="020B0604020202020204" pitchFamily="34" charset="0"/>
            </a:endParaRPr>
          </a:p>
        </p:txBody>
      </p:sp>
      <p:sp>
        <p:nvSpPr>
          <p:cNvPr id="16" name="Tijdelijke aanduiding voor voettekst 15"/>
          <p:cNvSpPr>
            <a:spLocks noGrp="1"/>
          </p:cNvSpPr>
          <p:nvPr>
            <p:ph type="ftr" sz="quarter" idx="11"/>
          </p:nvPr>
        </p:nvSpPr>
        <p:spPr/>
        <p:txBody>
          <a:bodyPr/>
          <a:lstStyle/>
          <a:p>
            <a:r>
              <a:rPr lang="nl-BE" dirty="0" smtClean="0"/>
              <a:t>Het Gilde van Molenaars</a:t>
            </a:r>
            <a:endParaRPr lang="nl-BE" dirty="0"/>
          </a:p>
        </p:txBody>
      </p:sp>
    </p:spTree>
    <p:extLst>
      <p:ext uri="{BB962C8B-B14F-4D97-AF65-F5344CB8AC3E}">
        <p14:creationId xmlns:p14="http://schemas.microsoft.com/office/powerpoint/2010/main" val="1644771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animBg="1"/>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rotWithShape="1">
          <a:blip r:embed="rId2" cstate="print">
            <a:extLst>
              <a:ext uri="{28A0092B-C50C-407E-A947-70E740481C1C}">
                <a14:useLocalDpi xmlns:a14="http://schemas.microsoft.com/office/drawing/2010/main" val="0"/>
              </a:ext>
            </a:extLst>
          </a:blip>
          <a:srcRect b="16272"/>
          <a:stretch/>
        </p:blipFill>
        <p:spPr>
          <a:xfrm flipH="1">
            <a:off x="9617883" y="7120"/>
            <a:ext cx="2574115" cy="1251409"/>
          </a:xfrm>
          <a:prstGeom prst="rect">
            <a:avLst/>
          </a:prstGeom>
        </p:spPr>
      </p:pic>
      <p:sp>
        <p:nvSpPr>
          <p:cNvPr id="4" name="Tekstvak 3"/>
          <p:cNvSpPr txBox="1"/>
          <p:nvPr/>
        </p:nvSpPr>
        <p:spPr>
          <a:xfrm>
            <a:off x="2937909" y="138487"/>
            <a:ext cx="6636776" cy="646331"/>
          </a:xfrm>
          <a:prstGeom prst="rect">
            <a:avLst/>
          </a:prstGeom>
          <a:solidFill>
            <a:schemeClr val="accent6">
              <a:lumMod val="60000"/>
              <a:lumOff val="40000"/>
            </a:schemeClr>
          </a:solidFill>
        </p:spPr>
        <p:txBody>
          <a:bodyPr wrap="square" rtlCol="0" anchor="ctr">
            <a:spAutoFit/>
          </a:bodyPr>
          <a:lstStyle/>
          <a:p>
            <a:pPr algn="ctr"/>
            <a:r>
              <a:rPr lang="nl-BE" sz="3600" dirty="0">
                <a:solidFill>
                  <a:srgbClr val="FF0000"/>
                </a:solidFill>
                <a:latin typeface="AR JULIAN" panose="02000000000000000000" pitchFamily="2" charset="0"/>
              </a:rPr>
              <a:t>Toch laten vangen ?</a:t>
            </a:r>
          </a:p>
        </p:txBody>
      </p:sp>
      <p:sp>
        <p:nvSpPr>
          <p:cNvPr id="7" name="Tekstvak 6"/>
          <p:cNvSpPr txBox="1"/>
          <p:nvPr/>
        </p:nvSpPr>
        <p:spPr>
          <a:xfrm>
            <a:off x="43620" y="7120"/>
            <a:ext cx="2851089" cy="900000"/>
          </a:xfrm>
          <a:prstGeom prst="rect">
            <a:avLst/>
          </a:prstGeom>
          <a:solidFill>
            <a:schemeClr val="accent6">
              <a:lumMod val="60000"/>
              <a:lumOff val="40000"/>
            </a:schemeClr>
          </a:solidFill>
        </p:spPr>
        <p:txBody>
          <a:bodyPr wrap="square" rtlCol="0">
            <a:spAutoFit/>
          </a:bodyPr>
          <a:lstStyle/>
          <a:p>
            <a:endParaRPr lang="nl-BE" dirty="0"/>
          </a:p>
        </p:txBody>
      </p:sp>
      <p:sp>
        <p:nvSpPr>
          <p:cNvPr id="5" name="Tekstvak 4"/>
          <p:cNvSpPr txBox="1"/>
          <p:nvPr/>
        </p:nvSpPr>
        <p:spPr>
          <a:xfrm>
            <a:off x="736827" y="138487"/>
            <a:ext cx="1983051" cy="677108"/>
          </a:xfrm>
          <a:prstGeom prst="rect">
            <a:avLst/>
          </a:prstGeom>
          <a:noFill/>
        </p:spPr>
        <p:txBody>
          <a:bodyPr wrap="square" rtlCol="0">
            <a:spAutoFit/>
          </a:bodyPr>
          <a:lstStyle/>
          <a:p>
            <a:pPr algn="ctr"/>
            <a:r>
              <a:rPr lang="nl-BE" sz="1200" dirty="0" smtClean="0">
                <a:latin typeface="Arial" panose="020B0604020202020204" pitchFamily="34" charset="0"/>
                <a:cs typeface="Arial" panose="020B0604020202020204" pitchFamily="34" charset="0"/>
              </a:rPr>
              <a:t>Het Gilde van Molenaars</a:t>
            </a:r>
          </a:p>
          <a:p>
            <a:pPr algn="ctr"/>
            <a:r>
              <a:rPr lang="nl-BE" sz="1200" dirty="0" smtClean="0">
                <a:latin typeface="Arial" panose="020B0604020202020204" pitchFamily="34" charset="0"/>
                <a:cs typeface="Arial" panose="020B0604020202020204" pitchFamily="34" charset="0"/>
              </a:rPr>
              <a:t>Afd. Limburg</a:t>
            </a:r>
          </a:p>
          <a:p>
            <a:pPr algn="ctr"/>
            <a:endParaRPr lang="nl-BE" sz="1400" dirty="0">
              <a:latin typeface="Arial" panose="020B0604020202020204" pitchFamily="34" charset="0"/>
              <a:cs typeface="Arial" panose="020B0604020202020204" pitchFamily="34" charset="0"/>
            </a:endParaRPr>
          </a:p>
        </p:txBody>
      </p:sp>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7041"/>
            <a:ext cx="716948" cy="900000"/>
          </a:xfrm>
          <a:prstGeom prst="rect">
            <a:avLst/>
          </a:prstGeom>
        </p:spPr>
      </p:pic>
      <p:sp>
        <p:nvSpPr>
          <p:cNvPr id="3" name="Tijdelijke aanduiding voor datum 2"/>
          <p:cNvSpPr>
            <a:spLocks noGrp="1"/>
          </p:cNvSpPr>
          <p:nvPr>
            <p:ph type="dt" sz="half" idx="10"/>
          </p:nvPr>
        </p:nvSpPr>
        <p:spPr/>
        <p:txBody>
          <a:bodyPr/>
          <a:lstStyle/>
          <a:p>
            <a:fld id="{9B0F163A-08BA-4646-B8A1-0EDF49A8CE70}" type="datetime1">
              <a:rPr lang="nl-BE" smtClean="0"/>
              <a:t>18/03/2024</a:t>
            </a:fld>
            <a:endParaRPr lang="nl-BE" dirty="0"/>
          </a:p>
        </p:txBody>
      </p:sp>
      <p:sp>
        <p:nvSpPr>
          <p:cNvPr id="8" name="Tijdelijke aanduiding voor dianummer 7"/>
          <p:cNvSpPr>
            <a:spLocks noGrp="1"/>
          </p:cNvSpPr>
          <p:nvPr>
            <p:ph type="sldNum" sz="quarter" idx="12"/>
          </p:nvPr>
        </p:nvSpPr>
        <p:spPr/>
        <p:txBody>
          <a:bodyPr/>
          <a:lstStyle/>
          <a:p>
            <a:fld id="{AC0B8AE9-B615-4110-8A40-3E5F16D5504D}" type="slidenum">
              <a:rPr lang="nl-BE" smtClean="0"/>
              <a:t>24</a:t>
            </a:fld>
            <a:endParaRPr lang="nl-BE" dirty="0"/>
          </a:p>
        </p:txBody>
      </p:sp>
      <p:sp>
        <p:nvSpPr>
          <p:cNvPr id="9" name="Tekstvak 8"/>
          <p:cNvSpPr txBox="1"/>
          <p:nvPr/>
        </p:nvSpPr>
        <p:spPr>
          <a:xfrm>
            <a:off x="838201" y="1335864"/>
            <a:ext cx="10099964" cy="1200329"/>
          </a:xfrm>
          <a:prstGeom prst="rect">
            <a:avLst/>
          </a:prstGeom>
          <a:noFill/>
        </p:spPr>
        <p:txBody>
          <a:bodyPr wrap="square" rtlCol="0">
            <a:spAutoFit/>
          </a:bodyPr>
          <a:lstStyle/>
          <a:p>
            <a:pPr marL="285750" indent="-285750">
              <a:buFont typeface="Arial" panose="020B0604020202020204" pitchFamily="34" charset="0"/>
              <a:buChar char="•"/>
            </a:pPr>
            <a:r>
              <a:rPr lang="nl-BE" dirty="0">
                <a:solidFill>
                  <a:srgbClr val="FF0000"/>
                </a:solidFill>
                <a:latin typeface="Arial" panose="020B0604020202020204" pitchFamily="34" charset="0"/>
                <a:cs typeface="Arial" panose="020B0604020202020204" pitchFamily="34" charset="0"/>
              </a:rPr>
              <a:t>Tracht de molen op de normale manier te vangen</a:t>
            </a:r>
            <a:r>
              <a:rPr lang="nl-BE" dirty="0" smtClean="0">
                <a:solidFill>
                  <a:srgbClr val="FF0000"/>
                </a:solidFill>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nl-BE" dirty="0" smtClean="0">
                <a:solidFill>
                  <a:srgbClr val="FF0000"/>
                </a:solidFill>
                <a:latin typeface="Arial" panose="020B0604020202020204" pitchFamily="34" charset="0"/>
                <a:cs typeface="Arial" panose="020B0604020202020204" pitchFamily="34" charset="0"/>
              </a:rPr>
              <a:t>Haal de </a:t>
            </a:r>
            <a:r>
              <a:rPr lang="nl-BE" dirty="0">
                <a:solidFill>
                  <a:srgbClr val="FF0000"/>
                </a:solidFill>
                <a:latin typeface="Arial" panose="020B0604020202020204" pitchFamily="34" charset="0"/>
                <a:cs typeface="Arial" panose="020B0604020202020204" pitchFamily="34" charset="0"/>
              </a:rPr>
              <a:t>snelheid uit het gevlucht </a:t>
            </a:r>
            <a:r>
              <a:rPr lang="nl-BE" dirty="0" smtClean="0">
                <a:solidFill>
                  <a:srgbClr val="FF0000"/>
                </a:solidFill>
                <a:latin typeface="Arial" panose="020B0604020202020204" pitchFamily="34" charset="0"/>
                <a:cs typeface="Arial" panose="020B0604020202020204" pitchFamily="34" charset="0"/>
              </a:rPr>
              <a:t>door </a:t>
            </a:r>
            <a:r>
              <a:rPr lang="nl-BE" dirty="0">
                <a:solidFill>
                  <a:srgbClr val="FF0000"/>
                </a:solidFill>
                <a:latin typeface="Arial" panose="020B0604020202020204" pitchFamily="34" charset="0"/>
                <a:cs typeface="Arial" panose="020B0604020202020204" pitchFamily="34" charset="0"/>
              </a:rPr>
              <a:t>de vang langzaam op te leggen. </a:t>
            </a:r>
            <a:endParaRPr lang="nl-BE" dirty="0" smtClean="0">
              <a:solidFill>
                <a:srgbClr val="FF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nl-BE" dirty="0" smtClean="0">
                <a:solidFill>
                  <a:srgbClr val="FF0000"/>
                </a:solidFill>
                <a:latin typeface="Arial" panose="020B0604020202020204" pitchFamily="34" charset="0"/>
                <a:cs typeface="Arial" panose="020B0604020202020204" pitchFamily="34" charset="0"/>
              </a:rPr>
              <a:t>Ligt </a:t>
            </a:r>
            <a:r>
              <a:rPr lang="nl-BE" dirty="0">
                <a:solidFill>
                  <a:srgbClr val="FF0000"/>
                </a:solidFill>
                <a:latin typeface="Arial" panose="020B0604020202020204" pitchFamily="34" charset="0"/>
                <a:cs typeface="Arial" panose="020B0604020202020204" pitchFamily="34" charset="0"/>
              </a:rPr>
              <a:t>de vang helemaal op maar het gevlucht is niet getopt! </a:t>
            </a:r>
          </a:p>
          <a:p>
            <a:pPr marL="285750" indent="-285750">
              <a:buFont typeface="Arial" panose="020B0604020202020204" pitchFamily="34" charset="0"/>
              <a:buChar char="•"/>
            </a:pPr>
            <a:r>
              <a:rPr lang="nl-BE" dirty="0">
                <a:solidFill>
                  <a:srgbClr val="FF0000"/>
                </a:solidFill>
                <a:latin typeface="Arial" panose="020B0604020202020204" pitchFamily="34" charset="0"/>
                <a:cs typeface="Arial" panose="020B0604020202020204" pitchFamily="34" charset="0"/>
              </a:rPr>
              <a:t>Laat maximum 6 á 7 omwentelingen (25 tot 30 enden) slepen en licht dan terug de </a:t>
            </a:r>
            <a:r>
              <a:rPr lang="nl-BE" dirty="0" smtClean="0">
                <a:solidFill>
                  <a:srgbClr val="FF0000"/>
                </a:solidFill>
                <a:latin typeface="Arial" panose="020B0604020202020204" pitchFamily="34" charset="0"/>
                <a:cs typeface="Arial" panose="020B0604020202020204" pitchFamily="34" charset="0"/>
              </a:rPr>
              <a:t>vang</a:t>
            </a:r>
            <a:endParaRPr lang="nl-BE" dirty="0"/>
          </a:p>
        </p:txBody>
      </p:sp>
      <p:sp>
        <p:nvSpPr>
          <p:cNvPr id="10" name="Tekstvak 9"/>
          <p:cNvSpPr txBox="1"/>
          <p:nvPr/>
        </p:nvSpPr>
        <p:spPr>
          <a:xfrm>
            <a:off x="838201" y="2707464"/>
            <a:ext cx="10314709" cy="1200329"/>
          </a:xfrm>
          <a:prstGeom prst="rect">
            <a:avLst/>
          </a:prstGeom>
          <a:noFill/>
        </p:spPr>
        <p:txBody>
          <a:bodyPr wrap="square" rtlCol="0">
            <a:spAutoFit/>
          </a:bodyPr>
          <a:lstStyle/>
          <a:p>
            <a:pPr marL="285750" indent="-285750">
              <a:buFont typeface="Arial" panose="020B0604020202020204" pitchFamily="34" charset="0"/>
              <a:buChar char="•"/>
            </a:pPr>
            <a:r>
              <a:rPr lang="nl-BE" dirty="0">
                <a:solidFill>
                  <a:srgbClr val="FF0000"/>
                </a:solidFill>
                <a:latin typeface="Arial" panose="020B0604020202020204" pitchFamily="34" charset="0"/>
                <a:cs typeface="Arial" panose="020B0604020202020204" pitchFamily="34" charset="0"/>
              </a:rPr>
              <a:t>Wacht even af, op een luwte van de wind </a:t>
            </a:r>
            <a:endParaRPr lang="nl-BE" dirty="0" smtClean="0">
              <a:solidFill>
                <a:srgbClr val="FF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nl-BE" dirty="0" smtClean="0">
                <a:solidFill>
                  <a:srgbClr val="FF0000"/>
                </a:solidFill>
                <a:latin typeface="Arial" panose="020B0604020202020204" pitchFamily="34" charset="0"/>
                <a:cs typeface="Arial" panose="020B0604020202020204" pitchFamily="34" charset="0"/>
              </a:rPr>
              <a:t>Herhaal </a:t>
            </a:r>
            <a:r>
              <a:rPr lang="nl-BE" dirty="0">
                <a:solidFill>
                  <a:srgbClr val="FF0000"/>
                </a:solidFill>
                <a:latin typeface="Arial" panose="020B0604020202020204" pitchFamily="34" charset="0"/>
                <a:cs typeface="Arial" panose="020B0604020202020204" pitchFamily="34" charset="0"/>
              </a:rPr>
              <a:t>de normale vang procedure</a:t>
            </a:r>
            <a:r>
              <a:rPr lang="nl-BE" dirty="0" smtClean="0">
                <a:solidFill>
                  <a:srgbClr val="FF0000"/>
                </a:solidFill>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nl-BE" dirty="0" smtClean="0">
                <a:solidFill>
                  <a:srgbClr val="FF0000"/>
                </a:solidFill>
                <a:latin typeface="Arial" panose="020B0604020202020204" pitchFamily="34" charset="0"/>
                <a:cs typeface="Arial" panose="020B0604020202020204" pitchFamily="34" charset="0"/>
              </a:rPr>
              <a:t>Lukt </a:t>
            </a:r>
            <a:r>
              <a:rPr lang="nl-BE" dirty="0">
                <a:solidFill>
                  <a:srgbClr val="FF0000"/>
                </a:solidFill>
                <a:latin typeface="Arial" panose="020B0604020202020204" pitchFamily="34" charset="0"/>
                <a:cs typeface="Arial" panose="020B0604020202020204" pitchFamily="34" charset="0"/>
              </a:rPr>
              <a:t>het om rustig de snelheid uit het gevlucht te halen dan kan je de vang opleggen en zal het gevlucht </a:t>
            </a:r>
            <a:r>
              <a:rPr lang="nl-BE" dirty="0" smtClean="0">
                <a:solidFill>
                  <a:srgbClr val="FF0000"/>
                </a:solidFill>
                <a:latin typeface="Arial" panose="020B0604020202020204" pitchFamily="34" charset="0"/>
                <a:cs typeface="Arial" panose="020B0604020202020204" pitchFamily="34" charset="0"/>
              </a:rPr>
              <a:t>stoppen</a:t>
            </a:r>
            <a:endParaRPr lang="nl-BE" dirty="0">
              <a:latin typeface="Arial" panose="020B0604020202020204" pitchFamily="34" charset="0"/>
              <a:cs typeface="Arial" panose="020B0604020202020204" pitchFamily="34" charset="0"/>
            </a:endParaRPr>
          </a:p>
        </p:txBody>
      </p:sp>
      <p:sp>
        <p:nvSpPr>
          <p:cNvPr id="11" name="Tekstvak 10"/>
          <p:cNvSpPr txBox="1"/>
          <p:nvPr/>
        </p:nvSpPr>
        <p:spPr>
          <a:xfrm>
            <a:off x="838200" y="4173279"/>
            <a:ext cx="11125197" cy="1754326"/>
          </a:xfrm>
          <a:prstGeom prst="rect">
            <a:avLst/>
          </a:prstGeom>
          <a:noFill/>
          <a:ln w="19050">
            <a:solidFill>
              <a:srgbClr val="FF0000"/>
            </a:solidFill>
          </a:ln>
        </p:spPr>
        <p:txBody>
          <a:bodyPr wrap="square" rtlCol="0">
            <a:spAutoFit/>
          </a:bodyPr>
          <a:lstStyle/>
          <a:p>
            <a:pPr marL="342900" indent="-342900">
              <a:buFont typeface="Arial" panose="020B0604020202020204" pitchFamily="34" charset="0"/>
              <a:buChar char="•"/>
            </a:pPr>
            <a:r>
              <a:rPr lang="nl-BE" dirty="0" smtClean="0">
                <a:solidFill>
                  <a:srgbClr val="FF0000"/>
                </a:solidFill>
                <a:latin typeface="Arial" panose="020B0604020202020204" pitchFamily="34" charset="0"/>
                <a:cs typeface="Arial" panose="020B0604020202020204" pitchFamily="34" charset="0"/>
              </a:rPr>
              <a:t>Lukt het niet dan moet de noodprocedure toegepast worden……</a:t>
            </a:r>
          </a:p>
          <a:p>
            <a:pPr marL="342900" indent="-342900">
              <a:buFont typeface="Arial" panose="020B0604020202020204" pitchFamily="34" charset="0"/>
              <a:buChar char="•"/>
            </a:pPr>
            <a:r>
              <a:rPr lang="nl-BE" dirty="0" smtClean="0">
                <a:solidFill>
                  <a:srgbClr val="FF0000"/>
                </a:solidFill>
                <a:latin typeface="Arial" panose="020B0604020202020204" pitchFamily="34" charset="0"/>
                <a:cs typeface="Arial" panose="020B0604020202020204" pitchFamily="34" charset="0"/>
              </a:rPr>
              <a:t>Vangen met de staart maar dit is zeker niet zonder gevaar.!!!</a:t>
            </a:r>
          </a:p>
          <a:p>
            <a:pPr marL="342900" indent="-342900">
              <a:buFont typeface="Arial" panose="020B0604020202020204" pitchFamily="34" charset="0"/>
              <a:buChar char="•"/>
            </a:pPr>
            <a:r>
              <a:rPr lang="nl-BE" dirty="0" smtClean="0">
                <a:solidFill>
                  <a:srgbClr val="FF0000"/>
                </a:solidFill>
                <a:latin typeface="Arial" panose="020B0604020202020204" pitchFamily="34" charset="0"/>
                <a:cs typeface="Arial" panose="020B0604020202020204" pitchFamily="34" charset="0"/>
              </a:rPr>
              <a:t>Krui </a:t>
            </a:r>
            <a:r>
              <a:rPr lang="nl-BE" b="1" dirty="0" smtClean="0">
                <a:solidFill>
                  <a:srgbClr val="FF0000"/>
                </a:solidFill>
                <a:latin typeface="Arial" panose="020B0604020202020204" pitchFamily="34" charset="0"/>
                <a:cs typeface="Arial" panose="020B0604020202020204" pitchFamily="34" charset="0"/>
              </a:rPr>
              <a:t>krimpend</a:t>
            </a:r>
            <a:r>
              <a:rPr lang="nl-BE" dirty="0" smtClean="0">
                <a:solidFill>
                  <a:srgbClr val="FF0000"/>
                </a:solidFill>
                <a:latin typeface="Arial" panose="020B0604020202020204" pitchFamily="34" charset="0"/>
                <a:cs typeface="Arial" panose="020B0604020202020204" pitchFamily="34" charset="0"/>
              </a:rPr>
              <a:t> om…. Zeker niet ruimend, je loopt het gevaar na!!!  Aantrekkende wind ruimt</a:t>
            </a:r>
          </a:p>
          <a:p>
            <a:pPr marL="342900" indent="-342900">
              <a:buFont typeface="Arial" panose="020B0604020202020204" pitchFamily="34" charset="0"/>
              <a:buChar char="•"/>
            </a:pPr>
            <a:r>
              <a:rPr lang="nl-BE" dirty="0" smtClean="0">
                <a:solidFill>
                  <a:srgbClr val="FF0000"/>
                </a:solidFill>
                <a:latin typeface="Arial" panose="020B0604020202020204" pitchFamily="34" charset="0"/>
                <a:cs typeface="Arial" panose="020B0604020202020204" pitchFamily="34" charset="0"/>
              </a:rPr>
              <a:t>Los bij een bovenkruier </a:t>
            </a:r>
            <a:r>
              <a:rPr lang="nl-BE" b="1" u="sng" dirty="0" smtClean="0">
                <a:solidFill>
                  <a:srgbClr val="FF0000"/>
                </a:solidFill>
                <a:latin typeface="Arial" panose="020B0604020202020204" pitchFamily="34" charset="0"/>
                <a:cs typeface="Arial" panose="020B0604020202020204" pitchFamily="34" charset="0"/>
              </a:rPr>
              <a:t>nooit</a:t>
            </a:r>
            <a:r>
              <a:rPr lang="nl-BE" dirty="0" smtClean="0">
                <a:solidFill>
                  <a:srgbClr val="FF0000"/>
                </a:solidFill>
                <a:latin typeface="Arial" panose="020B0604020202020204" pitchFamily="34" charset="0"/>
                <a:cs typeface="Arial" panose="020B0604020202020204" pitchFamily="34" charset="0"/>
              </a:rPr>
              <a:t> je bezetketting.</a:t>
            </a:r>
          </a:p>
          <a:p>
            <a:pPr marL="342900" indent="-342900">
              <a:buFont typeface="Arial" panose="020B0604020202020204" pitchFamily="34" charset="0"/>
              <a:buChar char="•"/>
            </a:pPr>
            <a:r>
              <a:rPr lang="nl-BE" dirty="0" smtClean="0">
                <a:solidFill>
                  <a:srgbClr val="FF0000"/>
                </a:solidFill>
                <a:latin typeface="Arial" panose="020B0604020202020204" pitchFamily="34" charset="0"/>
                <a:cs typeface="Arial" panose="020B0604020202020204" pitchFamily="34" charset="0"/>
              </a:rPr>
              <a:t>Gebruik desnoods je roeketting als een tweede bezetketting. </a:t>
            </a:r>
          </a:p>
          <a:p>
            <a:pPr marL="342900" indent="-342900">
              <a:buFont typeface="Arial" panose="020B0604020202020204" pitchFamily="34" charset="0"/>
              <a:buChar char="•"/>
            </a:pPr>
            <a:r>
              <a:rPr lang="nl-BE" dirty="0" smtClean="0">
                <a:solidFill>
                  <a:srgbClr val="FF0000"/>
                </a:solidFill>
                <a:latin typeface="Arial" panose="020B0604020202020204" pitchFamily="34" charset="0"/>
                <a:cs typeface="Arial" panose="020B0604020202020204" pitchFamily="34" charset="0"/>
              </a:rPr>
              <a:t>De wind krijgt minder vat op het gevlucht en de snelheid zal voldoende dalen om normaal te vangen.</a:t>
            </a:r>
            <a:endParaRPr lang="nl-BE" dirty="0">
              <a:solidFill>
                <a:srgbClr val="FF0000"/>
              </a:solidFill>
              <a:latin typeface="Arial" panose="020B0604020202020204" pitchFamily="34" charset="0"/>
              <a:cs typeface="Arial" panose="020B0604020202020204" pitchFamily="34" charset="0"/>
            </a:endParaRPr>
          </a:p>
        </p:txBody>
      </p:sp>
      <p:sp>
        <p:nvSpPr>
          <p:cNvPr id="12" name="Tijdelijke aanduiding voor voettekst 11"/>
          <p:cNvSpPr>
            <a:spLocks noGrp="1"/>
          </p:cNvSpPr>
          <p:nvPr>
            <p:ph type="ftr" sz="quarter" idx="11"/>
          </p:nvPr>
        </p:nvSpPr>
        <p:spPr/>
        <p:txBody>
          <a:bodyPr/>
          <a:lstStyle/>
          <a:p>
            <a:r>
              <a:rPr lang="nl-BE" dirty="0" smtClean="0"/>
              <a:t>Het Gilde van Molenaars</a:t>
            </a:r>
            <a:endParaRPr lang="nl-BE" dirty="0"/>
          </a:p>
        </p:txBody>
      </p:sp>
    </p:spTree>
    <p:extLst>
      <p:ext uri="{BB962C8B-B14F-4D97-AF65-F5344CB8AC3E}">
        <p14:creationId xmlns:p14="http://schemas.microsoft.com/office/powerpoint/2010/main" val="2401328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rotWithShape="1">
          <a:blip r:embed="rId2" cstate="print">
            <a:extLst>
              <a:ext uri="{28A0092B-C50C-407E-A947-70E740481C1C}">
                <a14:useLocalDpi xmlns:a14="http://schemas.microsoft.com/office/drawing/2010/main" val="0"/>
              </a:ext>
            </a:extLst>
          </a:blip>
          <a:srcRect b="16272"/>
          <a:stretch/>
        </p:blipFill>
        <p:spPr>
          <a:xfrm flipH="1">
            <a:off x="9617883" y="7120"/>
            <a:ext cx="2574115" cy="1251409"/>
          </a:xfrm>
          <a:prstGeom prst="rect">
            <a:avLst/>
          </a:prstGeom>
        </p:spPr>
      </p:pic>
      <p:sp>
        <p:nvSpPr>
          <p:cNvPr id="4" name="Tekstvak 3"/>
          <p:cNvSpPr txBox="1"/>
          <p:nvPr/>
        </p:nvSpPr>
        <p:spPr>
          <a:xfrm>
            <a:off x="2937909" y="138487"/>
            <a:ext cx="6636776" cy="646331"/>
          </a:xfrm>
          <a:prstGeom prst="rect">
            <a:avLst/>
          </a:prstGeom>
          <a:solidFill>
            <a:schemeClr val="accent6">
              <a:lumMod val="60000"/>
              <a:lumOff val="40000"/>
            </a:schemeClr>
          </a:solidFill>
        </p:spPr>
        <p:txBody>
          <a:bodyPr wrap="square" rtlCol="0" anchor="ctr">
            <a:spAutoFit/>
          </a:bodyPr>
          <a:lstStyle/>
          <a:p>
            <a:pPr algn="ctr"/>
            <a:r>
              <a:rPr lang="nl-BE" sz="3600" dirty="0">
                <a:solidFill>
                  <a:srgbClr val="FF0000"/>
                </a:solidFill>
                <a:latin typeface="AR JULIAN" panose="02000000000000000000" pitchFamily="2" charset="0"/>
              </a:rPr>
              <a:t>Na behandeling !</a:t>
            </a:r>
          </a:p>
        </p:txBody>
      </p:sp>
      <p:sp>
        <p:nvSpPr>
          <p:cNvPr id="7" name="Tekstvak 6"/>
          <p:cNvSpPr txBox="1"/>
          <p:nvPr/>
        </p:nvSpPr>
        <p:spPr>
          <a:xfrm>
            <a:off x="43620" y="7120"/>
            <a:ext cx="2851089" cy="900000"/>
          </a:xfrm>
          <a:prstGeom prst="rect">
            <a:avLst/>
          </a:prstGeom>
          <a:solidFill>
            <a:schemeClr val="accent6">
              <a:lumMod val="60000"/>
              <a:lumOff val="40000"/>
            </a:schemeClr>
          </a:solidFill>
        </p:spPr>
        <p:txBody>
          <a:bodyPr wrap="square" rtlCol="0">
            <a:spAutoFit/>
          </a:bodyPr>
          <a:lstStyle/>
          <a:p>
            <a:endParaRPr lang="nl-BE" dirty="0"/>
          </a:p>
        </p:txBody>
      </p:sp>
      <p:sp>
        <p:nvSpPr>
          <p:cNvPr id="5" name="Tekstvak 4"/>
          <p:cNvSpPr txBox="1"/>
          <p:nvPr/>
        </p:nvSpPr>
        <p:spPr>
          <a:xfrm>
            <a:off x="736827" y="138487"/>
            <a:ext cx="1983051" cy="677108"/>
          </a:xfrm>
          <a:prstGeom prst="rect">
            <a:avLst/>
          </a:prstGeom>
          <a:noFill/>
        </p:spPr>
        <p:txBody>
          <a:bodyPr wrap="square" rtlCol="0">
            <a:spAutoFit/>
          </a:bodyPr>
          <a:lstStyle/>
          <a:p>
            <a:pPr algn="ctr"/>
            <a:r>
              <a:rPr lang="nl-BE" sz="1200" dirty="0" smtClean="0">
                <a:latin typeface="Arial" panose="020B0604020202020204" pitchFamily="34" charset="0"/>
                <a:cs typeface="Arial" panose="020B0604020202020204" pitchFamily="34" charset="0"/>
              </a:rPr>
              <a:t>Het Gilde van Molenaars</a:t>
            </a:r>
          </a:p>
          <a:p>
            <a:pPr algn="ctr"/>
            <a:r>
              <a:rPr lang="nl-BE" sz="1200" dirty="0" smtClean="0">
                <a:latin typeface="Arial" panose="020B0604020202020204" pitchFamily="34" charset="0"/>
                <a:cs typeface="Arial" panose="020B0604020202020204" pitchFamily="34" charset="0"/>
              </a:rPr>
              <a:t>Afd. Limburg</a:t>
            </a:r>
          </a:p>
          <a:p>
            <a:pPr algn="ctr"/>
            <a:endParaRPr lang="nl-BE" sz="1400" dirty="0">
              <a:latin typeface="Arial" panose="020B0604020202020204" pitchFamily="34" charset="0"/>
              <a:cs typeface="Arial" panose="020B0604020202020204" pitchFamily="34" charset="0"/>
            </a:endParaRPr>
          </a:p>
        </p:txBody>
      </p:sp>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7041"/>
            <a:ext cx="716948" cy="900000"/>
          </a:xfrm>
          <a:prstGeom prst="rect">
            <a:avLst/>
          </a:prstGeom>
        </p:spPr>
      </p:pic>
      <p:sp>
        <p:nvSpPr>
          <p:cNvPr id="3" name="Tijdelijke aanduiding voor datum 2"/>
          <p:cNvSpPr>
            <a:spLocks noGrp="1"/>
          </p:cNvSpPr>
          <p:nvPr>
            <p:ph type="dt" sz="half" idx="10"/>
          </p:nvPr>
        </p:nvSpPr>
        <p:spPr/>
        <p:txBody>
          <a:bodyPr/>
          <a:lstStyle/>
          <a:p>
            <a:fld id="{F0EF4F9E-A0A9-4352-8609-E174371CBF22}" type="datetime1">
              <a:rPr lang="nl-BE" smtClean="0"/>
              <a:t>18/03/2024</a:t>
            </a:fld>
            <a:endParaRPr lang="nl-BE" dirty="0"/>
          </a:p>
        </p:txBody>
      </p:sp>
      <p:sp>
        <p:nvSpPr>
          <p:cNvPr id="8" name="Tijdelijke aanduiding voor dianummer 7"/>
          <p:cNvSpPr>
            <a:spLocks noGrp="1"/>
          </p:cNvSpPr>
          <p:nvPr>
            <p:ph type="sldNum" sz="quarter" idx="12"/>
          </p:nvPr>
        </p:nvSpPr>
        <p:spPr/>
        <p:txBody>
          <a:bodyPr/>
          <a:lstStyle/>
          <a:p>
            <a:fld id="{AC0B8AE9-B615-4110-8A40-3E5F16D5504D}" type="slidenum">
              <a:rPr lang="nl-BE" smtClean="0"/>
              <a:t>25</a:t>
            </a:fld>
            <a:endParaRPr lang="nl-BE" dirty="0"/>
          </a:p>
        </p:txBody>
      </p:sp>
      <p:sp>
        <p:nvSpPr>
          <p:cNvPr id="10" name="Tekstvak 9"/>
          <p:cNvSpPr txBox="1"/>
          <p:nvPr/>
        </p:nvSpPr>
        <p:spPr>
          <a:xfrm>
            <a:off x="208948" y="984236"/>
            <a:ext cx="9488208" cy="1631216"/>
          </a:xfrm>
          <a:prstGeom prst="rect">
            <a:avLst/>
          </a:prstGeom>
          <a:noFill/>
        </p:spPr>
        <p:txBody>
          <a:bodyPr wrap="square" rtlCol="0">
            <a:spAutoFit/>
          </a:bodyPr>
          <a:lstStyle/>
          <a:p>
            <a:pPr marL="342900" indent="-342900">
              <a:buFont typeface="Arial" panose="020B0604020202020204" pitchFamily="34" charset="0"/>
              <a:buChar char="•"/>
            </a:pPr>
            <a:r>
              <a:rPr lang="nl-BE" sz="2000" dirty="0" smtClean="0">
                <a:solidFill>
                  <a:srgbClr val="FF0000"/>
                </a:solidFill>
                <a:latin typeface="Arial" panose="020B0604020202020204" pitchFamily="34" charset="0"/>
                <a:cs typeface="Arial" panose="020B0604020202020204" pitchFamily="34" charset="0"/>
              </a:rPr>
              <a:t>Na het moeilijk of straf vangen ga steeds in de kap je vang controleren. </a:t>
            </a:r>
          </a:p>
          <a:p>
            <a:pPr marL="800100" lvl="1" indent="-342900">
              <a:buFont typeface="Arial" panose="020B0604020202020204" pitchFamily="34" charset="0"/>
              <a:buChar char="•"/>
            </a:pPr>
            <a:r>
              <a:rPr lang="nl-BE" sz="2000" dirty="0" smtClean="0">
                <a:solidFill>
                  <a:srgbClr val="FF0000"/>
                </a:solidFill>
                <a:latin typeface="Arial" panose="020B0604020202020204" pitchFamily="34" charset="0"/>
                <a:cs typeface="Arial" panose="020B0604020202020204" pitchFamily="34" charset="0"/>
              </a:rPr>
              <a:t>Riek je een brandgeur of voelen je vangblokken of band echt warm aan….</a:t>
            </a:r>
          </a:p>
          <a:p>
            <a:pPr marL="800100" lvl="1" indent="-342900">
              <a:buFont typeface="Arial" panose="020B0604020202020204" pitchFamily="34" charset="0"/>
              <a:buChar char="•"/>
            </a:pPr>
            <a:r>
              <a:rPr lang="nl-BE" sz="2000" dirty="0" smtClean="0">
                <a:solidFill>
                  <a:srgbClr val="FF0000"/>
                </a:solidFill>
                <a:latin typeface="Arial" panose="020B0604020202020204" pitchFamily="34" charset="0"/>
                <a:cs typeface="Arial" panose="020B0604020202020204" pitchFamily="34" charset="0"/>
              </a:rPr>
              <a:t>Leg de roedeketting aan en licht de vang voor grondig nazicht</a:t>
            </a:r>
          </a:p>
          <a:p>
            <a:pPr marL="800100" lvl="1" indent="-342900">
              <a:buFont typeface="Arial" panose="020B0604020202020204" pitchFamily="34" charset="0"/>
              <a:buChar char="•"/>
            </a:pPr>
            <a:r>
              <a:rPr lang="nl-BE" sz="2000" dirty="0" smtClean="0">
                <a:solidFill>
                  <a:srgbClr val="FF0000"/>
                </a:solidFill>
                <a:latin typeface="Arial" panose="020B0604020202020204" pitchFamily="34" charset="0"/>
                <a:cs typeface="Arial" panose="020B0604020202020204" pitchFamily="34" charset="0"/>
              </a:rPr>
              <a:t>Dek de vang af met natte doeken of giet/spuit water over de vang</a:t>
            </a:r>
          </a:p>
          <a:p>
            <a:pPr marL="342900" indent="-342900">
              <a:buFont typeface="Arial" panose="020B0604020202020204" pitchFamily="34" charset="0"/>
              <a:buChar char="•"/>
            </a:pPr>
            <a:r>
              <a:rPr lang="nl-BE" sz="2000" dirty="0" smtClean="0">
                <a:solidFill>
                  <a:srgbClr val="FF0000"/>
                </a:solidFill>
                <a:latin typeface="Arial" panose="020B0604020202020204" pitchFamily="34" charset="0"/>
                <a:cs typeface="Arial" panose="020B0604020202020204" pitchFamily="34" charset="0"/>
              </a:rPr>
              <a:t>Verlaat je molen nooit  zonder controle en de zekerheid dat alles in orde is!!! .</a:t>
            </a:r>
            <a:endParaRPr lang="nl-BE" sz="2000" dirty="0">
              <a:solidFill>
                <a:srgbClr val="FF0000"/>
              </a:solidFill>
              <a:latin typeface="Arial" panose="020B0604020202020204" pitchFamily="34" charset="0"/>
              <a:cs typeface="Arial" panose="020B0604020202020204" pitchFamily="34" charset="0"/>
            </a:endParaRPr>
          </a:p>
        </p:txBody>
      </p:sp>
      <p:sp>
        <p:nvSpPr>
          <p:cNvPr id="11" name="Tekstvak 10"/>
          <p:cNvSpPr txBox="1"/>
          <p:nvPr/>
        </p:nvSpPr>
        <p:spPr>
          <a:xfrm>
            <a:off x="462117" y="5690769"/>
            <a:ext cx="10530798" cy="707886"/>
          </a:xfrm>
          <a:prstGeom prst="rect">
            <a:avLst/>
          </a:prstGeom>
          <a:noFill/>
          <a:ln>
            <a:solidFill>
              <a:srgbClr val="FF0000"/>
            </a:solidFill>
          </a:ln>
        </p:spPr>
        <p:txBody>
          <a:bodyPr wrap="square" rtlCol="0">
            <a:spAutoFit/>
          </a:bodyPr>
          <a:lstStyle/>
          <a:p>
            <a:pPr algn="ctr"/>
            <a:r>
              <a:rPr lang="nl-BE" sz="2000" dirty="0" smtClean="0">
                <a:solidFill>
                  <a:srgbClr val="FF0000"/>
                </a:solidFill>
                <a:latin typeface="Arial" panose="020B0604020202020204" pitchFamily="34" charset="0"/>
                <a:cs typeface="Arial" panose="020B0604020202020204" pitchFamily="34" charset="0"/>
              </a:rPr>
              <a:t>Weet dat de meeste molens afbranden uren nadat de molenaar de molen verlaten heeft !!!</a:t>
            </a:r>
          </a:p>
          <a:p>
            <a:pPr algn="ctr"/>
            <a:r>
              <a:rPr lang="nl-BE" sz="2000" dirty="0" smtClean="0">
                <a:solidFill>
                  <a:srgbClr val="FF0000"/>
                </a:solidFill>
                <a:latin typeface="Arial" panose="020B0604020202020204" pitchFamily="34" charset="0"/>
                <a:cs typeface="Arial" panose="020B0604020202020204" pitchFamily="34" charset="0"/>
              </a:rPr>
              <a:t>Zorg dat je steeds water en doeken binnen handbereik hebt !!!!</a:t>
            </a:r>
            <a:endParaRPr lang="nl-BE" sz="2000" dirty="0">
              <a:solidFill>
                <a:srgbClr val="FF0000"/>
              </a:solidFill>
              <a:latin typeface="Arial" panose="020B0604020202020204" pitchFamily="34" charset="0"/>
              <a:cs typeface="Arial" panose="020B0604020202020204" pitchFamily="34" charset="0"/>
            </a:endParaRPr>
          </a:p>
        </p:txBody>
      </p:sp>
      <p:sp>
        <p:nvSpPr>
          <p:cNvPr id="12" name="Tekstvak 11"/>
          <p:cNvSpPr txBox="1"/>
          <p:nvPr/>
        </p:nvSpPr>
        <p:spPr>
          <a:xfrm>
            <a:off x="4861909" y="3192421"/>
            <a:ext cx="6965482" cy="1631216"/>
          </a:xfrm>
          <a:prstGeom prst="rect">
            <a:avLst/>
          </a:prstGeom>
          <a:noFill/>
        </p:spPr>
        <p:txBody>
          <a:bodyPr wrap="square" rtlCol="0">
            <a:spAutoFit/>
          </a:bodyPr>
          <a:lstStyle/>
          <a:p>
            <a:pPr marL="342900" indent="-342900">
              <a:buFont typeface="Arial" panose="020B0604020202020204" pitchFamily="34" charset="0"/>
              <a:buChar char="•"/>
            </a:pPr>
            <a:r>
              <a:rPr lang="nl-BE" sz="2000" dirty="0" smtClean="0">
                <a:latin typeface="Arial" panose="020B0604020202020204" pitchFamily="34" charset="0"/>
                <a:cs typeface="Arial" panose="020B0604020202020204" pitchFamily="34" charset="0"/>
              </a:rPr>
              <a:t>Door de wrijving van de vangblokken ontstaat er grote hitte tussen de vangblokken en het vangwiel.</a:t>
            </a:r>
          </a:p>
          <a:p>
            <a:pPr marL="342900" indent="-342900">
              <a:buFont typeface="Arial" panose="020B0604020202020204" pitchFamily="34" charset="0"/>
              <a:buChar char="•"/>
            </a:pPr>
            <a:r>
              <a:rPr lang="nl-BE" sz="2000" dirty="0" smtClean="0">
                <a:latin typeface="Arial" panose="020B0604020202020204" pitchFamily="34" charset="0"/>
                <a:cs typeface="Arial" panose="020B0604020202020204" pitchFamily="34" charset="0"/>
              </a:rPr>
              <a:t>Hierdoor kunnen er plekken ontstaan die beginnen te smeulen.</a:t>
            </a:r>
          </a:p>
          <a:p>
            <a:pPr marL="342900" indent="-342900">
              <a:buFont typeface="Arial" panose="020B0604020202020204" pitchFamily="34" charset="0"/>
              <a:buChar char="•"/>
            </a:pPr>
            <a:r>
              <a:rPr lang="nl-BE" sz="2000" dirty="0" smtClean="0">
                <a:latin typeface="Arial" panose="020B0604020202020204" pitchFamily="34" charset="0"/>
                <a:cs typeface="Arial" panose="020B0604020202020204" pitchFamily="34" charset="0"/>
              </a:rPr>
              <a:t>Wanneer er zuurstof bijkomt ontstaat er vuur.</a:t>
            </a:r>
            <a:endParaRPr lang="nl-BE" sz="2000" dirty="0">
              <a:latin typeface="Arial" panose="020B0604020202020204" pitchFamily="34" charset="0"/>
              <a:cs typeface="Arial" panose="020B0604020202020204" pitchFamily="34" charset="0"/>
            </a:endParaRPr>
          </a:p>
        </p:txBody>
      </p:sp>
      <p:pic>
        <p:nvPicPr>
          <p:cNvPr id="13" name="Afbeelding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217" y="2772797"/>
            <a:ext cx="4305028" cy="2749331"/>
          </a:xfrm>
          <a:prstGeom prst="rect">
            <a:avLst/>
          </a:prstGeom>
        </p:spPr>
      </p:pic>
      <p:sp>
        <p:nvSpPr>
          <p:cNvPr id="9" name="Tijdelijke aanduiding voor voettekst 8"/>
          <p:cNvSpPr>
            <a:spLocks noGrp="1"/>
          </p:cNvSpPr>
          <p:nvPr>
            <p:ph type="ftr" sz="quarter" idx="11"/>
          </p:nvPr>
        </p:nvSpPr>
        <p:spPr/>
        <p:txBody>
          <a:bodyPr/>
          <a:lstStyle/>
          <a:p>
            <a:r>
              <a:rPr lang="nl-BE" dirty="0" smtClean="0"/>
              <a:t>Het Gilde van Molenaars</a:t>
            </a:r>
            <a:endParaRPr lang="nl-BE" dirty="0"/>
          </a:p>
        </p:txBody>
      </p:sp>
    </p:spTree>
    <p:extLst>
      <p:ext uri="{BB962C8B-B14F-4D97-AF65-F5344CB8AC3E}">
        <p14:creationId xmlns:p14="http://schemas.microsoft.com/office/powerpoint/2010/main" val="1220411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rotWithShape="1">
          <a:blip r:embed="rId2" cstate="print">
            <a:extLst>
              <a:ext uri="{28A0092B-C50C-407E-A947-70E740481C1C}">
                <a14:useLocalDpi xmlns:a14="http://schemas.microsoft.com/office/drawing/2010/main" val="0"/>
              </a:ext>
            </a:extLst>
          </a:blip>
          <a:srcRect b="16272"/>
          <a:stretch/>
        </p:blipFill>
        <p:spPr>
          <a:xfrm flipH="1">
            <a:off x="9617883" y="7120"/>
            <a:ext cx="2574115" cy="1251409"/>
          </a:xfrm>
          <a:prstGeom prst="rect">
            <a:avLst/>
          </a:prstGeom>
        </p:spPr>
      </p:pic>
      <p:sp>
        <p:nvSpPr>
          <p:cNvPr id="4" name="Tekstvak 3"/>
          <p:cNvSpPr txBox="1"/>
          <p:nvPr/>
        </p:nvSpPr>
        <p:spPr>
          <a:xfrm>
            <a:off x="2937909" y="138487"/>
            <a:ext cx="6636776" cy="646331"/>
          </a:xfrm>
          <a:prstGeom prst="rect">
            <a:avLst/>
          </a:prstGeom>
          <a:solidFill>
            <a:schemeClr val="accent6">
              <a:lumMod val="60000"/>
              <a:lumOff val="40000"/>
            </a:schemeClr>
          </a:solidFill>
        </p:spPr>
        <p:txBody>
          <a:bodyPr wrap="square" rtlCol="0" anchor="ctr">
            <a:spAutoFit/>
          </a:bodyPr>
          <a:lstStyle/>
          <a:p>
            <a:pPr algn="ctr"/>
            <a:r>
              <a:rPr lang="nl-BE" sz="3600" dirty="0" smtClean="0">
                <a:latin typeface="AR JULIAN" panose="02000000000000000000" pitchFamily="2" charset="0"/>
              </a:rPr>
              <a:t>Luchtdrukgebieden</a:t>
            </a:r>
            <a:endParaRPr lang="nl-BE" sz="3600" dirty="0">
              <a:latin typeface="AR JULIAN" panose="02000000000000000000" pitchFamily="2" charset="0"/>
            </a:endParaRPr>
          </a:p>
        </p:txBody>
      </p:sp>
      <p:sp>
        <p:nvSpPr>
          <p:cNvPr id="7" name="Tekstvak 6"/>
          <p:cNvSpPr txBox="1"/>
          <p:nvPr/>
        </p:nvSpPr>
        <p:spPr>
          <a:xfrm>
            <a:off x="43620" y="7120"/>
            <a:ext cx="2851089" cy="900000"/>
          </a:xfrm>
          <a:prstGeom prst="rect">
            <a:avLst/>
          </a:prstGeom>
          <a:solidFill>
            <a:schemeClr val="accent6">
              <a:lumMod val="60000"/>
              <a:lumOff val="40000"/>
            </a:schemeClr>
          </a:solidFill>
        </p:spPr>
        <p:txBody>
          <a:bodyPr wrap="square" rtlCol="0">
            <a:spAutoFit/>
          </a:bodyPr>
          <a:lstStyle/>
          <a:p>
            <a:endParaRPr lang="nl-BE" dirty="0"/>
          </a:p>
        </p:txBody>
      </p:sp>
      <p:sp>
        <p:nvSpPr>
          <p:cNvPr id="5" name="Tekstvak 4"/>
          <p:cNvSpPr txBox="1"/>
          <p:nvPr/>
        </p:nvSpPr>
        <p:spPr>
          <a:xfrm>
            <a:off x="736827" y="138487"/>
            <a:ext cx="1983051" cy="677108"/>
          </a:xfrm>
          <a:prstGeom prst="rect">
            <a:avLst/>
          </a:prstGeom>
          <a:noFill/>
        </p:spPr>
        <p:txBody>
          <a:bodyPr wrap="square" rtlCol="0">
            <a:spAutoFit/>
          </a:bodyPr>
          <a:lstStyle/>
          <a:p>
            <a:pPr algn="ctr"/>
            <a:r>
              <a:rPr lang="nl-BE" sz="1200" dirty="0" smtClean="0">
                <a:latin typeface="Arial" panose="020B0604020202020204" pitchFamily="34" charset="0"/>
                <a:cs typeface="Arial" panose="020B0604020202020204" pitchFamily="34" charset="0"/>
              </a:rPr>
              <a:t>Het Gilde van Molenaars</a:t>
            </a:r>
          </a:p>
          <a:p>
            <a:pPr algn="ctr"/>
            <a:r>
              <a:rPr lang="nl-BE" sz="1200" dirty="0" smtClean="0">
                <a:latin typeface="Arial" panose="020B0604020202020204" pitchFamily="34" charset="0"/>
                <a:cs typeface="Arial" panose="020B0604020202020204" pitchFamily="34" charset="0"/>
              </a:rPr>
              <a:t>Afd. Limburg</a:t>
            </a:r>
          </a:p>
          <a:p>
            <a:pPr algn="ctr"/>
            <a:endParaRPr lang="nl-BE" sz="1400" dirty="0">
              <a:latin typeface="Arial" panose="020B0604020202020204" pitchFamily="34" charset="0"/>
              <a:cs typeface="Arial" panose="020B0604020202020204" pitchFamily="34" charset="0"/>
            </a:endParaRPr>
          </a:p>
        </p:txBody>
      </p:sp>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7041"/>
            <a:ext cx="716948" cy="900000"/>
          </a:xfrm>
          <a:prstGeom prst="rect">
            <a:avLst/>
          </a:prstGeom>
        </p:spPr>
      </p:pic>
      <p:sp>
        <p:nvSpPr>
          <p:cNvPr id="3" name="Tijdelijke aanduiding voor datum 2"/>
          <p:cNvSpPr>
            <a:spLocks noGrp="1"/>
          </p:cNvSpPr>
          <p:nvPr>
            <p:ph type="dt" sz="half" idx="10"/>
          </p:nvPr>
        </p:nvSpPr>
        <p:spPr/>
        <p:txBody>
          <a:bodyPr/>
          <a:lstStyle/>
          <a:p>
            <a:fld id="{F3AF362B-938F-4680-8DC5-BF4F3EBDB557}" type="datetime1">
              <a:rPr lang="nl-BE" smtClean="0"/>
              <a:t>18/03/2024</a:t>
            </a:fld>
            <a:endParaRPr lang="nl-BE" dirty="0"/>
          </a:p>
        </p:txBody>
      </p:sp>
      <p:sp>
        <p:nvSpPr>
          <p:cNvPr id="8" name="Tijdelijke aanduiding voor dianummer 7"/>
          <p:cNvSpPr>
            <a:spLocks noGrp="1"/>
          </p:cNvSpPr>
          <p:nvPr>
            <p:ph type="sldNum" sz="quarter" idx="12"/>
          </p:nvPr>
        </p:nvSpPr>
        <p:spPr/>
        <p:txBody>
          <a:bodyPr/>
          <a:lstStyle/>
          <a:p>
            <a:fld id="{AC0B8AE9-B615-4110-8A40-3E5F16D5504D}" type="slidenum">
              <a:rPr lang="nl-BE" smtClean="0"/>
              <a:t>26</a:t>
            </a:fld>
            <a:endParaRPr lang="nl-BE" dirty="0"/>
          </a:p>
        </p:txBody>
      </p:sp>
      <p:sp>
        <p:nvSpPr>
          <p:cNvPr id="9" name="Tekstvak 8"/>
          <p:cNvSpPr txBox="1"/>
          <p:nvPr/>
        </p:nvSpPr>
        <p:spPr>
          <a:xfrm>
            <a:off x="5017339" y="3996260"/>
            <a:ext cx="5587179" cy="2308324"/>
          </a:xfrm>
          <a:prstGeom prst="rect">
            <a:avLst/>
          </a:prstGeom>
          <a:noFill/>
        </p:spPr>
        <p:txBody>
          <a:bodyPr wrap="square" rtlCol="0">
            <a:spAutoFit/>
          </a:bodyPr>
          <a:lstStyle/>
          <a:p>
            <a:pPr marL="285750" indent="-285750">
              <a:buFont typeface="Arial" panose="020B0604020202020204" pitchFamily="34" charset="0"/>
              <a:buChar char="•"/>
            </a:pPr>
            <a:r>
              <a:rPr lang="nl-BE" dirty="0" smtClean="0">
                <a:latin typeface="Arial" panose="020B0604020202020204" pitchFamily="34" charset="0"/>
                <a:cs typeface="Arial" panose="020B0604020202020204" pitchFamily="34" charset="0"/>
              </a:rPr>
              <a:t>In gebieden waar er meer lucht wordt aangevoerd dan afgevoerd ontstaan er opstoppingen: er vormt zich een hoge luchtdruk gebied. </a:t>
            </a:r>
          </a:p>
          <a:p>
            <a:pPr marL="285750" indent="-285750">
              <a:buFont typeface="Arial" panose="020B0604020202020204" pitchFamily="34" charset="0"/>
              <a:buChar char="•"/>
            </a:pPr>
            <a:r>
              <a:rPr lang="nl-BE" dirty="0" smtClean="0">
                <a:latin typeface="Arial" panose="020B0604020202020204" pitchFamily="34" charset="0"/>
                <a:cs typeface="Arial" panose="020B0604020202020204" pitchFamily="34" charset="0"/>
              </a:rPr>
              <a:t>Op de weerkaart wordt de kern van een hogedrukgebied aangeduid door </a:t>
            </a:r>
            <a:r>
              <a:rPr lang="nl-BE" dirty="0" smtClean="0">
                <a:solidFill>
                  <a:schemeClr val="accent5">
                    <a:lumMod val="50000"/>
                  </a:schemeClr>
                </a:solidFill>
                <a:latin typeface="Arial" panose="020B0604020202020204" pitchFamily="34" charset="0"/>
                <a:cs typeface="Arial" panose="020B0604020202020204" pitchFamily="34" charset="0"/>
              </a:rPr>
              <a:t>“H” </a:t>
            </a:r>
          </a:p>
          <a:p>
            <a:pPr marL="285750" indent="-285750">
              <a:buFont typeface="Arial" panose="020B0604020202020204" pitchFamily="34" charset="0"/>
              <a:buChar char="•"/>
            </a:pPr>
            <a:r>
              <a:rPr lang="nl-BE" dirty="0" smtClean="0">
                <a:latin typeface="Arial" panose="020B0604020202020204" pitchFamily="34" charset="0"/>
                <a:cs typeface="Arial" panose="020B0604020202020204" pitchFamily="34" charset="0"/>
              </a:rPr>
              <a:t>Koude lucht daalt en verspreid zicht over het aardoppervlak</a:t>
            </a:r>
          </a:p>
          <a:p>
            <a:pPr marL="285750" indent="-285750">
              <a:buFont typeface="Arial" panose="020B0604020202020204" pitchFamily="34" charset="0"/>
              <a:buChar char="•"/>
            </a:pPr>
            <a:r>
              <a:rPr lang="nl-BE" dirty="0" smtClean="0">
                <a:latin typeface="Arial" panose="020B0604020202020204" pitchFamily="34" charset="0"/>
                <a:cs typeface="Arial" panose="020B0604020202020204" pitchFamily="34" charset="0"/>
              </a:rPr>
              <a:t>Lucht stoomt van de kern van hoge druk </a:t>
            </a:r>
            <a:r>
              <a:rPr lang="nl-BE" dirty="0" smtClean="0">
                <a:solidFill>
                  <a:srgbClr val="FF0000"/>
                </a:solidFill>
                <a:latin typeface="Arial" panose="020B0604020202020204" pitchFamily="34" charset="0"/>
                <a:cs typeface="Arial" panose="020B0604020202020204" pitchFamily="34" charset="0"/>
              </a:rPr>
              <a:t>weg</a:t>
            </a:r>
            <a:endParaRPr lang="nl-BE" dirty="0">
              <a:solidFill>
                <a:srgbClr val="FF0000"/>
              </a:solidFill>
              <a:latin typeface="Arial" panose="020B0604020202020204" pitchFamily="34" charset="0"/>
              <a:cs typeface="Arial" panose="020B0604020202020204" pitchFamily="34" charset="0"/>
            </a:endParaRPr>
          </a:p>
        </p:txBody>
      </p:sp>
      <p:sp>
        <p:nvSpPr>
          <p:cNvPr id="10" name="Tekstvak 9"/>
          <p:cNvSpPr txBox="1"/>
          <p:nvPr/>
        </p:nvSpPr>
        <p:spPr>
          <a:xfrm>
            <a:off x="6816286" y="1297509"/>
            <a:ext cx="5375714" cy="2308324"/>
          </a:xfrm>
          <a:prstGeom prst="rect">
            <a:avLst/>
          </a:prstGeom>
          <a:noFill/>
        </p:spPr>
        <p:txBody>
          <a:bodyPr wrap="square" rtlCol="0">
            <a:spAutoFit/>
          </a:bodyPr>
          <a:lstStyle/>
          <a:p>
            <a:pPr marL="342900" indent="-342900">
              <a:buFont typeface="Arial" panose="020B0604020202020204" pitchFamily="34" charset="0"/>
              <a:buChar char="•"/>
            </a:pPr>
            <a:r>
              <a:rPr lang="nl-BE" dirty="0" smtClean="0">
                <a:latin typeface="Arial" panose="020B0604020202020204" pitchFamily="34" charset="0"/>
                <a:cs typeface="Arial" panose="020B0604020202020204" pitchFamily="34" charset="0"/>
              </a:rPr>
              <a:t>In gebieden waar lucht wordt afgevoerd</a:t>
            </a:r>
            <a:r>
              <a:rPr lang="nl-BE" dirty="0" smtClean="0">
                <a:solidFill>
                  <a:srgbClr val="FF0000"/>
                </a:solidFill>
                <a:latin typeface="Arial" panose="020B0604020202020204" pitchFamily="34" charset="0"/>
                <a:cs typeface="Arial" panose="020B0604020202020204" pitchFamily="34" charset="0"/>
              </a:rPr>
              <a:t>* </a:t>
            </a:r>
            <a:r>
              <a:rPr lang="nl-BE" dirty="0" smtClean="0">
                <a:latin typeface="Arial" panose="020B0604020202020204" pitchFamily="34" charset="0"/>
                <a:cs typeface="Arial" panose="020B0604020202020204" pitchFamily="34" charset="0"/>
              </a:rPr>
              <a:t>ontstaat er een lage luchtdruk gebied . </a:t>
            </a:r>
          </a:p>
          <a:p>
            <a:pPr marL="342900" indent="-342900">
              <a:buFont typeface="Arial" panose="020B0604020202020204" pitchFamily="34" charset="0"/>
              <a:buChar char="•"/>
            </a:pPr>
            <a:r>
              <a:rPr lang="nl-BE" dirty="0" smtClean="0">
                <a:latin typeface="Arial" panose="020B0604020202020204" pitchFamily="34" charset="0"/>
                <a:cs typeface="Arial" panose="020B0604020202020204" pitchFamily="34" charset="0"/>
              </a:rPr>
              <a:t>Op de weerkaart wordt de kern van een lagedrukgebied aangeduid door </a:t>
            </a:r>
            <a:r>
              <a:rPr lang="nl-BE" dirty="0" smtClean="0">
                <a:solidFill>
                  <a:srgbClr val="FF0000"/>
                </a:solidFill>
                <a:latin typeface="Arial" panose="020B0604020202020204" pitchFamily="34" charset="0"/>
                <a:cs typeface="Arial" panose="020B0604020202020204" pitchFamily="34" charset="0"/>
              </a:rPr>
              <a:t>“L”</a:t>
            </a:r>
          </a:p>
          <a:p>
            <a:pPr marL="342900" indent="-342900">
              <a:buFont typeface="Arial" panose="020B0604020202020204" pitchFamily="34" charset="0"/>
              <a:buChar char="•"/>
            </a:pPr>
            <a:r>
              <a:rPr lang="nl-BE" dirty="0" smtClean="0">
                <a:latin typeface="Arial" panose="020B0604020202020204" pitchFamily="34" charset="0"/>
                <a:cs typeface="Arial" panose="020B0604020202020204" pitchFamily="34" charset="0"/>
              </a:rPr>
              <a:t>Opgestegen lucht wordt vervangen door aanzuigen van luchtstroom</a:t>
            </a:r>
          </a:p>
          <a:p>
            <a:pPr marL="342900" indent="-342900">
              <a:buFont typeface="Arial" panose="020B0604020202020204" pitchFamily="34" charset="0"/>
              <a:buChar char="•"/>
            </a:pPr>
            <a:r>
              <a:rPr lang="nl-BE" dirty="0" smtClean="0">
                <a:latin typeface="Arial" panose="020B0604020202020204" pitchFamily="34" charset="0"/>
                <a:cs typeface="Arial" panose="020B0604020202020204" pitchFamily="34" charset="0"/>
              </a:rPr>
              <a:t>Lucht over land trekt naar de kern van lage druk </a:t>
            </a:r>
            <a:r>
              <a:rPr lang="nl-BE" dirty="0" smtClean="0">
                <a:solidFill>
                  <a:srgbClr val="FF0000"/>
                </a:solidFill>
                <a:latin typeface="Arial" panose="020B0604020202020204" pitchFamily="34" charset="0"/>
                <a:cs typeface="Arial" panose="020B0604020202020204" pitchFamily="34" charset="0"/>
              </a:rPr>
              <a:t>toe</a:t>
            </a:r>
            <a:endParaRPr lang="nl-BE" dirty="0">
              <a:solidFill>
                <a:srgbClr val="FF0000"/>
              </a:solidFill>
              <a:latin typeface="Arial" panose="020B0604020202020204" pitchFamily="34" charset="0"/>
              <a:cs typeface="Arial" panose="020B0604020202020204" pitchFamily="34" charset="0"/>
            </a:endParaRPr>
          </a:p>
        </p:txBody>
      </p:sp>
      <p:pic>
        <p:nvPicPr>
          <p:cNvPr id="11" name="Afbeelding 10"/>
          <p:cNvPicPr>
            <a:picLocks noChangeAspect="1"/>
          </p:cNvPicPr>
          <p:nvPr/>
        </p:nvPicPr>
        <p:blipFill rotWithShape="1">
          <a:blip r:embed="rId4">
            <a:extLst>
              <a:ext uri="{28A0092B-C50C-407E-A947-70E740481C1C}">
                <a14:useLocalDpi xmlns:a14="http://schemas.microsoft.com/office/drawing/2010/main" val="0"/>
              </a:ext>
            </a:extLst>
          </a:blip>
          <a:srcRect l="26062" t="46616" r="43545" b="16626"/>
          <a:stretch/>
        </p:blipFill>
        <p:spPr>
          <a:xfrm>
            <a:off x="5032470" y="1297509"/>
            <a:ext cx="1540872" cy="1440000"/>
          </a:xfrm>
          <a:prstGeom prst="rect">
            <a:avLst/>
          </a:prstGeom>
        </p:spPr>
      </p:pic>
      <p:pic>
        <p:nvPicPr>
          <p:cNvPr id="12" name="Afbeelding 11"/>
          <p:cNvPicPr>
            <a:picLocks noChangeAspect="1"/>
          </p:cNvPicPr>
          <p:nvPr/>
        </p:nvPicPr>
        <p:blipFill rotWithShape="1">
          <a:blip r:embed="rId4">
            <a:extLst>
              <a:ext uri="{28A0092B-C50C-407E-A947-70E740481C1C}">
                <a14:useLocalDpi xmlns:a14="http://schemas.microsoft.com/office/drawing/2010/main" val="0"/>
              </a:ext>
            </a:extLst>
          </a:blip>
          <a:srcRect l="55471" t="47197" r="15574" b="17103"/>
          <a:stretch/>
        </p:blipFill>
        <p:spPr>
          <a:xfrm>
            <a:off x="10562946" y="3996260"/>
            <a:ext cx="1524684" cy="1440000"/>
          </a:xfrm>
          <a:prstGeom prst="rect">
            <a:avLst/>
          </a:prstGeom>
        </p:spPr>
      </p:pic>
      <p:sp>
        <p:nvSpPr>
          <p:cNvPr id="13" name="Tekstvak 12"/>
          <p:cNvSpPr txBox="1"/>
          <p:nvPr/>
        </p:nvSpPr>
        <p:spPr>
          <a:xfrm>
            <a:off x="-15131" y="4553251"/>
            <a:ext cx="5032470" cy="646331"/>
          </a:xfrm>
          <a:prstGeom prst="rect">
            <a:avLst/>
          </a:prstGeom>
          <a:noFill/>
        </p:spPr>
        <p:txBody>
          <a:bodyPr wrap="square" rtlCol="0">
            <a:spAutoFit/>
          </a:bodyPr>
          <a:lstStyle/>
          <a:p>
            <a:pPr marL="285750" indent="-285750">
              <a:buFont typeface="Arial" panose="020B0604020202020204" pitchFamily="34" charset="0"/>
              <a:buChar char="•"/>
            </a:pPr>
            <a:r>
              <a:rPr lang="nl-BE" dirty="0" smtClean="0">
                <a:latin typeface="Arial" panose="020B0604020202020204" pitchFamily="34" charset="0"/>
                <a:cs typeface="Arial" panose="020B0604020202020204" pitchFamily="34" charset="0"/>
              </a:rPr>
              <a:t>Scheiding tussen hoog en laag drukgebied is 1013 hPa (gemiddelde luchtdruk op aarde)</a:t>
            </a:r>
            <a:endParaRPr lang="nl-BE" dirty="0">
              <a:latin typeface="Arial" panose="020B0604020202020204" pitchFamily="34" charset="0"/>
              <a:cs typeface="Arial" panose="020B0604020202020204" pitchFamily="34" charset="0"/>
            </a:endParaRPr>
          </a:p>
        </p:txBody>
      </p:sp>
      <p:sp>
        <p:nvSpPr>
          <p:cNvPr id="15" name="Tekstvak 14"/>
          <p:cNvSpPr txBox="1"/>
          <p:nvPr/>
        </p:nvSpPr>
        <p:spPr>
          <a:xfrm>
            <a:off x="391887" y="5245923"/>
            <a:ext cx="3857640" cy="1200329"/>
          </a:xfrm>
          <a:prstGeom prst="rect">
            <a:avLst/>
          </a:prstGeom>
          <a:noFill/>
          <a:ln>
            <a:solidFill>
              <a:srgbClr val="FF0000"/>
            </a:solidFill>
          </a:ln>
        </p:spPr>
        <p:txBody>
          <a:bodyPr wrap="square" rtlCol="0">
            <a:spAutoFit/>
          </a:bodyPr>
          <a:lstStyle/>
          <a:p>
            <a:pPr marL="285750" indent="-285750">
              <a:buFont typeface="Arial" panose="020B0604020202020204" pitchFamily="34" charset="0"/>
              <a:buChar char="•"/>
            </a:pPr>
            <a:r>
              <a:rPr lang="nl-BE" dirty="0">
                <a:solidFill>
                  <a:srgbClr val="FF0000"/>
                </a:solidFill>
                <a:latin typeface="Arial" panose="020B0604020202020204" pitchFamily="34" charset="0"/>
                <a:cs typeface="Arial" panose="020B0604020202020204" pitchFamily="34" charset="0"/>
              </a:rPr>
              <a:t>Daling van de luchtdruk geeft </a:t>
            </a:r>
            <a:endParaRPr lang="nl-BE" dirty="0" smtClean="0">
              <a:solidFill>
                <a:srgbClr val="FF0000"/>
              </a:solidFill>
              <a:latin typeface="Arial" panose="020B0604020202020204" pitchFamily="34" charset="0"/>
              <a:cs typeface="Arial" panose="020B0604020202020204" pitchFamily="34" charset="0"/>
            </a:endParaRPr>
          </a:p>
          <a:p>
            <a:pPr algn="ctr"/>
            <a:r>
              <a:rPr lang="nl-BE" dirty="0" smtClean="0">
                <a:solidFill>
                  <a:srgbClr val="FF0000"/>
                </a:solidFill>
                <a:latin typeface="Arial" panose="020B0604020202020204" pitchFamily="34" charset="0"/>
                <a:cs typeface="Arial" panose="020B0604020202020204" pitchFamily="34" charset="0"/>
              </a:rPr>
              <a:t>weersverslechtering </a:t>
            </a:r>
            <a:endParaRPr lang="nl-BE" dirty="0">
              <a:solidFill>
                <a:srgbClr val="FF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nl-BE" dirty="0">
                <a:solidFill>
                  <a:srgbClr val="FF0000"/>
                </a:solidFill>
                <a:latin typeface="Arial" panose="020B0604020202020204" pitchFamily="34" charset="0"/>
                <a:cs typeface="Arial" panose="020B0604020202020204" pitchFamily="34" charset="0"/>
              </a:rPr>
              <a:t>Stijging van de luchtdruk duidt op </a:t>
            </a:r>
            <a:endParaRPr lang="nl-BE" dirty="0" smtClean="0">
              <a:solidFill>
                <a:srgbClr val="FF0000"/>
              </a:solidFill>
              <a:latin typeface="Arial" panose="020B0604020202020204" pitchFamily="34" charset="0"/>
              <a:cs typeface="Arial" panose="020B0604020202020204" pitchFamily="34" charset="0"/>
            </a:endParaRPr>
          </a:p>
          <a:p>
            <a:pPr algn="ctr"/>
            <a:r>
              <a:rPr lang="nl-BE" dirty="0" smtClean="0">
                <a:solidFill>
                  <a:srgbClr val="FF0000"/>
                </a:solidFill>
                <a:latin typeface="Arial" panose="020B0604020202020204" pitchFamily="34" charset="0"/>
                <a:cs typeface="Arial" panose="020B0604020202020204" pitchFamily="34" charset="0"/>
              </a:rPr>
              <a:t>weersverbetering</a:t>
            </a:r>
            <a:endParaRPr lang="nl-BE" dirty="0"/>
          </a:p>
        </p:txBody>
      </p:sp>
      <p:pic>
        <p:nvPicPr>
          <p:cNvPr id="17" name="Afbeelding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843" y="1297509"/>
            <a:ext cx="4761488" cy="3060000"/>
          </a:xfrm>
          <a:prstGeom prst="rect">
            <a:avLst/>
          </a:prstGeom>
        </p:spPr>
      </p:pic>
      <p:sp>
        <p:nvSpPr>
          <p:cNvPr id="18" name="Ovaal 17"/>
          <p:cNvSpPr/>
          <p:nvPr/>
        </p:nvSpPr>
        <p:spPr>
          <a:xfrm>
            <a:off x="4249526" y="1913311"/>
            <a:ext cx="540000" cy="540000"/>
          </a:xfrm>
          <a:prstGeom prst="ellipse">
            <a:avLst/>
          </a:pr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9" name="Ovaal 18"/>
          <p:cNvSpPr/>
          <p:nvPr/>
        </p:nvSpPr>
        <p:spPr>
          <a:xfrm>
            <a:off x="810193" y="3447431"/>
            <a:ext cx="540000" cy="540000"/>
          </a:xfrm>
          <a:prstGeom prst="ellipse">
            <a:avLst/>
          </a:prstGeom>
          <a:noFill/>
          <a:ln w="12700">
            <a:solidFill>
              <a:srgbClr val="004E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20" name="Ovaal 19"/>
          <p:cNvSpPr/>
          <p:nvPr/>
        </p:nvSpPr>
        <p:spPr>
          <a:xfrm>
            <a:off x="2341718" y="1371330"/>
            <a:ext cx="349034" cy="335431"/>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21" name="Ovaal 20"/>
          <p:cNvSpPr/>
          <p:nvPr/>
        </p:nvSpPr>
        <p:spPr>
          <a:xfrm>
            <a:off x="1289164" y="1526761"/>
            <a:ext cx="360000" cy="360000"/>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22" name="Tijdelijke aanduiding voor voettekst 21"/>
          <p:cNvSpPr>
            <a:spLocks noGrp="1"/>
          </p:cNvSpPr>
          <p:nvPr>
            <p:ph type="ftr" sz="quarter" idx="11"/>
          </p:nvPr>
        </p:nvSpPr>
        <p:spPr/>
        <p:txBody>
          <a:bodyPr/>
          <a:lstStyle/>
          <a:p>
            <a:r>
              <a:rPr lang="nl-BE" dirty="0" smtClean="0"/>
              <a:t>Het Gilde van Molenaars</a:t>
            </a:r>
            <a:endParaRPr lang="nl-BE" dirty="0"/>
          </a:p>
        </p:txBody>
      </p:sp>
    </p:spTree>
    <p:extLst>
      <p:ext uri="{BB962C8B-B14F-4D97-AF65-F5344CB8AC3E}">
        <p14:creationId xmlns:p14="http://schemas.microsoft.com/office/powerpoint/2010/main" val="2927783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ppt_x"/>
                                          </p:val>
                                        </p:tav>
                                        <p:tav tm="100000">
                                          <p:val>
                                            <p:strVal val="#ppt_x"/>
                                          </p:val>
                                        </p:tav>
                                      </p:tavLst>
                                    </p:anim>
                                    <p:anim calcmode="lin" valueType="num">
                                      <p:cBhvr additive="base">
                                        <p:cTn id="24" dur="500" fill="hold"/>
                                        <p:tgtEl>
                                          <p:spTgt spid="1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ppt_x"/>
                                          </p:val>
                                        </p:tav>
                                        <p:tav tm="100000">
                                          <p:val>
                                            <p:strVal val="#ppt_x"/>
                                          </p:val>
                                        </p:tav>
                                      </p:tavLst>
                                    </p:anim>
                                    <p:anim calcmode="lin" valueType="num">
                                      <p:cBhvr additive="base">
                                        <p:cTn id="28" dur="500" fill="hold"/>
                                        <p:tgtEl>
                                          <p:spTgt spid="19"/>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additive="base">
                                        <p:cTn id="47" dur="500" fill="hold"/>
                                        <p:tgtEl>
                                          <p:spTgt spid="15"/>
                                        </p:tgtEl>
                                        <p:attrNameLst>
                                          <p:attrName>ppt_x</p:attrName>
                                        </p:attrNameLst>
                                      </p:cBhvr>
                                      <p:tavLst>
                                        <p:tav tm="0">
                                          <p:val>
                                            <p:strVal val="#ppt_x"/>
                                          </p:val>
                                        </p:tav>
                                        <p:tav tm="100000">
                                          <p:val>
                                            <p:strVal val="#ppt_x"/>
                                          </p:val>
                                        </p:tav>
                                      </p:tavLst>
                                    </p:anim>
                                    <p:anim calcmode="lin" valueType="num">
                                      <p:cBhvr additive="base">
                                        <p:cTn id="4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3" grpId="0"/>
      <p:bldP spid="15" grpId="0" animBg="1"/>
      <p:bldP spid="18" grpId="0" animBg="1"/>
      <p:bldP spid="19" grpId="0" animBg="1"/>
      <p:bldP spid="20" grpId="0" animBg="1"/>
      <p:bldP spid="2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rotWithShape="1">
          <a:blip r:embed="rId2" cstate="print">
            <a:extLst>
              <a:ext uri="{28A0092B-C50C-407E-A947-70E740481C1C}">
                <a14:useLocalDpi xmlns:a14="http://schemas.microsoft.com/office/drawing/2010/main" val="0"/>
              </a:ext>
            </a:extLst>
          </a:blip>
          <a:srcRect b="16272"/>
          <a:stretch/>
        </p:blipFill>
        <p:spPr>
          <a:xfrm flipH="1">
            <a:off x="9617883" y="7120"/>
            <a:ext cx="2574115" cy="1251409"/>
          </a:xfrm>
          <a:prstGeom prst="rect">
            <a:avLst/>
          </a:prstGeom>
        </p:spPr>
      </p:pic>
      <p:sp>
        <p:nvSpPr>
          <p:cNvPr id="4" name="Tekstvak 3"/>
          <p:cNvSpPr txBox="1"/>
          <p:nvPr/>
        </p:nvSpPr>
        <p:spPr>
          <a:xfrm>
            <a:off x="2981107" y="138487"/>
            <a:ext cx="6636776" cy="646331"/>
          </a:xfrm>
          <a:prstGeom prst="rect">
            <a:avLst/>
          </a:prstGeom>
          <a:solidFill>
            <a:schemeClr val="accent6">
              <a:lumMod val="60000"/>
              <a:lumOff val="40000"/>
            </a:schemeClr>
          </a:solidFill>
        </p:spPr>
        <p:txBody>
          <a:bodyPr wrap="square" rtlCol="0" anchor="ctr">
            <a:spAutoFit/>
          </a:bodyPr>
          <a:lstStyle/>
          <a:p>
            <a:pPr algn="ctr"/>
            <a:r>
              <a:rPr lang="nl-BE" sz="3600" dirty="0" smtClean="0">
                <a:latin typeface="AR JULIAN" panose="02000000000000000000" pitchFamily="2" charset="0"/>
              </a:rPr>
              <a:t>wind rond de drukgebieden</a:t>
            </a:r>
            <a:endParaRPr lang="nl-BE" sz="3600" dirty="0">
              <a:latin typeface="AR JULIAN" panose="02000000000000000000" pitchFamily="2" charset="0"/>
            </a:endParaRPr>
          </a:p>
        </p:txBody>
      </p:sp>
      <p:sp>
        <p:nvSpPr>
          <p:cNvPr id="7" name="Tekstvak 6"/>
          <p:cNvSpPr txBox="1"/>
          <p:nvPr/>
        </p:nvSpPr>
        <p:spPr>
          <a:xfrm>
            <a:off x="43620" y="7120"/>
            <a:ext cx="2851089" cy="900000"/>
          </a:xfrm>
          <a:prstGeom prst="rect">
            <a:avLst/>
          </a:prstGeom>
          <a:solidFill>
            <a:schemeClr val="accent6">
              <a:lumMod val="60000"/>
              <a:lumOff val="40000"/>
            </a:schemeClr>
          </a:solidFill>
        </p:spPr>
        <p:txBody>
          <a:bodyPr wrap="square" rtlCol="0">
            <a:spAutoFit/>
          </a:bodyPr>
          <a:lstStyle/>
          <a:p>
            <a:endParaRPr lang="nl-BE" dirty="0"/>
          </a:p>
        </p:txBody>
      </p:sp>
      <p:sp>
        <p:nvSpPr>
          <p:cNvPr id="5" name="Tekstvak 4"/>
          <p:cNvSpPr txBox="1"/>
          <p:nvPr/>
        </p:nvSpPr>
        <p:spPr>
          <a:xfrm>
            <a:off x="736827" y="138487"/>
            <a:ext cx="1983051" cy="677108"/>
          </a:xfrm>
          <a:prstGeom prst="rect">
            <a:avLst/>
          </a:prstGeom>
          <a:noFill/>
        </p:spPr>
        <p:txBody>
          <a:bodyPr wrap="square" rtlCol="0">
            <a:spAutoFit/>
          </a:bodyPr>
          <a:lstStyle/>
          <a:p>
            <a:pPr algn="ctr"/>
            <a:r>
              <a:rPr lang="nl-BE" sz="1200" dirty="0" smtClean="0">
                <a:latin typeface="Arial" panose="020B0604020202020204" pitchFamily="34" charset="0"/>
                <a:cs typeface="Arial" panose="020B0604020202020204" pitchFamily="34" charset="0"/>
              </a:rPr>
              <a:t>Het Gilde van Molenaars</a:t>
            </a:r>
          </a:p>
          <a:p>
            <a:pPr algn="ctr"/>
            <a:r>
              <a:rPr lang="nl-BE" sz="1200" dirty="0" smtClean="0">
                <a:latin typeface="Arial" panose="020B0604020202020204" pitchFamily="34" charset="0"/>
                <a:cs typeface="Arial" panose="020B0604020202020204" pitchFamily="34" charset="0"/>
              </a:rPr>
              <a:t>Afd. Limburg</a:t>
            </a:r>
          </a:p>
          <a:p>
            <a:pPr algn="ctr"/>
            <a:endParaRPr lang="nl-BE" sz="1400" dirty="0">
              <a:latin typeface="Arial" panose="020B0604020202020204" pitchFamily="34" charset="0"/>
              <a:cs typeface="Arial" panose="020B0604020202020204" pitchFamily="34" charset="0"/>
            </a:endParaRPr>
          </a:p>
        </p:txBody>
      </p:sp>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7041"/>
            <a:ext cx="716948" cy="900000"/>
          </a:xfrm>
          <a:prstGeom prst="rect">
            <a:avLst/>
          </a:prstGeom>
        </p:spPr>
      </p:pic>
      <p:sp>
        <p:nvSpPr>
          <p:cNvPr id="3" name="Tijdelijke aanduiding voor datum 2"/>
          <p:cNvSpPr>
            <a:spLocks noGrp="1"/>
          </p:cNvSpPr>
          <p:nvPr>
            <p:ph type="dt" sz="half" idx="10"/>
          </p:nvPr>
        </p:nvSpPr>
        <p:spPr/>
        <p:txBody>
          <a:bodyPr/>
          <a:lstStyle/>
          <a:p>
            <a:fld id="{07127638-0474-4558-A1A6-88CE9190775F}" type="datetime1">
              <a:rPr lang="nl-BE" smtClean="0"/>
              <a:t>18/03/2024</a:t>
            </a:fld>
            <a:endParaRPr lang="nl-BE" dirty="0"/>
          </a:p>
        </p:txBody>
      </p:sp>
      <p:sp>
        <p:nvSpPr>
          <p:cNvPr id="8" name="Tijdelijke aanduiding voor dianummer 7"/>
          <p:cNvSpPr>
            <a:spLocks noGrp="1"/>
          </p:cNvSpPr>
          <p:nvPr>
            <p:ph type="sldNum" sz="quarter" idx="12"/>
          </p:nvPr>
        </p:nvSpPr>
        <p:spPr/>
        <p:txBody>
          <a:bodyPr/>
          <a:lstStyle/>
          <a:p>
            <a:fld id="{AC0B8AE9-B615-4110-8A40-3E5F16D5504D}" type="slidenum">
              <a:rPr lang="nl-BE" smtClean="0"/>
              <a:t>27</a:t>
            </a:fld>
            <a:endParaRPr lang="nl-BE" dirty="0"/>
          </a:p>
        </p:txBody>
      </p:sp>
      <p:sp>
        <p:nvSpPr>
          <p:cNvPr id="9" name="Tijdelijke aanduiding voor voettekst 8"/>
          <p:cNvSpPr>
            <a:spLocks noGrp="1"/>
          </p:cNvSpPr>
          <p:nvPr>
            <p:ph type="ftr" sz="quarter" idx="11"/>
          </p:nvPr>
        </p:nvSpPr>
        <p:spPr/>
        <p:txBody>
          <a:bodyPr/>
          <a:lstStyle/>
          <a:p>
            <a:r>
              <a:rPr lang="nl-BE" dirty="0" smtClean="0"/>
              <a:t>Het Gilde van Molenaars</a:t>
            </a:r>
            <a:endParaRPr lang="nl-BE" dirty="0"/>
          </a:p>
        </p:txBody>
      </p:sp>
      <p:pic>
        <p:nvPicPr>
          <p:cNvPr id="10" name="Afbeelding 9"/>
          <p:cNvPicPr/>
          <p:nvPr/>
        </p:nvPicPr>
        <p:blipFill>
          <a:blip r:embed="rId4" cstate="print">
            <a:extLst>
              <a:ext uri="{28A0092B-C50C-407E-A947-70E740481C1C}">
                <a14:useLocalDpi xmlns:a14="http://schemas.microsoft.com/office/drawing/2010/main" val="0"/>
              </a:ext>
            </a:extLst>
          </a:blip>
          <a:stretch>
            <a:fillRect/>
          </a:stretch>
        </p:blipFill>
        <p:spPr>
          <a:xfrm>
            <a:off x="148095" y="1265727"/>
            <a:ext cx="4324898" cy="3532187"/>
          </a:xfrm>
          <a:prstGeom prst="rect">
            <a:avLst/>
          </a:prstGeom>
          <a:ln>
            <a:solidFill>
              <a:schemeClr val="tx1"/>
            </a:solidFill>
          </a:ln>
        </p:spPr>
      </p:pic>
      <p:sp>
        <p:nvSpPr>
          <p:cNvPr id="11" name="Tekstvak 10"/>
          <p:cNvSpPr txBox="1"/>
          <p:nvPr/>
        </p:nvSpPr>
        <p:spPr>
          <a:xfrm>
            <a:off x="4586882" y="1265727"/>
            <a:ext cx="6566542" cy="923330"/>
          </a:xfrm>
          <a:prstGeom prst="rect">
            <a:avLst/>
          </a:prstGeom>
          <a:noFill/>
        </p:spPr>
        <p:txBody>
          <a:bodyPr wrap="square" rtlCol="0">
            <a:spAutoFit/>
          </a:bodyPr>
          <a:lstStyle/>
          <a:p>
            <a:pPr marL="285750" indent="-285750">
              <a:buFont typeface="Arial" panose="020B0604020202020204" pitchFamily="34" charset="0"/>
              <a:buChar char="•"/>
            </a:pPr>
            <a:r>
              <a:rPr lang="nl-BE" dirty="0" smtClean="0">
                <a:latin typeface="Arial" panose="020B0604020202020204" pitchFamily="34" charset="0"/>
                <a:cs typeface="Arial" panose="020B0604020202020204" pitchFamily="34" charset="0"/>
              </a:rPr>
              <a:t>Normaal zou de lucht rechtstreeks van een hogedrukgebied naar een lagedrukgebied stromen, maar…. </a:t>
            </a:r>
          </a:p>
          <a:p>
            <a:pPr marL="285750" indent="-285750">
              <a:buFont typeface="Arial" panose="020B0604020202020204" pitchFamily="34" charset="0"/>
              <a:buChar char="•"/>
            </a:pPr>
            <a:r>
              <a:rPr lang="nl-BE" dirty="0" smtClean="0">
                <a:latin typeface="Arial" panose="020B0604020202020204" pitchFamily="34" charset="0"/>
                <a:cs typeface="Arial" panose="020B0604020202020204" pitchFamily="34" charset="0"/>
              </a:rPr>
              <a:t>Twee fenomenen zorgen er voor dat dit niet zo is.</a:t>
            </a:r>
            <a:endParaRPr lang="nl-BE" dirty="0">
              <a:latin typeface="Arial" panose="020B0604020202020204" pitchFamily="34" charset="0"/>
              <a:cs typeface="Arial" panose="020B0604020202020204" pitchFamily="34" charset="0"/>
            </a:endParaRPr>
          </a:p>
        </p:txBody>
      </p:sp>
      <p:sp>
        <p:nvSpPr>
          <p:cNvPr id="12" name="Tekstvak 11"/>
          <p:cNvSpPr txBox="1"/>
          <p:nvPr/>
        </p:nvSpPr>
        <p:spPr>
          <a:xfrm>
            <a:off x="4586881" y="2466056"/>
            <a:ext cx="4896769" cy="923330"/>
          </a:xfrm>
          <a:prstGeom prst="rect">
            <a:avLst/>
          </a:prstGeom>
          <a:noFill/>
        </p:spPr>
        <p:txBody>
          <a:bodyPr wrap="square" rtlCol="0">
            <a:spAutoFit/>
          </a:bodyPr>
          <a:lstStyle/>
          <a:p>
            <a:r>
              <a:rPr lang="nl-BE" dirty="0" smtClean="0">
                <a:latin typeface="Arial" panose="020B0604020202020204" pitchFamily="34" charset="0"/>
                <a:cs typeface="Arial" panose="020B0604020202020204" pitchFamily="34" charset="0"/>
              </a:rPr>
              <a:t>1. Onder invloed van het </a:t>
            </a:r>
            <a:r>
              <a:rPr lang="nl-BE" b="1" dirty="0" smtClean="0">
                <a:solidFill>
                  <a:srgbClr val="FF0000"/>
                </a:solidFill>
                <a:latin typeface="Arial" panose="020B0604020202020204" pitchFamily="34" charset="0"/>
                <a:cs typeface="Arial" panose="020B0604020202020204" pitchFamily="34" charset="0"/>
              </a:rPr>
              <a:t>“Corioluseffect” </a:t>
            </a:r>
            <a:r>
              <a:rPr lang="nl-BE" dirty="0" smtClean="0">
                <a:latin typeface="Arial" panose="020B0604020202020204" pitchFamily="34" charset="0"/>
                <a:cs typeface="Arial" panose="020B0604020202020204" pitchFamily="34" charset="0"/>
              </a:rPr>
              <a:t>(door draaiing van de aarde) volgt de luchtstroom de </a:t>
            </a:r>
            <a:r>
              <a:rPr lang="nl-BE" dirty="0" smtClean="0">
                <a:solidFill>
                  <a:srgbClr val="0070C0"/>
                </a:solidFill>
                <a:latin typeface="Arial" panose="020B0604020202020204" pitchFamily="34" charset="0"/>
                <a:cs typeface="Arial" panose="020B0604020202020204" pitchFamily="34" charset="0"/>
              </a:rPr>
              <a:t>“isobaren”</a:t>
            </a:r>
            <a:endParaRPr lang="nl-BE" dirty="0">
              <a:solidFill>
                <a:srgbClr val="0070C0"/>
              </a:solidFill>
              <a:latin typeface="Arial" panose="020B0604020202020204" pitchFamily="34" charset="0"/>
              <a:cs typeface="Arial" panose="020B0604020202020204" pitchFamily="34" charset="0"/>
            </a:endParaRPr>
          </a:p>
        </p:txBody>
      </p:sp>
      <p:pic>
        <p:nvPicPr>
          <p:cNvPr id="13" name="Afbeelding 12"/>
          <p:cNvPicPr/>
          <p:nvPr/>
        </p:nvPicPr>
        <p:blipFill>
          <a:blip r:embed="rId5">
            <a:extLst>
              <a:ext uri="{28A0092B-C50C-407E-A947-70E740481C1C}">
                <a14:useLocalDpi xmlns:a14="http://schemas.microsoft.com/office/drawing/2010/main" val="0"/>
              </a:ext>
            </a:extLst>
          </a:blip>
          <a:stretch>
            <a:fillRect/>
          </a:stretch>
        </p:blipFill>
        <p:spPr>
          <a:xfrm>
            <a:off x="10377615" y="2369075"/>
            <a:ext cx="1676400" cy="1234440"/>
          </a:xfrm>
          <a:prstGeom prst="rect">
            <a:avLst/>
          </a:prstGeom>
          <a:ln>
            <a:solidFill>
              <a:schemeClr val="tx1"/>
            </a:solidFill>
          </a:ln>
        </p:spPr>
      </p:pic>
      <p:sp>
        <p:nvSpPr>
          <p:cNvPr id="14" name="Tekstvak 13"/>
          <p:cNvSpPr txBox="1"/>
          <p:nvPr/>
        </p:nvSpPr>
        <p:spPr>
          <a:xfrm>
            <a:off x="4586881" y="3586852"/>
            <a:ext cx="4902561" cy="1200329"/>
          </a:xfrm>
          <a:prstGeom prst="rect">
            <a:avLst/>
          </a:prstGeom>
          <a:noFill/>
        </p:spPr>
        <p:txBody>
          <a:bodyPr wrap="square" rtlCol="0">
            <a:spAutoFit/>
          </a:bodyPr>
          <a:lstStyle/>
          <a:p>
            <a:r>
              <a:rPr lang="nl-BE" dirty="0" smtClean="0">
                <a:latin typeface="Arial" panose="020B0604020202020204" pitchFamily="34" charset="0"/>
                <a:cs typeface="Arial" panose="020B0604020202020204" pitchFamily="34" charset="0"/>
              </a:rPr>
              <a:t>2. Door Frictie of </a:t>
            </a:r>
            <a:r>
              <a:rPr lang="nl-BE" b="1" dirty="0" smtClean="0">
                <a:solidFill>
                  <a:srgbClr val="FF0000"/>
                </a:solidFill>
                <a:latin typeface="Arial" panose="020B0604020202020204" pitchFamily="34" charset="0"/>
                <a:cs typeface="Arial" panose="020B0604020202020204" pitchFamily="34" charset="0"/>
              </a:rPr>
              <a:t>“Wrijvingskrachten” </a:t>
            </a:r>
            <a:r>
              <a:rPr lang="nl-BE" dirty="0" smtClean="0">
                <a:latin typeface="Arial" panose="020B0604020202020204" pitchFamily="34" charset="0"/>
                <a:cs typeface="Arial" panose="020B0604020202020204" pitchFamily="34" charset="0"/>
              </a:rPr>
              <a:t>(terreinomstandigheden) is er een afbuiging van het hogedrukgebied weg en naar het lagedrukgebied toe</a:t>
            </a:r>
            <a:endParaRPr lang="nl-BE" b="1" dirty="0">
              <a:latin typeface="Arial" panose="020B0604020202020204" pitchFamily="34" charset="0"/>
              <a:cs typeface="Arial" panose="020B0604020202020204" pitchFamily="34" charset="0"/>
            </a:endParaRPr>
          </a:p>
        </p:txBody>
      </p:sp>
      <p:sp>
        <p:nvSpPr>
          <p:cNvPr id="15" name="Tekstvak 14"/>
          <p:cNvSpPr txBox="1"/>
          <p:nvPr/>
        </p:nvSpPr>
        <p:spPr>
          <a:xfrm>
            <a:off x="97300" y="5235287"/>
            <a:ext cx="11970009" cy="400110"/>
          </a:xfrm>
          <a:prstGeom prst="rect">
            <a:avLst/>
          </a:prstGeom>
          <a:noFill/>
        </p:spPr>
        <p:txBody>
          <a:bodyPr wrap="square" rtlCol="0">
            <a:spAutoFit/>
          </a:bodyPr>
          <a:lstStyle/>
          <a:p>
            <a:pPr algn="ctr"/>
            <a:r>
              <a:rPr lang="nl-BE" sz="2000" dirty="0" smtClean="0">
                <a:solidFill>
                  <a:srgbClr val="FF0000"/>
                </a:solidFill>
                <a:latin typeface="Arial" panose="020B0604020202020204" pitchFamily="34" charset="0"/>
                <a:cs typeface="Arial" panose="020B0604020202020204" pitchFamily="34" charset="0"/>
              </a:rPr>
              <a:t>Rond een </a:t>
            </a:r>
            <a:r>
              <a:rPr lang="nl-BE" sz="2000" b="1" dirty="0" smtClean="0">
                <a:solidFill>
                  <a:srgbClr val="FF0000"/>
                </a:solidFill>
                <a:latin typeface="Arial" panose="020B0604020202020204" pitchFamily="34" charset="0"/>
                <a:cs typeface="Arial" panose="020B0604020202020204" pitchFamily="34" charset="0"/>
              </a:rPr>
              <a:t>hogedrukgebied</a:t>
            </a:r>
            <a:r>
              <a:rPr lang="nl-BE" sz="2000" dirty="0" smtClean="0">
                <a:solidFill>
                  <a:srgbClr val="FF0000"/>
                </a:solidFill>
                <a:latin typeface="Arial" panose="020B0604020202020204" pitchFamily="34" charset="0"/>
                <a:cs typeface="Arial" panose="020B0604020202020204" pitchFamily="34" charset="0"/>
              </a:rPr>
              <a:t> is de stroming in </a:t>
            </a:r>
            <a:r>
              <a:rPr lang="nl-BE" sz="2000" b="1" dirty="0" smtClean="0">
                <a:solidFill>
                  <a:srgbClr val="FF0000"/>
                </a:solidFill>
                <a:latin typeface="Arial" panose="020B0604020202020204" pitchFamily="34" charset="0"/>
                <a:cs typeface="Arial" panose="020B0604020202020204" pitchFamily="34" charset="0"/>
              </a:rPr>
              <a:t>“wijzerzin”, ruimend of rechtsom</a:t>
            </a:r>
            <a:r>
              <a:rPr lang="nl-BE" sz="2000" dirty="0" smtClean="0">
                <a:solidFill>
                  <a:srgbClr val="FF0000"/>
                </a:solidFill>
                <a:latin typeface="Arial" panose="020B0604020202020204" pitchFamily="34" charset="0"/>
                <a:cs typeface="Arial" panose="020B0604020202020204" pitchFamily="34" charset="0"/>
              </a:rPr>
              <a:t> en van de kern weg</a:t>
            </a:r>
            <a:endParaRPr lang="nl-BE" sz="2000" dirty="0">
              <a:solidFill>
                <a:srgbClr val="FF0000"/>
              </a:solidFill>
              <a:latin typeface="Arial" panose="020B0604020202020204" pitchFamily="34" charset="0"/>
              <a:cs typeface="Arial" panose="020B0604020202020204" pitchFamily="34" charset="0"/>
            </a:endParaRPr>
          </a:p>
        </p:txBody>
      </p:sp>
      <p:sp>
        <p:nvSpPr>
          <p:cNvPr id="16" name="Tekstvak 15"/>
          <p:cNvSpPr txBox="1"/>
          <p:nvPr/>
        </p:nvSpPr>
        <p:spPr>
          <a:xfrm>
            <a:off x="97300" y="5833694"/>
            <a:ext cx="11970009" cy="400110"/>
          </a:xfrm>
          <a:prstGeom prst="rect">
            <a:avLst/>
          </a:prstGeom>
          <a:noFill/>
        </p:spPr>
        <p:txBody>
          <a:bodyPr wrap="square" rtlCol="0">
            <a:spAutoFit/>
          </a:bodyPr>
          <a:lstStyle/>
          <a:p>
            <a:pPr algn="ctr"/>
            <a:r>
              <a:rPr lang="nl-BE" sz="2000" dirty="0" smtClean="0">
                <a:solidFill>
                  <a:srgbClr val="FF0000"/>
                </a:solidFill>
                <a:latin typeface="Arial" panose="020B0604020202020204" pitchFamily="34" charset="0"/>
                <a:cs typeface="Arial" panose="020B0604020202020204" pitchFamily="34" charset="0"/>
              </a:rPr>
              <a:t>Rond een </a:t>
            </a:r>
            <a:r>
              <a:rPr lang="nl-BE" sz="2000" b="1" dirty="0" smtClean="0">
                <a:solidFill>
                  <a:srgbClr val="FF0000"/>
                </a:solidFill>
                <a:latin typeface="Arial" panose="020B0604020202020204" pitchFamily="34" charset="0"/>
                <a:cs typeface="Arial" panose="020B0604020202020204" pitchFamily="34" charset="0"/>
              </a:rPr>
              <a:t>lagedrukgebied</a:t>
            </a:r>
            <a:r>
              <a:rPr lang="nl-BE" sz="2000" dirty="0" smtClean="0">
                <a:solidFill>
                  <a:srgbClr val="FF0000"/>
                </a:solidFill>
                <a:latin typeface="Arial" panose="020B0604020202020204" pitchFamily="34" charset="0"/>
                <a:cs typeface="Arial" panose="020B0604020202020204" pitchFamily="34" charset="0"/>
              </a:rPr>
              <a:t> is de stroming </a:t>
            </a:r>
            <a:r>
              <a:rPr lang="nl-BE" sz="2000" b="1" dirty="0" smtClean="0">
                <a:solidFill>
                  <a:srgbClr val="FF0000"/>
                </a:solidFill>
                <a:latin typeface="Arial" panose="020B0604020202020204" pitchFamily="34" charset="0"/>
                <a:cs typeface="Arial" panose="020B0604020202020204" pitchFamily="34" charset="0"/>
              </a:rPr>
              <a:t>“Tegen wijzerzin”, krimpend of linksom </a:t>
            </a:r>
            <a:r>
              <a:rPr lang="nl-BE" sz="2000" dirty="0" smtClean="0">
                <a:solidFill>
                  <a:srgbClr val="FF0000"/>
                </a:solidFill>
                <a:latin typeface="Arial" panose="020B0604020202020204" pitchFamily="34" charset="0"/>
                <a:cs typeface="Arial" panose="020B0604020202020204" pitchFamily="34" charset="0"/>
              </a:rPr>
              <a:t>en naar de kern toe</a:t>
            </a:r>
            <a:endParaRPr lang="nl-BE" sz="2000" dirty="0">
              <a:solidFill>
                <a:srgbClr val="FF0000"/>
              </a:solidFill>
              <a:latin typeface="Arial" panose="020B0604020202020204" pitchFamily="34" charset="0"/>
              <a:cs typeface="Arial" panose="020B0604020202020204" pitchFamily="34" charset="0"/>
            </a:endParaRPr>
          </a:p>
        </p:txBody>
      </p:sp>
      <p:pic>
        <p:nvPicPr>
          <p:cNvPr id="18" name="Afbeelding 17"/>
          <p:cNvPicPr/>
          <p:nvPr/>
        </p:nvPicPr>
        <p:blipFill>
          <a:blip r:embed="rId6">
            <a:extLst>
              <a:ext uri="{28A0092B-C50C-407E-A947-70E740481C1C}">
                <a14:useLocalDpi xmlns:a14="http://schemas.microsoft.com/office/drawing/2010/main" val="0"/>
              </a:ext>
            </a:extLst>
          </a:blip>
          <a:stretch>
            <a:fillRect/>
          </a:stretch>
        </p:blipFill>
        <p:spPr>
          <a:xfrm>
            <a:off x="10390909" y="3659028"/>
            <a:ext cx="1676400" cy="1234440"/>
          </a:xfrm>
          <a:prstGeom prst="rect">
            <a:avLst/>
          </a:prstGeom>
          <a:ln>
            <a:solidFill>
              <a:schemeClr val="tx1"/>
            </a:solidFill>
          </a:ln>
        </p:spPr>
      </p:pic>
    </p:spTree>
    <p:extLst>
      <p:ext uri="{BB962C8B-B14F-4D97-AF65-F5344CB8AC3E}">
        <p14:creationId xmlns:p14="http://schemas.microsoft.com/office/powerpoint/2010/main" val="2733011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fill="hold"/>
                                        <p:tgtEl>
                                          <p:spTgt spid="16"/>
                                        </p:tgtEl>
                                        <p:attrNameLst>
                                          <p:attrName>ppt_x</p:attrName>
                                        </p:attrNameLst>
                                      </p:cBhvr>
                                      <p:tavLst>
                                        <p:tav tm="0">
                                          <p:val>
                                            <p:strVal val="#ppt_x"/>
                                          </p:val>
                                        </p:tav>
                                        <p:tav tm="100000">
                                          <p:val>
                                            <p:strVal val="#ppt_x"/>
                                          </p:val>
                                        </p:tav>
                                      </p:tavLst>
                                    </p:anim>
                                    <p:anim calcmode="lin" valueType="num">
                                      <p:cBhvr additive="base">
                                        <p:cTn id="30" dur="500" fill="hold"/>
                                        <p:tgtEl>
                                          <p:spTgt spid="16"/>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ppt_x"/>
                                          </p:val>
                                        </p:tav>
                                        <p:tav tm="100000">
                                          <p:val>
                                            <p:strVal val="#ppt_x"/>
                                          </p:val>
                                        </p:tav>
                                      </p:tavLst>
                                    </p:anim>
                                    <p:anim calcmode="lin" valueType="num">
                                      <p:cBhvr additive="base">
                                        <p:cTn id="3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5" grpId="0"/>
      <p:bldP spid="1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rotWithShape="1">
          <a:blip r:embed="rId2" cstate="print">
            <a:extLst>
              <a:ext uri="{28A0092B-C50C-407E-A947-70E740481C1C}">
                <a14:useLocalDpi xmlns:a14="http://schemas.microsoft.com/office/drawing/2010/main" val="0"/>
              </a:ext>
            </a:extLst>
          </a:blip>
          <a:srcRect b="16272"/>
          <a:stretch/>
        </p:blipFill>
        <p:spPr>
          <a:xfrm flipH="1">
            <a:off x="9617883" y="7120"/>
            <a:ext cx="2574115" cy="1251409"/>
          </a:xfrm>
          <a:prstGeom prst="rect">
            <a:avLst/>
          </a:prstGeom>
        </p:spPr>
      </p:pic>
      <p:sp>
        <p:nvSpPr>
          <p:cNvPr id="4" name="Tekstvak 3"/>
          <p:cNvSpPr txBox="1"/>
          <p:nvPr/>
        </p:nvSpPr>
        <p:spPr>
          <a:xfrm>
            <a:off x="2937909" y="138487"/>
            <a:ext cx="6636776" cy="646331"/>
          </a:xfrm>
          <a:prstGeom prst="rect">
            <a:avLst/>
          </a:prstGeom>
          <a:solidFill>
            <a:schemeClr val="accent6">
              <a:lumMod val="60000"/>
              <a:lumOff val="40000"/>
            </a:schemeClr>
          </a:solidFill>
        </p:spPr>
        <p:txBody>
          <a:bodyPr wrap="square" rtlCol="0" anchor="ctr">
            <a:spAutoFit/>
          </a:bodyPr>
          <a:lstStyle/>
          <a:p>
            <a:pPr algn="ctr"/>
            <a:r>
              <a:rPr lang="nl-BE" sz="3600" dirty="0" smtClean="0">
                <a:latin typeface="AR JULIAN" panose="02000000000000000000" pitchFamily="2" charset="0"/>
              </a:rPr>
              <a:t>Lage- of hogedrukgebieden</a:t>
            </a:r>
            <a:endParaRPr lang="nl-BE" sz="3600" dirty="0">
              <a:latin typeface="AR JULIAN" panose="02000000000000000000" pitchFamily="2" charset="0"/>
            </a:endParaRPr>
          </a:p>
        </p:txBody>
      </p:sp>
      <p:sp>
        <p:nvSpPr>
          <p:cNvPr id="7" name="Tekstvak 6"/>
          <p:cNvSpPr txBox="1"/>
          <p:nvPr/>
        </p:nvSpPr>
        <p:spPr>
          <a:xfrm>
            <a:off x="43620" y="7120"/>
            <a:ext cx="2851089" cy="900000"/>
          </a:xfrm>
          <a:prstGeom prst="rect">
            <a:avLst/>
          </a:prstGeom>
          <a:solidFill>
            <a:schemeClr val="accent6">
              <a:lumMod val="60000"/>
              <a:lumOff val="40000"/>
            </a:schemeClr>
          </a:solidFill>
        </p:spPr>
        <p:txBody>
          <a:bodyPr wrap="square" rtlCol="0">
            <a:spAutoFit/>
          </a:bodyPr>
          <a:lstStyle/>
          <a:p>
            <a:endParaRPr lang="nl-BE" dirty="0"/>
          </a:p>
        </p:txBody>
      </p:sp>
      <p:sp>
        <p:nvSpPr>
          <p:cNvPr id="5" name="Tekstvak 4"/>
          <p:cNvSpPr txBox="1"/>
          <p:nvPr/>
        </p:nvSpPr>
        <p:spPr>
          <a:xfrm>
            <a:off x="736827" y="138487"/>
            <a:ext cx="1983051" cy="677108"/>
          </a:xfrm>
          <a:prstGeom prst="rect">
            <a:avLst/>
          </a:prstGeom>
          <a:noFill/>
        </p:spPr>
        <p:txBody>
          <a:bodyPr wrap="square" rtlCol="0">
            <a:spAutoFit/>
          </a:bodyPr>
          <a:lstStyle/>
          <a:p>
            <a:pPr algn="ctr"/>
            <a:r>
              <a:rPr lang="nl-BE" sz="1200" dirty="0" smtClean="0">
                <a:latin typeface="Arial" panose="020B0604020202020204" pitchFamily="34" charset="0"/>
                <a:cs typeface="Arial" panose="020B0604020202020204" pitchFamily="34" charset="0"/>
              </a:rPr>
              <a:t>Het Gilde van Molenaars</a:t>
            </a:r>
          </a:p>
          <a:p>
            <a:pPr algn="ctr"/>
            <a:r>
              <a:rPr lang="nl-BE" sz="1200" dirty="0" smtClean="0">
                <a:latin typeface="Arial" panose="020B0604020202020204" pitchFamily="34" charset="0"/>
                <a:cs typeface="Arial" panose="020B0604020202020204" pitchFamily="34" charset="0"/>
              </a:rPr>
              <a:t>Afd. Limburg</a:t>
            </a:r>
          </a:p>
          <a:p>
            <a:pPr algn="ctr"/>
            <a:endParaRPr lang="nl-BE" sz="1400" dirty="0">
              <a:latin typeface="Arial" panose="020B0604020202020204" pitchFamily="34" charset="0"/>
              <a:cs typeface="Arial" panose="020B0604020202020204" pitchFamily="34" charset="0"/>
            </a:endParaRPr>
          </a:p>
        </p:txBody>
      </p:sp>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7041"/>
            <a:ext cx="716948" cy="900000"/>
          </a:xfrm>
          <a:prstGeom prst="rect">
            <a:avLst/>
          </a:prstGeom>
        </p:spPr>
      </p:pic>
      <p:sp>
        <p:nvSpPr>
          <p:cNvPr id="3" name="Tijdelijke aanduiding voor datum 2"/>
          <p:cNvSpPr>
            <a:spLocks noGrp="1"/>
          </p:cNvSpPr>
          <p:nvPr>
            <p:ph type="dt" sz="half" idx="10"/>
          </p:nvPr>
        </p:nvSpPr>
        <p:spPr/>
        <p:txBody>
          <a:bodyPr/>
          <a:lstStyle/>
          <a:p>
            <a:fld id="{0A906CD9-37D3-4FFC-827D-FD78E680CB2D}" type="datetime1">
              <a:rPr lang="nl-BE" smtClean="0"/>
              <a:t>18/03/2024</a:t>
            </a:fld>
            <a:endParaRPr lang="nl-BE" dirty="0"/>
          </a:p>
        </p:txBody>
      </p:sp>
      <p:sp>
        <p:nvSpPr>
          <p:cNvPr id="8" name="Tijdelijke aanduiding voor dianummer 7"/>
          <p:cNvSpPr>
            <a:spLocks noGrp="1"/>
          </p:cNvSpPr>
          <p:nvPr>
            <p:ph type="sldNum" sz="quarter" idx="12"/>
          </p:nvPr>
        </p:nvSpPr>
        <p:spPr/>
        <p:txBody>
          <a:bodyPr/>
          <a:lstStyle/>
          <a:p>
            <a:fld id="{AC0B8AE9-B615-4110-8A40-3E5F16D5504D}" type="slidenum">
              <a:rPr lang="nl-BE" smtClean="0"/>
              <a:t>28</a:t>
            </a:fld>
            <a:endParaRPr lang="nl-BE" dirty="0"/>
          </a:p>
        </p:txBody>
      </p:sp>
      <p:sp>
        <p:nvSpPr>
          <p:cNvPr id="9" name="Tekstvak 8"/>
          <p:cNvSpPr txBox="1"/>
          <p:nvPr/>
        </p:nvSpPr>
        <p:spPr>
          <a:xfrm>
            <a:off x="315375" y="4085829"/>
            <a:ext cx="5735782" cy="1754326"/>
          </a:xfrm>
          <a:prstGeom prst="rect">
            <a:avLst/>
          </a:prstGeom>
          <a:noFill/>
        </p:spPr>
        <p:txBody>
          <a:bodyPr wrap="square" rtlCol="0">
            <a:spAutoFit/>
          </a:bodyPr>
          <a:lstStyle/>
          <a:p>
            <a:pPr marL="285750" indent="-285750">
              <a:buFont typeface="Arial" panose="020B0604020202020204" pitchFamily="34" charset="0"/>
              <a:buChar char="•"/>
            </a:pPr>
            <a:r>
              <a:rPr lang="nl-BE" dirty="0" smtClean="0">
                <a:latin typeface="Arial" panose="020B0604020202020204" pitchFamily="34" charset="0"/>
                <a:cs typeface="Arial" panose="020B0604020202020204" pitchFamily="34" charset="0"/>
              </a:rPr>
              <a:t>Ook cycloon of depressie genoemd</a:t>
            </a:r>
          </a:p>
          <a:p>
            <a:pPr marL="285750" indent="-285750">
              <a:buFont typeface="Arial" panose="020B0604020202020204" pitchFamily="34" charset="0"/>
              <a:buChar char="•"/>
            </a:pPr>
            <a:r>
              <a:rPr lang="nl-BE" dirty="0" smtClean="0">
                <a:latin typeface="Arial" panose="020B0604020202020204" pitchFamily="34" charset="0"/>
                <a:cs typeface="Arial" panose="020B0604020202020204" pitchFamily="34" charset="0"/>
              </a:rPr>
              <a:t>Kleine kern die zich snel verplaatst (30 km/uur)</a:t>
            </a:r>
          </a:p>
          <a:p>
            <a:pPr marL="285750" indent="-285750">
              <a:buFont typeface="Arial" panose="020B0604020202020204" pitchFamily="34" charset="0"/>
              <a:buChar char="•"/>
            </a:pPr>
            <a:r>
              <a:rPr lang="nl-BE" dirty="0" smtClean="0">
                <a:latin typeface="Arial" panose="020B0604020202020204" pitchFamily="34" charset="0"/>
                <a:cs typeface="Arial" panose="020B0604020202020204" pitchFamily="34" charset="0"/>
              </a:rPr>
              <a:t>Isobaren dicht op elkaar, veel wind</a:t>
            </a:r>
          </a:p>
          <a:p>
            <a:pPr marL="285750" indent="-285750">
              <a:buFont typeface="Arial" panose="020B0604020202020204" pitchFamily="34" charset="0"/>
              <a:buChar char="•"/>
            </a:pPr>
            <a:r>
              <a:rPr lang="nl-BE" dirty="0" smtClean="0">
                <a:solidFill>
                  <a:srgbClr val="FF0000"/>
                </a:solidFill>
                <a:latin typeface="Arial" panose="020B0604020202020204" pitchFamily="34" charset="0"/>
                <a:cs typeface="Arial" panose="020B0604020202020204" pitchFamily="34" charset="0"/>
              </a:rPr>
              <a:t>Behalve in de kern !!!! Opstijgende luchtstroom</a:t>
            </a:r>
          </a:p>
          <a:p>
            <a:pPr marL="285750" indent="-285750">
              <a:buFont typeface="Arial" panose="020B0604020202020204" pitchFamily="34" charset="0"/>
              <a:buChar char="•"/>
            </a:pPr>
            <a:r>
              <a:rPr lang="nl-BE" dirty="0" smtClean="0">
                <a:solidFill>
                  <a:srgbClr val="FF0000"/>
                </a:solidFill>
                <a:latin typeface="Arial" panose="020B0604020202020204" pitchFamily="34" charset="0"/>
                <a:cs typeface="Arial" panose="020B0604020202020204" pitchFamily="34" charset="0"/>
              </a:rPr>
              <a:t>Krimpende wind en naar de kern toe *</a:t>
            </a:r>
            <a:endParaRPr lang="nl-BE"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nl-BE" dirty="0" smtClean="0">
                <a:latin typeface="Arial" panose="020B0604020202020204" pitchFamily="34" charset="0"/>
                <a:cs typeface="Arial" panose="020B0604020202020204" pitchFamily="34" charset="0"/>
              </a:rPr>
              <a:t>Fronten aanwezig dus veel bewolking en neerslag </a:t>
            </a:r>
            <a:endParaRPr lang="nl-BE" dirty="0">
              <a:latin typeface="Arial" panose="020B0604020202020204" pitchFamily="34" charset="0"/>
              <a:cs typeface="Arial" panose="020B0604020202020204" pitchFamily="34" charset="0"/>
            </a:endParaRPr>
          </a:p>
        </p:txBody>
      </p:sp>
      <p:pic>
        <p:nvPicPr>
          <p:cNvPr id="10" name="Afbeelding 9"/>
          <p:cNvPicPr/>
          <p:nvPr/>
        </p:nvPicPr>
        <p:blipFill>
          <a:blip r:embed="rId4">
            <a:extLst>
              <a:ext uri="{28A0092B-C50C-407E-A947-70E740481C1C}">
                <a14:useLocalDpi xmlns:a14="http://schemas.microsoft.com/office/drawing/2010/main" val="0"/>
              </a:ext>
            </a:extLst>
          </a:blip>
          <a:stretch>
            <a:fillRect/>
          </a:stretch>
        </p:blipFill>
        <p:spPr>
          <a:xfrm>
            <a:off x="3892831" y="985541"/>
            <a:ext cx="4680000" cy="2880000"/>
          </a:xfrm>
          <a:prstGeom prst="rect">
            <a:avLst/>
          </a:prstGeom>
          <a:ln w="28575">
            <a:noFill/>
          </a:ln>
        </p:spPr>
      </p:pic>
      <p:sp>
        <p:nvSpPr>
          <p:cNvPr id="11" name="Tekstvak 10"/>
          <p:cNvSpPr txBox="1"/>
          <p:nvPr/>
        </p:nvSpPr>
        <p:spPr>
          <a:xfrm>
            <a:off x="315376" y="1559083"/>
            <a:ext cx="2700000" cy="400110"/>
          </a:xfrm>
          <a:prstGeom prst="rect">
            <a:avLst/>
          </a:prstGeom>
          <a:noFill/>
          <a:ln>
            <a:noFill/>
          </a:ln>
        </p:spPr>
        <p:txBody>
          <a:bodyPr wrap="square" rtlCol="0">
            <a:spAutoFit/>
          </a:bodyPr>
          <a:lstStyle/>
          <a:p>
            <a:pPr algn="ctr"/>
            <a:r>
              <a:rPr lang="nl-BE" sz="2000" dirty="0" smtClean="0">
                <a:solidFill>
                  <a:srgbClr val="FF0000"/>
                </a:solidFill>
                <a:latin typeface="Arial" panose="020B0604020202020204" pitchFamily="34" charset="0"/>
                <a:cs typeface="Arial" panose="020B0604020202020204" pitchFamily="34" charset="0"/>
              </a:rPr>
              <a:t>“Het lagedrukgebied”</a:t>
            </a:r>
            <a:endParaRPr lang="nl-BE" sz="2000" dirty="0">
              <a:solidFill>
                <a:srgbClr val="FF0000"/>
              </a:solidFill>
              <a:latin typeface="Arial" panose="020B0604020202020204" pitchFamily="34" charset="0"/>
              <a:cs typeface="Arial" panose="020B0604020202020204" pitchFamily="34" charset="0"/>
            </a:endParaRPr>
          </a:p>
        </p:txBody>
      </p:sp>
      <p:sp>
        <p:nvSpPr>
          <p:cNvPr id="12" name="Tekstvak 11"/>
          <p:cNvSpPr txBox="1"/>
          <p:nvPr/>
        </p:nvSpPr>
        <p:spPr>
          <a:xfrm>
            <a:off x="9173497" y="1559083"/>
            <a:ext cx="2700000" cy="400110"/>
          </a:xfrm>
          <a:prstGeom prst="rect">
            <a:avLst/>
          </a:prstGeom>
          <a:noFill/>
          <a:ln>
            <a:noFill/>
          </a:ln>
        </p:spPr>
        <p:txBody>
          <a:bodyPr wrap="square" rtlCol="0">
            <a:spAutoFit/>
          </a:bodyPr>
          <a:lstStyle/>
          <a:p>
            <a:r>
              <a:rPr lang="nl-BE" sz="2000" dirty="0" smtClean="0">
                <a:latin typeface="Arial" panose="020B0604020202020204" pitchFamily="34" charset="0"/>
                <a:cs typeface="Arial" panose="020B0604020202020204" pitchFamily="34" charset="0"/>
              </a:rPr>
              <a:t>“Het hogedrukgebied”</a:t>
            </a:r>
            <a:endParaRPr lang="nl-BE" sz="2000" dirty="0">
              <a:latin typeface="Arial" panose="020B0604020202020204" pitchFamily="34" charset="0"/>
              <a:cs typeface="Arial" panose="020B0604020202020204" pitchFamily="34" charset="0"/>
            </a:endParaRPr>
          </a:p>
        </p:txBody>
      </p:sp>
      <p:sp>
        <p:nvSpPr>
          <p:cNvPr id="13" name="Tekstvak 12"/>
          <p:cNvSpPr txBox="1"/>
          <p:nvPr/>
        </p:nvSpPr>
        <p:spPr>
          <a:xfrm>
            <a:off x="6051158" y="4085829"/>
            <a:ext cx="5960734" cy="2031325"/>
          </a:xfrm>
          <a:prstGeom prst="rect">
            <a:avLst/>
          </a:prstGeom>
          <a:noFill/>
        </p:spPr>
        <p:txBody>
          <a:bodyPr wrap="square" rtlCol="0">
            <a:spAutoFit/>
          </a:bodyPr>
          <a:lstStyle/>
          <a:p>
            <a:pPr marL="285750" indent="-285750">
              <a:buFont typeface="Arial" panose="020B0604020202020204" pitchFamily="34" charset="0"/>
              <a:buChar char="•"/>
            </a:pPr>
            <a:r>
              <a:rPr lang="nl-BE" dirty="0" smtClean="0">
                <a:latin typeface="Arial" panose="020B0604020202020204" pitchFamily="34" charset="0"/>
                <a:cs typeface="Arial" panose="020B0604020202020204" pitchFamily="34" charset="0"/>
              </a:rPr>
              <a:t>Ook anticycloon genoemd</a:t>
            </a:r>
          </a:p>
          <a:p>
            <a:pPr marL="285750" indent="-285750">
              <a:buFont typeface="Arial" panose="020B0604020202020204" pitchFamily="34" charset="0"/>
              <a:buChar char="•"/>
            </a:pPr>
            <a:r>
              <a:rPr lang="nl-BE" dirty="0" smtClean="0">
                <a:latin typeface="Arial" panose="020B0604020202020204" pitchFamily="34" charset="0"/>
                <a:cs typeface="Arial" panose="020B0604020202020204" pitchFamily="34" charset="0"/>
              </a:rPr>
              <a:t>Meestal een uitgebreid gebied dat zich langzaam verplaatst</a:t>
            </a:r>
          </a:p>
          <a:p>
            <a:pPr marL="285750" indent="-285750">
              <a:buFont typeface="Arial" panose="020B0604020202020204" pitchFamily="34" charset="0"/>
              <a:buChar char="•"/>
            </a:pPr>
            <a:r>
              <a:rPr lang="nl-BE" dirty="0" smtClean="0">
                <a:latin typeface="Arial" panose="020B0604020202020204" pitchFamily="34" charset="0"/>
                <a:cs typeface="Arial" panose="020B0604020202020204" pitchFamily="34" charset="0"/>
              </a:rPr>
              <a:t>Isobaren ver uit elkaar, weinig wind</a:t>
            </a:r>
          </a:p>
          <a:p>
            <a:pPr marL="285750" indent="-285750">
              <a:buFont typeface="Arial" panose="020B0604020202020204" pitchFamily="34" charset="0"/>
              <a:buChar char="•"/>
            </a:pPr>
            <a:r>
              <a:rPr lang="nl-BE" dirty="0" smtClean="0">
                <a:solidFill>
                  <a:srgbClr val="FF0000"/>
                </a:solidFill>
                <a:latin typeface="Arial" panose="020B0604020202020204" pitchFamily="34" charset="0"/>
                <a:cs typeface="Arial" panose="020B0604020202020204" pitchFamily="34" charset="0"/>
              </a:rPr>
              <a:t>In de kern hoge luchtdruk door dalende luchtstroom</a:t>
            </a:r>
          </a:p>
          <a:p>
            <a:pPr marL="285750" indent="-285750">
              <a:buFont typeface="Arial" panose="020B0604020202020204" pitchFamily="34" charset="0"/>
              <a:buChar char="•"/>
            </a:pPr>
            <a:r>
              <a:rPr lang="nl-BE" dirty="0" smtClean="0">
                <a:solidFill>
                  <a:srgbClr val="FF0000"/>
                </a:solidFill>
                <a:latin typeface="Arial" panose="020B0604020202020204" pitchFamily="34" charset="0"/>
                <a:cs typeface="Arial" panose="020B0604020202020204" pitchFamily="34" charset="0"/>
              </a:rPr>
              <a:t>Ruimende wind en van de kern weg *</a:t>
            </a:r>
          </a:p>
          <a:p>
            <a:pPr marL="285750" indent="-285750">
              <a:buFont typeface="Arial" panose="020B0604020202020204" pitchFamily="34" charset="0"/>
              <a:buChar char="•"/>
            </a:pPr>
            <a:r>
              <a:rPr lang="nl-BE" dirty="0" smtClean="0">
                <a:latin typeface="Arial" panose="020B0604020202020204" pitchFamily="34" charset="0"/>
                <a:cs typeface="Arial" panose="020B0604020202020204" pitchFamily="34" charset="0"/>
              </a:rPr>
              <a:t>Koud in de winter en warm in de zomer</a:t>
            </a:r>
            <a:endParaRPr lang="nl-BE" dirty="0">
              <a:latin typeface="Arial" panose="020B0604020202020204" pitchFamily="34" charset="0"/>
              <a:cs typeface="Arial" panose="020B0604020202020204" pitchFamily="34" charset="0"/>
            </a:endParaRPr>
          </a:p>
        </p:txBody>
      </p:sp>
      <p:sp>
        <p:nvSpPr>
          <p:cNvPr id="14" name="Tekstvak 13"/>
          <p:cNvSpPr txBox="1"/>
          <p:nvPr/>
        </p:nvSpPr>
        <p:spPr>
          <a:xfrm>
            <a:off x="315375" y="2660073"/>
            <a:ext cx="3276000" cy="923330"/>
          </a:xfrm>
          <a:prstGeom prst="rect">
            <a:avLst/>
          </a:prstGeom>
          <a:noFill/>
        </p:spPr>
        <p:txBody>
          <a:bodyPr wrap="square" rtlCol="0">
            <a:spAutoFit/>
          </a:bodyPr>
          <a:lstStyle/>
          <a:p>
            <a:pPr marL="285750" indent="-285750">
              <a:buFont typeface="Arial" panose="020B0604020202020204" pitchFamily="34" charset="0"/>
              <a:buChar char="•"/>
            </a:pPr>
            <a:r>
              <a:rPr lang="nl-BE" dirty="0" smtClean="0">
                <a:latin typeface="Arial" panose="020B0604020202020204" pitchFamily="34" charset="0"/>
                <a:cs typeface="Arial" panose="020B0604020202020204" pitchFamily="34" charset="0"/>
              </a:rPr>
              <a:t>Gunstig voor de molenaar</a:t>
            </a:r>
          </a:p>
          <a:p>
            <a:pPr marL="285750" indent="-285750">
              <a:buFont typeface="Arial" panose="020B0604020202020204" pitchFamily="34" charset="0"/>
              <a:buChar char="•"/>
            </a:pPr>
            <a:r>
              <a:rPr lang="nl-BE" dirty="0" smtClean="0">
                <a:latin typeface="Arial" panose="020B0604020202020204" pitchFamily="34" charset="0"/>
                <a:cs typeface="Arial" panose="020B0604020202020204" pitchFamily="34" charset="0"/>
              </a:rPr>
              <a:t>Veel wind </a:t>
            </a:r>
          </a:p>
          <a:p>
            <a:pPr marL="285750" indent="-285750">
              <a:buFont typeface="Arial" panose="020B0604020202020204" pitchFamily="34" charset="0"/>
              <a:buChar char="•"/>
            </a:pPr>
            <a:r>
              <a:rPr lang="nl-BE" dirty="0" smtClean="0">
                <a:latin typeface="Arial" panose="020B0604020202020204" pitchFamily="34" charset="0"/>
                <a:cs typeface="Arial" panose="020B0604020202020204" pitchFamily="34" charset="0"/>
              </a:rPr>
              <a:t>Vraagt de nodige aandacht</a:t>
            </a:r>
            <a:endParaRPr lang="nl-BE" dirty="0">
              <a:latin typeface="Arial" panose="020B0604020202020204" pitchFamily="34" charset="0"/>
              <a:cs typeface="Arial" panose="020B0604020202020204" pitchFamily="34" charset="0"/>
            </a:endParaRPr>
          </a:p>
        </p:txBody>
      </p:sp>
      <p:sp>
        <p:nvSpPr>
          <p:cNvPr id="15" name="Tekstvak 14"/>
          <p:cNvSpPr txBox="1"/>
          <p:nvPr/>
        </p:nvSpPr>
        <p:spPr>
          <a:xfrm>
            <a:off x="8790709" y="2660073"/>
            <a:ext cx="3082788" cy="646331"/>
          </a:xfrm>
          <a:prstGeom prst="rect">
            <a:avLst/>
          </a:prstGeom>
          <a:noFill/>
        </p:spPr>
        <p:txBody>
          <a:bodyPr wrap="square" rtlCol="0">
            <a:spAutoFit/>
          </a:bodyPr>
          <a:lstStyle/>
          <a:p>
            <a:pPr marL="285750" indent="-285750">
              <a:buFont typeface="Arial" panose="020B0604020202020204" pitchFamily="34" charset="0"/>
              <a:buChar char="•"/>
            </a:pPr>
            <a:r>
              <a:rPr lang="nl-BE" dirty="0" smtClean="0">
                <a:latin typeface="Arial" panose="020B0604020202020204" pitchFamily="34" charset="0"/>
                <a:cs typeface="Arial" panose="020B0604020202020204" pitchFamily="34" charset="0"/>
              </a:rPr>
              <a:t>Niet zo gunstig </a:t>
            </a:r>
          </a:p>
          <a:p>
            <a:pPr marL="285750" indent="-285750">
              <a:buFont typeface="Arial" panose="020B0604020202020204" pitchFamily="34" charset="0"/>
              <a:buChar char="•"/>
            </a:pPr>
            <a:r>
              <a:rPr lang="nl-BE" dirty="0" smtClean="0">
                <a:latin typeface="Arial" panose="020B0604020202020204" pitchFamily="34" charset="0"/>
                <a:cs typeface="Arial" panose="020B0604020202020204" pitchFamily="34" charset="0"/>
              </a:rPr>
              <a:t>weinig wind </a:t>
            </a:r>
            <a:endParaRPr lang="nl-BE" dirty="0">
              <a:latin typeface="Arial" panose="020B0604020202020204" pitchFamily="34" charset="0"/>
              <a:cs typeface="Arial" panose="020B0604020202020204" pitchFamily="34" charset="0"/>
            </a:endParaRPr>
          </a:p>
        </p:txBody>
      </p:sp>
      <p:sp>
        <p:nvSpPr>
          <p:cNvPr id="16" name="Tijdelijke aanduiding voor voettekst 15"/>
          <p:cNvSpPr>
            <a:spLocks noGrp="1"/>
          </p:cNvSpPr>
          <p:nvPr>
            <p:ph type="ftr" sz="quarter" idx="11"/>
          </p:nvPr>
        </p:nvSpPr>
        <p:spPr/>
        <p:txBody>
          <a:bodyPr/>
          <a:lstStyle/>
          <a:p>
            <a:r>
              <a:rPr lang="nl-BE" dirty="0" smtClean="0"/>
              <a:t>Het Gilde van Molenaars</a:t>
            </a:r>
            <a:endParaRPr lang="nl-BE" dirty="0"/>
          </a:p>
        </p:txBody>
      </p:sp>
    </p:spTree>
    <p:extLst>
      <p:ext uri="{BB962C8B-B14F-4D97-AF65-F5344CB8AC3E}">
        <p14:creationId xmlns:p14="http://schemas.microsoft.com/office/powerpoint/2010/main" val="1481032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14" grpId="0"/>
      <p:bldP spid="1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rotWithShape="1">
          <a:blip r:embed="rId2" cstate="print">
            <a:extLst>
              <a:ext uri="{28A0092B-C50C-407E-A947-70E740481C1C}">
                <a14:useLocalDpi xmlns:a14="http://schemas.microsoft.com/office/drawing/2010/main" val="0"/>
              </a:ext>
            </a:extLst>
          </a:blip>
          <a:srcRect b="16272"/>
          <a:stretch/>
        </p:blipFill>
        <p:spPr>
          <a:xfrm flipH="1">
            <a:off x="9617883" y="7120"/>
            <a:ext cx="2574115" cy="1251409"/>
          </a:xfrm>
          <a:prstGeom prst="rect">
            <a:avLst/>
          </a:prstGeom>
        </p:spPr>
      </p:pic>
      <p:sp>
        <p:nvSpPr>
          <p:cNvPr id="4" name="Tekstvak 3"/>
          <p:cNvSpPr txBox="1"/>
          <p:nvPr/>
        </p:nvSpPr>
        <p:spPr>
          <a:xfrm>
            <a:off x="2937909" y="138487"/>
            <a:ext cx="6636776" cy="646331"/>
          </a:xfrm>
          <a:prstGeom prst="rect">
            <a:avLst/>
          </a:prstGeom>
          <a:solidFill>
            <a:schemeClr val="accent6">
              <a:lumMod val="60000"/>
              <a:lumOff val="40000"/>
            </a:schemeClr>
          </a:solidFill>
        </p:spPr>
        <p:txBody>
          <a:bodyPr wrap="square" rtlCol="0" anchor="ctr">
            <a:spAutoFit/>
          </a:bodyPr>
          <a:lstStyle/>
          <a:p>
            <a:pPr algn="ctr"/>
            <a:r>
              <a:rPr lang="nl-BE" sz="3600" dirty="0" smtClean="0">
                <a:latin typeface="AR JULIAN" panose="02000000000000000000" pitchFamily="2" charset="0"/>
              </a:rPr>
              <a:t>Weersymbolen: fronten</a:t>
            </a:r>
            <a:endParaRPr lang="nl-BE" sz="3600" dirty="0">
              <a:latin typeface="AR JULIAN" panose="02000000000000000000" pitchFamily="2" charset="0"/>
            </a:endParaRPr>
          </a:p>
        </p:txBody>
      </p:sp>
      <p:sp>
        <p:nvSpPr>
          <p:cNvPr id="7" name="Tekstvak 6"/>
          <p:cNvSpPr txBox="1"/>
          <p:nvPr/>
        </p:nvSpPr>
        <p:spPr>
          <a:xfrm>
            <a:off x="43620" y="7120"/>
            <a:ext cx="2851089" cy="900000"/>
          </a:xfrm>
          <a:prstGeom prst="rect">
            <a:avLst/>
          </a:prstGeom>
          <a:solidFill>
            <a:schemeClr val="accent6">
              <a:lumMod val="60000"/>
              <a:lumOff val="40000"/>
            </a:schemeClr>
          </a:solidFill>
        </p:spPr>
        <p:txBody>
          <a:bodyPr wrap="square" rtlCol="0">
            <a:spAutoFit/>
          </a:bodyPr>
          <a:lstStyle/>
          <a:p>
            <a:endParaRPr lang="nl-BE" dirty="0"/>
          </a:p>
        </p:txBody>
      </p:sp>
      <p:sp>
        <p:nvSpPr>
          <p:cNvPr id="5" name="Tekstvak 4"/>
          <p:cNvSpPr txBox="1"/>
          <p:nvPr/>
        </p:nvSpPr>
        <p:spPr>
          <a:xfrm>
            <a:off x="736827" y="138487"/>
            <a:ext cx="1983051" cy="677108"/>
          </a:xfrm>
          <a:prstGeom prst="rect">
            <a:avLst/>
          </a:prstGeom>
          <a:noFill/>
        </p:spPr>
        <p:txBody>
          <a:bodyPr wrap="square" rtlCol="0">
            <a:spAutoFit/>
          </a:bodyPr>
          <a:lstStyle/>
          <a:p>
            <a:pPr algn="ctr"/>
            <a:r>
              <a:rPr lang="nl-BE" sz="1200" dirty="0" smtClean="0">
                <a:latin typeface="Arial" panose="020B0604020202020204" pitchFamily="34" charset="0"/>
                <a:cs typeface="Arial" panose="020B0604020202020204" pitchFamily="34" charset="0"/>
              </a:rPr>
              <a:t>Het Gilde van Molenaars</a:t>
            </a:r>
          </a:p>
          <a:p>
            <a:pPr algn="ctr"/>
            <a:r>
              <a:rPr lang="nl-BE" sz="1200" dirty="0" smtClean="0">
                <a:latin typeface="Arial" panose="020B0604020202020204" pitchFamily="34" charset="0"/>
                <a:cs typeface="Arial" panose="020B0604020202020204" pitchFamily="34" charset="0"/>
              </a:rPr>
              <a:t>Afd. Limburg</a:t>
            </a:r>
          </a:p>
          <a:p>
            <a:pPr algn="ctr"/>
            <a:endParaRPr lang="nl-BE" sz="1400" dirty="0">
              <a:latin typeface="Arial" panose="020B0604020202020204" pitchFamily="34" charset="0"/>
              <a:cs typeface="Arial" panose="020B0604020202020204" pitchFamily="34" charset="0"/>
            </a:endParaRPr>
          </a:p>
        </p:txBody>
      </p:sp>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7041"/>
            <a:ext cx="716948" cy="900000"/>
          </a:xfrm>
          <a:prstGeom prst="rect">
            <a:avLst/>
          </a:prstGeom>
        </p:spPr>
      </p:pic>
      <p:sp>
        <p:nvSpPr>
          <p:cNvPr id="3" name="Tijdelijke aanduiding voor datum 2"/>
          <p:cNvSpPr>
            <a:spLocks noGrp="1"/>
          </p:cNvSpPr>
          <p:nvPr>
            <p:ph type="dt" sz="half" idx="10"/>
          </p:nvPr>
        </p:nvSpPr>
        <p:spPr/>
        <p:txBody>
          <a:bodyPr/>
          <a:lstStyle/>
          <a:p>
            <a:fld id="{9994D635-7FAF-44FD-888B-1D10E9D4EDE7}" type="datetime1">
              <a:rPr lang="nl-BE" smtClean="0"/>
              <a:t>18/03/2024</a:t>
            </a:fld>
            <a:endParaRPr lang="nl-BE" dirty="0"/>
          </a:p>
        </p:txBody>
      </p:sp>
      <p:sp>
        <p:nvSpPr>
          <p:cNvPr id="8" name="Tijdelijke aanduiding voor dianummer 7"/>
          <p:cNvSpPr>
            <a:spLocks noGrp="1"/>
          </p:cNvSpPr>
          <p:nvPr>
            <p:ph type="sldNum" sz="quarter" idx="12"/>
          </p:nvPr>
        </p:nvSpPr>
        <p:spPr/>
        <p:txBody>
          <a:bodyPr/>
          <a:lstStyle/>
          <a:p>
            <a:fld id="{AC0B8AE9-B615-4110-8A40-3E5F16D5504D}" type="slidenum">
              <a:rPr lang="nl-BE" smtClean="0"/>
              <a:t>29</a:t>
            </a:fld>
            <a:endParaRPr lang="nl-BE" dirty="0"/>
          </a:p>
        </p:txBody>
      </p:sp>
      <p:cxnSp>
        <p:nvCxnSpPr>
          <p:cNvPr id="9" name="Rechte verbindingslijn 8"/>
          <p:cNvCxnSpPr/>
          <p:nvPr/>
        </p:nvCxnSpPr>
        <p:spPr>
          <a:xfrm>
            <a:off x="173866" y="2456234"/>
            <a:ext cx="2160000" cy="0"/>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ekstvak 9"/>
          <p:cNvSpPr txBox="1"/>
          <p:nvPr/>
        </p:nvSpPr>
        <p:spPr>
          <a:xfrm>
            <a:off x="225396" y="2721167"/>
            <a:ext cx="5997596" cy="923330"/>
          </a:xfrm>
          <a:prstGeom prst="rect">
            <a:avLst/>
          </a:prstGeom>
          <a:noFill/>
        </p:spPr>
        <p:txBody>
          <a:bodyPr wrap="square" rtlCol="0">
            <a:spAutoFit/>
          </a:bodyPr>
          <a:lstStyle/>
          <a:p>
            <a:pPr marL="285750" indent="-285750">
              <a:buFont typeface="Arial" panose="020B0604020202020204" pitchFamily="34" charset="0"/>
              <a:buChar char="•"/>
            </a:pPr>
            <a:r>
              <a:rPr lang="nl-BE" dirty="0" smtClean="0">
                <a:latin typeface="Arial" panose="020B0604020202020204" pitchFamily="34" charset="0"/>
                <a:cs typeface="Arial" panose="020B0604020202020204" pitchFamily="34" charset="0"/>
              </a:rPr>
              <a:t>Is de voorzijde van een koude luchtmassa (N =&gt; Z)</a:t>
            </a:r>
          </a:p>
          <a:p>
            <a:pPr marL="285750" indent="-285750">
              <a:buFont typeface="Arial" panose="020B0604020202020204" pitchFamily="34" charset="0"/>
              <a:buChar char="•"/>
            </a:pPr>
            <a:r>
              <a:rPr lang="nl-BE" dirty="0" smtClean="0">
                <a:latin typeface="Arial" panose="020B0604020202020204" pitchFamily="34" charset="0"/>
                <a:cs typeface="Arial" panose="020B0604020202020204" pitchFamily="34" charset="0"/>
              </a:rPr>
              <a:t>Driehoekjes duiden trekrichting (???) Vóór de warme luchtmassa, Achter koude luchtmassa  </a:t>
            </a:r>
            <a:endParaRPr lang="nl-BE" dirty="0">
              <a:latin typeface="Arial" panose="020B0604020202020204" pitchFamily="34" charset="0"/>
              <a:cs typeface="Arial" panose="020B0604020202020204" pitchFamily="34" charset="0"/>
            </a:endParaRPr>
          </a:p>
        </p:txBody>
      </p:sp>
      <p:sp>
        <p:nvSpPr>
          <p:cNvPr id="11" name="Tekstvak 10"/>
          <p:cNvSpPr txBox="1"/>
          <p:nvPr/>
        </p:nvSpPr>
        <p:spPr>
          <a:xfrm>
            <a:off x="2537199" y="2329036"/>
            <a:ext cx="3185652" cy="369332"/>
          </a:xfrm>
          <a:prstGeom prst="rect">
            <a:avLst/>
          </a:prstGeom>
          <a:noFill/>
        </p:spPr>
        <p:txBody>
          <a:bodyPr wrap="square" rtlCol="0">
            <a:spAutoFit/>
          </a:bodyPr>
          <a:lstStyle/>
          <a:p>
            <a:r>
              <a:rPr lang="nl-BE" dirty="0" smtClean="0">
                <a:solidFill>
                  <a:schemeClr val="accent5">
                    <a:lumMod val="50000"/>
                  </a:schemeClr>
                </a:solidFill>
                <a:latin typeface="Arial" panose="020B0604020202020204" pitchFamily="34" charset="0"/>
                <a:cs typeface="Arial" panose="020B0604020202020204" pitchFamily="34" charset="0"/>
              </a:rPr>
              <a:t>Het koufront</a:t>
            </a:r>
            <a:endParaRPr lang="nl-BE" dirty="0">
              <a:solidFill>
                <a:schemeClr val="accent5">
                  <a:lumMod val="50000"/>
                </a:schemeClr>
              </a:solidFill>
              <a:latin typeface="Arial" panose="020B0604020202020204" pitchFamily="34" charset="0"/>
              <a:cs typeface="Arial" panose="020B0604020202020204" pitchFamily="34" charset="0"/>
            </a:endParaRPr>
          </a:p>
        </p:txBody>
      </p:sp>
      <p:cxnSp>
        <p:nvCxnSpPr>
          <p:cNvPr id="12" name="Rechte verbindingslijn 11"/>
          <p:cNvCxnSpPr/>
          <p:nvPr/>
        </p:nvCxnSpPr>
        <p:spPr>
          <a:xfrm flipV="1">
            <a:off x="225579" y="1113208"/>
            <a:ext cx="2160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ekstvak 12"/>
          <p:cNvSpPr txBox="1"/>
          <p:nvPr/>
        </p:nvSpPr>
        <p:spPr>
          <a:xfrm>
            <a:off x="2549778" y="1037515"/>
            <a:ext cx="2241755" cy="369332"/>
          </a:xfrm>
          <a:prstGeom prst="rect">
            <a:avLst/>
          </a:prstGeom>
          <a:noFill/>
        </p:spPr>
        <p:txBody>
          <a:bodyPr wrap="square" rtlCol="0">
            <a:spAutoFit/>
          </a:bodyPr>
          <a:lstStyle/>
          <a:p>
            <a:r>
              <a:rPr lang="nl-BE" dirty="0" smtClean="0">
                <a:solidFill>
                  <a:srgbClr val="FF0000"/>
                </a:solidFill>
                <a:latin typeface="Arial" panose="020B0604020202020204" pitchFamily="34" charset="0"/>
                <a:cs typeface="Arial" panose="020B0604020202020204" pitchFamily="34" charset="0"/>
              </a:rPr>
              <a:t>Het warmtefront</a:t>
            </a:r>
            <a:endParaRPr lang="nl-BE" dirty="0">
              <a:solidFill>
                <a:srgbClr val="FF0000"/>
              </a:solidFill>
              <a:latin typeface="Arial" panose="020B0604020202020204" pitchFamily="34" charset="0"/>
              <a:cs typeface="Arial" panose="020B0604020202020204" pitchFamily="34" charset="0"/>
            </a:endParaRPr>
          </a:p>
        </p:txBody>
      </p:sp>
      <p:sp>
        <p:nvSpPr>
          <p:cNvPr id="14" name="Tekstvak 13"/>
          <p:cNvSpPr txBox="1"/>
          <p:nvPr/>
        </p:nvSpPr>
        <p:spPr>
          <a:xfrm>
            <a:off x="241718" y="1372743"/>
            <a:ext cx="5997596" cy="923330"/>
          </a:xfrm>
          <a:prstGeom prst="rect">
            <a:avLst/>
          </a:prstGeom>
          <a:noFill/>
        </p:spPr>
        <p:txBody>
          <a:bodyPr wrap="square" rtlCol="0">
            <a:spAutoFit/>
          </a:bodyPr>
          <a:lstStyle/>
          <a:p>
            <a:pPr marL="285750" indent="-285750">
              <a:buFont typeface="Arial" panose="020B0604020202020204" pitchFamily="34" charset="0"/>
              <a:buChar char="•"/>
            </a:pPr>
            <a:r>
              <a:rPr lang="nl-BE" dirty="0" smtClean="0">
                <a:latin typeface="Arial" panose="020B0604020202020204" pitchFamily="34" charset="0"/>
                <a:cs typeface="Arial" panose="020B0604020202020204" pitchFamily="34" charset="0"/>
              </a:rPr>
              <a:t>Is de voorzijde van een warme luchtmassa (Z =&gt; N)</a:t>
            </a:r>
          </a:p>
          <a:p>
            <a:pPr marL="285750" indent="-285750">
              <a:buFont typeface="Arial" panose="020B0604020202020204" pitchFamily="34" charset="0"/>
              <a:buChar char="•"/>
            </a:pPr>
            <a:r>
              <a:rPr lang="nl-BE" dirty="0" smtClean="0">
                <a:latin typeface="Arial" panose="020B0604020202020204" pitchFamily="34" charset="0"/>
                <a:cs typeface="Arial" panose="020B0604020202020204" pitchFamily="34" charset="0"/>
              </a:rPr>
              <a:t>Halve bolletjes duiden trekrichting (???) Vóór de koele luchtmassa. Achter de warme luchtmassa. </a:t>
            </a:r>
            <a:endParaRPr lang="nl-BE" dirty="0">
              <a:latin typeface="Arial" panose="020B0604020202020204" pitchFamily="34" charset="0"/>
              <a:cs typeface="Arial" panose="020B0604020202020204" pitchFamily="34" charset="0"/>
            </a:endParaRPr>
          </a:p>
        </p:txBody>
      </p:sp>
      <p:cxnSp>
        <p:nvCxnSpPr>
          <p:cNvPr id="15" name="Rechte verbindingslijn 14"/>
          <p:cNvCxnSpPr/>
          <p:nvPr/>
        </p:nvCxnSpPr>
        <p:spPr>
          <a:xfrm>
            <a:off x="194149" y="5201653"/>
            <a:ext cx="1979119"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16" name="Tekstvak 15"/>
          <p:cNvSpPr txBox="1"/>
          <p:nvPr/>
        </p:nvSpPr>
        <p:spPr>
          <a:xfrm>
            <a:off x="2333989" y="5036411"/>
            <a:ext cx="2064774" cy="379743"/>
          </a:xfrm>
          <a:prstGeom prst="rect">
            <a:avLst/>
          </a:prstGeom>
          <a:noFill/>
        </p:spPr>
        <p:txBody>
          <a:bodyPr wrap="square" rtlCol="0">
            <a:spAutoFit/>
          </a:bodyPr>
          <a:lstStyle/>
          <a:p>
            <a:r>
              <a:rPr lang="nl-BE" dirty="0" smtClean="0">
                <a:solidFill>
                  <a:srgbClr val="7030A0"/>
                </a:solidFill>
                <a:latin typeface="Arial" panose="020B0604020202020204" pitchFamily="34" charset="0"/>
                <a:cs typeface="Arial" panose="020B0604020202020204" pitchFamily="34" charset="0"/>
              </a:rPr>
              <a:t>Het occlusie front</a:t>
            </a:r>
            <a:endParaRPr lang="nl-BE" dirty="0">
              <a:solidFill>
                <a:srgbClr val="7030A0"/>
              </a:solidFill>
              <a:latin typeface="Arial" panose="020B0604020202020204" pitchFamily="34" charset="0"/>
              <a:cs typeface="Arial" panose="020B0604020202020204" pitchFamily="34" charset="0"/>
            </a:endParaRPr>
          </a:p>
        </p:txBody>
      </p:sp>
      <p:sp>
        <p:nvSpPr>
          <p:cNvPr id="17" name="Tekstvak 16"/>
          <p:cNvSpPr txBox="1"/>
          <p:nvPr/>
        </p:nvSpPr>
        <p:spPr>
          <a:xfrm>
            <a:off x="201014" y="5312128"/>
            <a:ext cx="6437627" cy="1200329"/>
          </a:xfrm>
          <a:prstGeom prst="rect">
            <a:avLst/>
          </a:prstGeom>
          <a:noFill/>
        </p:spPr>
        <p:txBody>
          <a:bodyPr wrap="square" rtlCol="0">
            <a:spAutoFit/>
          </a:bodyPr>
          <a:lstStyle/>
          <a:p>
            <a:pPr marL="285750" indent="-285750">
              <a:buFont typeface="Arial" panose="020B0604020202020204" pitchFamily="34" charset="0"/>
              <a:buChar char="•"/>
            </a:pPr>
            <a:r>
              <a:rPr lang="nl-BE" dirty="0" smtClean="0">
                <a:latin typeface="Arial" panose="020B0604020202020204" pitchFamily="34" charset="0"/>
                <a:cs typeface="Arial" panose="020B0604020202020204" pitchFamily="34" charset="0"/>
              </a:rPr>
              <a:t>Het koufront haalt het warmtefront in en verdringt de warme lucht</a:t>
            </a:r>
          </a:p>
          <a:p>
            <a:pPr marL="285750" indent="-285750">
              <a:buFont typeface="Arial" panose="020B0604020202020204" pitchFamily="34" charset="0"/>
              <a:buChar char="•"/>
            </a:pPr>
            <a:r>
              <a:rPr lang="nl-BE" dirty="0" smtClean="0">
                <a:latin typeface="Arial" panose="020B0604020202020204" pitchFamily="34" charset="0"/>
                <a:cs typeface="Arial" panose="020B0604020202020204" pitchFamily="34" charset="0"/>
              </a:rPr>
              <a:t>Draait meestal om de depressiekern heen</a:t>
            </a:r>
          </a:p>
          <a:p>
            <a:pPr marL="285750" indent="-285750">
              <a:buFont typeface="Arial" panose="020B0604020202020204" pitchFamily="34" charset="0"/>
              <a:buChar char="•"/>
            </a:pPr>
            <a:r>
              <a:rPr lang="nl-BE" dirty="0" smtClean="0">
                <a:latin typeface="Arial" panose="020B0604020202020204" pitchFamily="34" charset="0"/>
                <a:cs typeface="Arial" panose="020B0604020202020204" pitchFamily="34" charset="0"/>
              </a:rPr>
              <a:t>Kan dus tweemaal passeren; Ook Back-bent genoemd</a:t>
            </a:r>
            <a:endParaRPr lang="nl-BE" dirty="0">
              <a:latin typeface="Arial" panose="020B0604020202020204" pitchFamily="34" charset="0"/>
              <a:cs typeface="Arial" panose="020B0604020202020204" pitchFamily="34" charset="0"/>
            </a:endParaRPr>
          </a:p>
        </p:txBody>
      </p:sp>
      <p:sp>
        <p:nvSpPr>
          <p:cNvPr id="18" name="Tekstvak 17"/>
          <p:cNvSpPr txBox="1"/>
          <p:nvPr/>
        </p:nvSpPr>
        <p:spPr>
          <a:xfrm>
            <a:off x="7098360" y="5277212"/>
            <a:ext cx="5075839" cy="1200329"/>
          </a:xfrm>
          <a:prstGeom prst="rect">
            <a:avLst/>
          </a:prstGeom>
          <a:noFill/>
        </p:spPr>
        <p:txBody>
          <a:bodyPr wrap="square" rtlCol="0">
            <a:spAutoFit/>
          </a:bodyPr>
          <a:lstStyle/>
          <a:p>
            <a:pPr marL="285750" indent="-285750">
              <a:buFont typeface="Arial" panose="020B0604020202020204" pitchFamily="34" charset="0"/>
              <a:buChar char="•"/>
            </a:pPr>
            <a:r>
              <a:rPr lang="nl-BE" dirty="0" smtClean="0">
                <a:latin typeface="Arial" panose="020B0604020202020204" pitchFamily="34" charset="0"/>
                <a:cs typeface="Arial" panose="020B0604020202020204" pitchFamily="34" charset="0"/>
              </a:rPr>
              <a:t>Lucht massa’s van verschillende temperatuur vermengen zich nooit</a:t>
            </a:r>
          </a:p>
          <a:p>
            <a:pPr marL="285750" indent="-285750">
              <a:buFont typeface="Arial" panose="020B0604020202020204" pitchFamily="34" charset="0"/>
              <a:buChar char="•"/>
            </a:pPr>
            <a:r>
              <a:rPr lang="nl-BE" dirty="0" smtClean="0">
                <a:latin typeface="Arial" panose="020B0604020202020204" pitchFamily="34" charset="0"/>
                <a:cs typeface="Arial" panose="020B0604020202020204" pitchFamily="34" charset="0"/>
              </a:rPr>
              <a:t>Op een stationair front houden ze elkaar in evenwicht</a:t>
            </a:r>
            <a:endParaRPr lang="nl-BE" dirty="0">
              <a:latin typeface="Arial" panose="020B0604020202020204" pitchFamily="34" charset="0"/>
              <a:cs typeface="Arial" panose="020B0604020202020204" pitchFamily="34" charset="0"/>
            </a:endParaRPr>
          </a:p>
        </p:txBody>
      </p:sp>
      <p:cxnSp>
        <p:nvCxnSpPr>
          <p:cNvPr id="19" name="Rechte verbindingslijn 18"/>
          <p:cNvCxnSpPr/>
          <p:nvPr/>
        </p:nvCxnSpPr>
        <p:spPr>
          <a:xfrm>
            <a:off x="6586923" y="4905248"/>
            <a:ext cx="504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Gelijkbenige driehoek 19"/>
          <p:cNvSpPr/>
          <p:nvPr/>
        </p:nvSpPr>
        <p:spPr>
          <a:xfrm flipV="1">
            <a:off x="7273434" y="4935842"/>
            <a:ext cx="180000" cy="180000"/>
          </a:xfrm>
          <a:prstGeom prst="triangl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22" name="Gelijkbenige driehoek 21"/>
          <p:cNvSpPr/>
          <p:nvPr/>
        </p:nvSpPr>
        <p:spPr>
          <a:xfrm flipV="1">
            <a:off x="8295297" y="4935842"/>
            <a:ext cx="180000" cy="180000"/>
          </a:xfrm>
          <a:prstGeom prst="triangl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24" name="Tekstvak 23"/>
          <p:cNvSpPr txBox="1"/>
          <p:nvPr/>
        </p:nvSpPr>
        <p:spPr>
          <a:xfrm>
            <a:off x="8978716" y="4745061"/>
            <a:ext cx="2654710" cy="370781"/>
          </a:xfrm>
          <a:prstGeom prst="rect">
            <a:avLst/>
          </a:prstGeom>
          <a:noFill/>
        </p:spPr>
        <p:txBody>
          <a:bodyPr wrap="square" rtlCol="0">
            <a:spAutoFit/>
          </a:bodyPr>
          <a:lstStyle/>
          <a:p>
            <a:r>
              <a:rPr lang="nl-BE" dirty="0" smtClean="0">
                <a:solidFill>
                  <a:srgbClr val="FF0000"/>
                </a:solidFill>
                <a:latin typeface="Arial" panose="020B0604020202020204" pitchFamily="34" charset="0"/>
                <a:cs typeface="Arial" panose="020B0604020202020204" pitchFamily="34" charset="0"/>
              </a:rPr>
              <a:t>Het stationair front</a:t>
            </a:r>
            <a:endParaRPr lang="nl-BE" dirty="0">
              <a:solidFill>
                <a:srgbClr val="FF0000"/>
              </a:solidFill>
              <a:latin typeface="Arial" panose="020B0604020202020204" pitchFamily="34" charset="0"/>
              <a:cs typeface="Arial" panose="020B0604020202020204" pitchFamily="34" charset="0"/>
            </a:endParaRPr>
          </a:p>
        </p:txBody>
      </p:sp>
      <p:pic>
        <p:nvPicPr>
          <p:cNvPr id="25" name="Afbeelding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93426" y="1294669"/>
            <a:ext cx="5040000" cy="3238990"/>
          </a:xfrm>
          <a:prstGeom prst="rect">
            <a:avLst/>
          </a:prstGeom>
        </p:spPr>
      </p:pic>
      <p:sp>
        <p:nvSpPr>
          <p:cNvPr id="26" name="Koorde 25"/>
          <p:cNvSpPr/>
          <p:nvPr/>
        </p:nvSpPr>
        <p:spPr>
          <a:xfrm rot="4140000" flipV="1">
            <a:off x="6765877" y="4765157"/>
            <a:ext cx="180000" cy="180000"/>
          </a:xfrm>
          <a:prstGeom prst="chord">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cxnSp>
        <p:nvCxnSpPr>
          <p:cNvPr id="27" name="Rechte verbindingslijn 26"/>
          <p:cNvCxnSpPr/>
          <p:nvPr/>
        </p:nvCxnSpPr>
        <p:spPr>
          <a:xfrm>
            <a:off x="7107877" y="4905248"/>
            <a:ext cx="540000" cy="0"/>
          </a:xfrm>
          <a:prstGeom prst="line">
            <a:avLst/>
          </a:prstGeom>
          <a:ln w="571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Rechte verbindingslijn 27"/>
          <p:cNvCxnSpPr/>
          <p:nvPr/>
        </p:nvCxnSpPr>
        <p:spPr>
          <a:xfrm>
            <a:off x="8151877" y="4905248"/>
            <a:ext cx="540000" cy="0"/>
          </a:xfrm>
          <a:prstGeom prst="line">
            <a:avLst/>
          </a:prstGeom>
          <a:ln w="571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29" name="Koorde 28"/>
          <p:cNvSpPr/>
          <p:nvPr/>
        </p:nvSpPr>
        <p:spPr>
          <a:xfrm rot="4140000" flipV="1">
            <a:off x="7809877" y="4765158"/>
            <a:ext cx="180000" cy="180000"/>
          </a:xfrm>
          <a:prstGeom prst="chord">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cxnSp>
        <p:nvCxnSpPr>
          <p:cNvPr id="30" name="Rechte verbindingslijn 29"/>
          <p:cNvCxnSpPr/>
          <p:nvPr/>
        </p:nvCxnSpPr>
        <p:spPr>
          <a:xfrm>
            <a:off x="7647877" y="4905248"/>
            <a:ext cx="504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31" name="Gelijkbenige driehoek 30"/>
          <p:cNvSpPr/>
          <p:nvPr/>
        </p:nvSpPr>
        <p:spPr>
          <a:xfrm flipV="1">
            <a:off x="373639" y="2456234"/>
            <a:ext cx="180000" cy="180000"/>
          </a:xfrm>
          <a:prstGeom prst="triangl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32" name="Gelijkbenige driehoek 31"/>
          <p:cNvSpPr/>
          <p:nvPr/>
        </p:nvSpPr>
        <p:spPr>
          <a:xfrm flipV="1">
            <a:off x="880000" y="2456234"/>
            <a:ext cx="180000" cy="180000"/>
          </a:xfrm>
          <a:prstGeom prst="triangl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33" name="Gelijkbenige driehoek 32"/>
          <p:cNvSpPr/>
          <p:nvPr/>
        </p:nvSpPr>
        <p:spPr>
          <a:xfrm flipV="1">
            <a:off x="1386361" y="2456234"/>
            <a:ext cx="180000" cy="180000"/>
          </a:xfrm>
          <a:prstGeom prst="triangl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34" name="Gelijkbenige driehoek 33"/>
          <p:cNvSpPr/>
          <p:nvPr/>
        </p:nvSpPr>
        <p:spPr>
          <a:xfrm flipV="1">
            <a:off x="1892722" y="2456234"/>
            <a:ext cx="180000" cy="180000"/>
          </a:xfrm>
          <a:prstGeom prst="triangl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35" name="Koorde 34"/>
          <p:cNvSpPr/>
          <p:nvPr/>
        </p:nvSpPr>
        <p:spPr>
          <a:xfrm rot="-4140000">
            <a:off x="488949" y="1063790"/>
            <a:ext cx="180000" cy="180000"/>
          </a:xfrm>
          <a:prstGeom prst="chord">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36" name="Koorde 35"/>
          <p:cNvSpPr/>
          <p:nvPr/>
        </p:nvSpPr>
        <p:spPr>
          <a:xfrm rot="-4140000">
            <a:off x="2008033" y="1063790"/>
            <a:ext cx="180000" cy="180000"/>
          </a:xfrm>
          <a:prstGeom prst="chord">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37" name="Koorde 36"/>
          <p:cNvSpPr/>
          <p:nvPr/>
        </p:nvSpPr>
        <p:spPr>
          <a:xfrm rot="-4140000">
            <a:off x="995310" y="1063790"/>
            <a:ext cx="180000" cy="180000"/>
          </a:xfrm>
          <a:prstGeom prst="chord">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38" name="Koorde 37"/>
          <p:cNvSpPr/>
          <p:nvPr/>
        </p:nvSpPr>
        <p:spPr>
          <a:xfrm rot="-4140000">
            <a:off x="1501671" y="1063790"/>
            <a:ext cx="180000" cy="180000"/>
          </a:xfrm>
          <a:prstGeom prst="chord">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39" name="Gelijkbenige driehoek 38"/>
          <p:cNvSpPr/>
          <p:nvPr/>
        </p:nvSpPr>
        <p:spPr>
          <a:xfrm flipV="1">
            <a:off x="341785" y="5201653"/>
            <a:ext cx="180000" cy="180000"/>
          </a:xfrm>
          <a:prstGeom prst="triangl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40" name="Gelijkbenige driehoek 39"/>
          <p:cNvSpPr/>
          <p:nvPr/>
        </p:nvSpPr>
        <p:spPr>
          <a:xfrm flipV="1">
            <a:off x="1308759" y="5201653"/>
            <a:ext cx="180000" cy="180000"/>
          </a:xfrm>
          <a:prstGeom prst="triangl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41" name="Koorde 40"/>
          <p:cNvSpPr/>
          <p:nvPr/>
        </p:nvSpPr>
        <p:spPr>
          <a:xfrm rot="-4140000">
            <a:off x="1792245" y="5175331"/>
            <a:ext cx="180000" cy="180000"/>
          </a:xfrm>
          <a:prstGeom prst="chord">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42" name="Koorde 41"/>
          <p:cNvSpPr/>
          <p:nvPr/>
        </p:nvSpPr>
        <p:spPr>
          <a:xfrm rot="-4140000">
            <a:off x="825272" y="5175377"/>
            <a:ext cx="180000" cy="180000"/>
          </a:xfrm>
          <a:prstGeom prst="chord">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21" name="Tijdelijke aanduiding voor voettekst 20"/>
          <p:cNvSpPr>
            <a:spLocks noGrp="1"/>
          </p:cNvSpPr>
          <p:nvPr>
            <p:ph type="ftr" sz="quarter" idx="11"/>
          </p:nvPr>
        </p:nvSpPr>
        <p:spPr/>
        <p:txBody>
          <a:bodyPr/>
          <a:lstStyle/>
          <a:p>
            <a:r>
              <a:rPr lang="nl-BE" dirty="0" smtClean="0"/>
              <a:t>Het Gilde van Molenaars</a:t>
            </a:r>
            <a:endParaRPr lang="nl-BE" dirty="0"/>
          </a:p>
        </p:txBody>
      </p:sp>
      <p:sp>
        <p:nvSpPr>
          <p:cNvPr id="43" name="Koorde 42"/>
          <p:cNvSpPr/>
          <p:nvPr/>
        </p:nvSpPr>
        <p:spPr>
          <a:xfrm rot="-4080000">
            <a:off x="400800" y="3795228"/>
            <a:ext cx="180000" cy="180000"/>
          </a:xfrm>
          <a:prstGeom prst="chord">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44" name="Koorde 43"/>
          <p:cNvSpPr/>
          <p:nvPr/>
        </p:nvSpPr>
        <p:spPr>
          <a:xfrm rot="-4140000">
            <a:off x="1528056" y="3795228"/>
            <a:ext cx="180000" cy="180000"/>
          </a:xfrm>
          <a:prstGeom prst="chord">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45" name="Koorde 44"/>
          <p:cNvSpPr/>
          <p:nvPr/>
        </p:nvSpPr>
        <p:spPr>
          <a:xfrm rot="-4140000">
            <a:off x="776552" y="3795228"/>
            <a:ext cx="180000" cy="180000"/>
          </a:xfrm>
          <a:prstGeom prst="chord">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46" name="Koorde 45"/>
          <p:cNvSpPr/>
          <p:nvPr/>
        </p:nvSpPr>
        <p:spPr>
          <a:xfrm rot="-4140000">
            <a:off x="1152304" y="3795228"/>
            <a:ext cx="180000" cy="180000"/>
          </a:xfrm>
          <a:prstGeom prst="chord">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47" name="Gelijkbenige driehoek 46"/>
          <p:cNvSpPr/>
          <p:nvPr/>
        </p:nvSpPr>
        <p:spPr>
          <a:xfrm flipV="1">
            <a:off x="1909021" y="3839023"/>
            <a:ext cx="180000" cy="180000"/>
          </a:xfrm>
          <a:prstGeom prst="triangl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48" name="Gelijkbenige driehoek 47"/>
          <p:cNvSpPr/>
          <p:nvPr/>
        </p:nvSpPr>
        <p:spPr>
          <a:xfrm flipV="1">
            <a:off x="2284773" y="3839023"/>
            <a:ext cx="180000" cy="180000"/>
          </a:xfrm>
          <a:prstGeom prst="triangl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49" name="Gelijkbenige driehoek 48"/>
          <p:cNvSpPr/>
          <p:nvPr/>
        </p:nvSpPr>
        <p:spPr>
          <a:xfrm flipV="1">
            <a:off x="2660525" y="3839023"/>
            <a:ext cx="180000" cy="180000"/>
          </a:xfrm>
          <a:prstGeom prst="triangl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50" name="Gelijkbenige driehoek 49"/>
          <p:cNvSpPr/>
          <p:nvPr/>
        </p:nvSpPr>
        <p:spPr>
          <a:xfrm flipV="1">
            <a:off x="3036278" y="3839023"/>
            <a:ext cx="180000" cy="180000"/>
          </a:xfrm>
          <a:prstGeom prst="triangl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52" name="Tekstvak 51"/>
          <p:cNvSpPr txBox="1"/>
          <p:nvPr/>
        </p:nvSpPr>
        <p:spPr>
          <a:xfrm>
            <a:off x="3448677" y="3744357"/>
            <a:ext cx="2594498" cy="369332"/>
          </a:xfrm>
          <a:prstGeom prst="rect">
            <a:avLst/>
          </a:prstGeom>
          <a:noFill/>
        </p:spPr>
        <p:txBody>
          <a:bodyPr wrap="square" rtlCol="0">
            <a:spAutoFit/>
          </a:bodyPr>
          <a:lstStyle/>
          <a:p>
            <a:r>
              <a:rPr lang="nl-BE" dirty="0" smtClean="0">
                <a:latin typeface="Arial" panose="020B0604020202020204" pitchFamily="34" charset="0"/>
                <a:cs typeface="Arial" panose="020B0604020202020204" pitchFamily="34" charset="0"/>
              </a:rPr>
              <a:t>Oplossende fronten</a:t>
            </a:r>
            <a:endParaRPr lang="nl-BE" dirty="0">
              <a:latin typeface="Arial" panose="020B0604020202020204" pitchFamily="34" charset="0"/>
              <a:cs typeface="Arial" panose="020B0604020202020204" pitchFamily="34" charset="0"/>
            </a:endParaRPr>
          </a:p>
        </p:txBody>
      </p:sp>
      <p:sp>
        <p:nvSpPr>
          <p:cNvPr id="53" name="Tekstvak 52"/>
          <p:cNvSpPr txBox="1"/>
          <p:nvPr/>
        </p:nvSpPr>
        <p:spPr>
          <a:xfrm>
            <a:off x="242206" y="4054942"/>
            <a:ext cx="6395686" cy="923330"/>
          </a:xfrm>
          <a:prstGeom prst="rect">
            <a:avLst/>
          </a:prstGeom>
          <a:noFill/>
        </p:spPr>
        <p:txBody>
          <a:bodyPr wrap="square" rtlCol="0">
            <a:spAutoFit/>
          </a:bodyPr>
          <a:lstStyle/>
          <a:p>
            <a:pPr marL="285750" indent="-285750">
              <a:buFont typeface="Arial" panose="020B0604020202020204" pitchFamily="34" charset="0"/>
              <a:buChar char="•"/>
            </a:pPr>
            <a:r>
              <a:rPr lang="nl-BE" dirty="0" smtClean="0">
                <a:latin typeface="Arial" panose="020B0604020202020204" pitchFamily="34" charset="0"/>
                <a:cs typeface="Arial" panose="020B0604020202020204" pitchFamily="34" charset="0"/>
              </a:rPr>
              <a:t>Gelijke luchtgesteldheid (temperatuur en luchtvochtigheid) voor en achter het front</a:t>
            </a:r>
          </a:p>
          <a:p>
            <a:pPr marL="285750" indent="-285750">
              <a:buFont typeface="Arial" panose="020B0604020202020204" pitchFamily="34" charset="0"/>
              <a:buChar char="•"/>
            </a:pPr>
            <a:r>
              <a:rPr lang="nl-BE" dirty="0" smtClean="0">
                <a:latin typeface="Arial" panose="020B0604020202020204" pitchFamily="34" charset="0"/>
                <a:cs typeface="Arial" panose="020B0604020202020204" pitchFamily="34" charset="0"/>
              </a:rPr>
              <a:t>Hebben nog weinig invloed op het weer</a:t>
            </a:r>
            <a:endParaRPr lang="nl-B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2305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additive="base">
                                        <p:cTn id="27" dur="500" fill="hold"/>
                                        <p:tgtEl>
                                          <p:spTgt spid="53"/>
                                        </p:tgtEl>
                                        <p:attrNameLst>
                                          <p:attrName>ppt_x</p:attrName>
                                        </p:attrNameLst>
                                      </p:cBhvr>
                                      <p:tavLst>
                                        <p:tav tm="0">
                                          <p:val>
                                            <p:strVal val="#ppt_x"/>
                                          </p:val>
                                        </p:tav>
                                        <p:tav tm="100000">
                                          <p:val>
                                            <p:strVal val="#ppt_x"/>
                                          </p:val>
                                        </p:tav>
                                      </p:tavLst>
                                    </p:anim>
                                    <p:anim calcmode="lin" valueType="num">
                                      <p:cBhvr additive="base">
                                        <p:cTn id="28" dur="500" fill="hold"/>
                                        <p:tgtEl>
                                          <p:spTgt spid="5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500" fill="hold"/>
                                        <p:tgtEl>
                                          <p:spTgt spid="52"/>
                                        </p:tgtEl>
                                        <p:attrNameLst>
                                          <p:attrName>ppt_x</p:attrName>
                                        </p:attrNameLst>
                                      </p:cBhvr>
                                      <p:tavLst>
                                        <p:tav tm="0">
                                          <p:val>
                                            <p:strVal val="#ppt_x"/>
                                          </p:val>
                                        </p:tav>
                                        <p:tav tm="100000">
                                          <p:val>
                                            <p:strVal val="#ppt_x"/>
                                          </p:val>
                                        </p:tav>
                                      </p:tavLst>
                                    </p:anim>
                                    <p:anim calcmode="lin" valueType="num">
                                      <p:cBhvr additive="base">
                                        <p:cTn id="32"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additive="base">
                                        <p:cTn id="41" dur="500" fill="hold"/>
                                        <p:tgtEl>
                                          <p:spTgt spid="17"/>
                                        </p:tgtEl>
                                        <p:attrNameLst>
                                          <p:attrName>ppt_x</p:attrName>
                                        </p:attrNameLst>
                                      </p:cBhvr>
                                      <p:tavLst>
                                        <p:tav tm="0">
                                          <p:val>
                                            <p:strVal val="#ppt_x"/>
                                          </p:val>
                                        </p:tav>
                                        <p:tav tm="100000">
                                          <p:val>
                                            <p:strVal val="#ppt_x"/>
                                          </p:val>
                                        </p:tav>
                                      </p:tavLst>
                                    </p:anim>
                                    <p:anim calcmode="lin" valueType="num">
                                      <p:cBhvr additive="base">
                                        <p:cTn id="4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additive="base">
                                        <p:cTn id="47" dur="500" fill="hold"/>
                                        <p:tgtEl>
                                          <p:spTgt spid="24"/>
                                        </p:tgtEl>
                                        <p:attrNameLst>
                                          <p:attrName>ppt_x</p:attrName>
                                        </p:attrNameLst>
                                      </p:cBhvr>
                                      <p:tavLst>
                                        <p:tav tm="0">
                                          <p:val>
                                            <p:strVal val="#ppt_x"/>
                                          </p:val>
                                        </p:tav>
                                        <p:tav tm="100000">
                                          <p:val>
                                            <p:strVal val="#ppt_x"/>
                                          </p:val>
                                        </p:tav>
                                      </p:tavLst>
                                    </p:anim>
                                    <p:anim calcmode="lin" valueType="num">
                                      <p:cBhvr additive="base">
                                        <p:cTn id="48" dur="500" fill="hold"/>
                                        <p:tgtEl>
                                          <p:spTgt spid="24"/>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anim calcmode="lin" valueType="num">
                                      <p:cBhvr additive="base">
                                        <p:cTn id="51" dur="500" fill="hold"/>
                                        <p:tgtEl>
                                          <p:spTgt spid="18"/>
                                        </p:tgtEl>
                                        <p:attrNameLst>
                                          <p:attrName>ppt_x</p:attrName>
                                        </p:attrNameLst>
                                      </p:cBhvr>
                                      <p:tavLst>
                                        <p:tav tm="0">
                                          <p:val>
                                            <p:strVal val="#ppt_x"/>
                                          </p:val>
                                        </p:tav>
                                        <p:tav tm="100000">
                                          <p:val>
                                            <p:strVal val="#ppt_x"/>
                                          </p:val>
                                        </p:tav>
                                      </p:tavLst>
                                    </p:anim>
                                    <p:anim calcmode="lin" valueType="num">
                                      <p:cBhvr additive="base">
                                        <p:cTn id="5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P spid="14" grpId="0"/>
      <p:bldP spid="16" grpId="0"/>
      <p:bldP spid="17" grpId="0"/>
      <p:bldP spid="18" grpId="0"/>
      <p:bldP spid="24" grpId="0"/>
      <p:bldP spid="52" grpId="0"/>
      <p:bldP spid="5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rotWithShape="1">
          <a:blip r:embed="rId2" cstate="print">
            <a:extLst>
              <a:ext uri="{28A0092B-C50C-407E-A947-70E740481C1C}">
                <a14:useLocalDpi xmlns:a14="http://schemas.microsoft.com/office/drawing/2010/main" val="0"/>
              </a:ext>
            </a:extLst>
          </a:blip>
          <a:srcRect b="16272"/>
          <a:stretch/>
        </p:blipFill>
        <p:spPr>
          <a:xfrm flipH="1">
            <a:off x="9617883" y="7120"/>
            <a:ext cx="2574115" cy="1251409"/>
          </a:xfrm>
          <a:prstGeom prst="rect">
            <a:avLst/>
          </a:prstGeom>
        </p:spPr>
      </p:pic>
      <p:sp>
        <p:nvSpPr>
          <p:cNvPr id="4" name="Tekstvak 3"/>
          <p:cNvSpPr txBox="1"/>
          <p:nvPr/>
        </p:nvSpPr>
        <p:spPr>
          <a:xfrm>
            <a:off x="2937909" y="138487"/>
            <a:ext cx="6636776" cy="646331"/>
          </a:xfrm>
          <a:prstGeom prst="rect">
            <a:avLst/>
          </a:prstGeom>
          <a:solidFill>
            <a:schemeClr val="accent6">
              <a:lumMod val="60000"/>
              <a:lumOff val="40000"/>
            </a:schemeClr>
          </a:solidFill>
        </p:spPr>
        <p:txBody>
          <a:bodyPr wrap="square" rtlCol="0" anchor="ctr">
            <a:spAutoFit/>
          </a:bodyPr>
          <a:lstStyle/>
          <a:p>
            <a:pPr algn="ctr"/>
            <a:r>
              <a:rPr lang="nl-BE" sz="3600" dirty="0" smtClean="0">
                <a:latin typeface="AR JULIAN" panose="02000000000000000000" pitchFamily="2" charset="0"/>
              </a:rPr>
              <a:t>Doelstellingen</a:t>
            </a:r>
            <a:endParaRPr lang="nl-BE" sz="3600" dirty="0">
              <a:latin typeface="AR JULIAN" panose="02000000000000000000" pitchFamily="2" charset="0"/>
            </a:endParaRPr>
          </a:p>
        </p:txBody>
      </p:sp>
      <p:sp>
        <p:nvSpPr>
          <p:cNvPr id="7" name="Tekstvak 6"/>
          <p:cNvSpPr txBox="1"/>
          <p:nvPr/>
        </p:nvSpPr>
        <p:spPr>
          <a:xfrm>
            <a:off x="43620" y="7120"/>
            <a:ext cx="2851089" cy="900000"/>
          </a:xfrm>
          <a:prstGeom prst="rect">
            <a:avLst/>
          </a:prstGeom>
          <a:solidFill>
            <a:schemeClr val="accent6">
              <a:lumMod val="60000"/>
              <a:lumOff val="40000"/>
            </a:schemeClr>
          </a:solidFill>
        </p:spPr>
        <p:txBody>
          <a:bodyPr wrap="square" rtlCol="0">
            <a:spAutoFit/>
          </a:bodyPr>
          <a:lstStyle/>
          <a:p>
            <a:endParaRPr lang="nl-BE" dirty="0"/>
          </a:p>
        </p:txBody>
      </p:sp>
      <p:sp>
        <p:nvSpPr>
          <p:cNvPr id="5" name="Tekstvak 4"/>
          <p:cNvSpPr txBox="1"/>
          <p:nvPr/>
        </p:nvSpPr>
        <p:spPr>
          <a:xfrm>
            <a:off x="736827" y="138487"/>
            <a:ext cx="1983051" cy="677108"/>
          </a:xfrm>
          <a:prstGeom prst="rect">
            <a:avLst/>
          </a:prstGeom>
          <a:noFill/>
        </p:spPr>
        <p:txBody>
          <a:bodyPr wrap="square" rtlCol="0">
            <a:spAutoFit/>
          </a:bodyPr>
          <a:lstStyle/>
          <a:p>
            <a:pPr algn="ctr"/>
            <a:r>
              <a:rPr lang="nl-BE" sz="1200" dirty="0" smtClean="0">
                <a:latin typeface="Arial" panose="020B0604020202020204" pitchFamily="34" charset="0"/>
                <a:cs typeface="Arial" panose="020B0604020202020204" pitchFamily="34" charset="0"/>
              </a:rPr>
              <a:t>Het Gilde van Molenaars</a:t>
            </a:r>
          </a:p>
          <a:p>
            <a:pPr algn="ctr"/>
            <a:r>
              <a:rPr lang="nl-BE" sz="1200" dirty="0" smtClean="0">
                <a:latin typeface="Arial" panose="020B0604020202020204" pitchFamily="34" charset="0"/>
                <a:cs typeface="Arial" panose="020B0604020202020204" pitchFamily="34" charset="0"/>
              </a:rPr>
              <a:t>Afd. Limburg</a:t>
            </a:r>
          </a:p>
          <a:p>
            <a:pPr algn="ctr"/>
            <a:endParaRPr lang="nl-BE" sz="1400" dirty="0">
              <a:latin typeface="Arial" panose="020B0604020202020204" pitchFamily="34" charset="0"/>
              <a:cs typeface="Arial" panose="020B0604020202020204" pitchFamily="34" charset="0"/>
            </a:endParaRPr>
          </a:p>
        </p:txBody>
      </p:sp>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7041"/>
            <a:ext cx="716948" cy="900000"/>
          </a:xfrm>
          <a:prstGeom prst="rect">
            <a:avLst/>
          </a:prstGeom>
        </p:spPr>
      </p:pic>
      <p:sp>
        <p:nvSpPr>
          <p:cNvPr id="8" name="Tekstvak 7"/>
          <p:cNvSpPr txBox="1"/>
          <p:nvPr/>
        </p:nvSpPr>
        <p:spPr>
          <a:xfrm>
            <a:off x="2104923" y="1643514"/>
            <a:ext cx="6499123" cy="954107"/>
          </a:xfrm>
          <a:prstGeom prst="rect">
            <a:avLst/>
          </a:prstGeom>
          <a:noFill/>
        </p:spPr>
        <p:txBody>
          <a:bodyPr wrap="square" rtlCol="0">
            <a:spAutoFit/>
          </a:bodyPr>
          <a:lstStyle/>
          <a:p>
            <a:pPr marL="285750" indent="-285750">
              <a:buFont typeface="Arial" panose="020B0604020202020204" pitchFamily="34" charset="0"/>
              <a:buChar char="•"/>
            </a:pPr>
            <a:r>
              <a:rPr lang="nl-BE" sz="1400" dirty="0" smtClean="0">
                <a:latin typeface="Arial" panose="020B0604020202020204" pitchFamily="34" charset="0"/>
                <a:cs typeface="Arial" panose="020B0604020202020204" pitchFamily="34" charset="0"/>
              </a:rPr>
              <a:t>Informatie bronnen (radio, tv., krant, internet of smartphone)</a:t>
            </a:r>
          </a:p>
          <a:p>
            <a:pPr marL="285750" indent="-285750">
              <a:buFont typeface="Arial" panose="020B0604020202020204" pitchFamily="34" charset="0"/>
              <a:buChar char="•"/>
            </a:pPr>
            <a:r>
              <a:rPr lang="nl-BE" sz="1400" dirty="0" smtClean="0">
                <a:latin typeface="Arial" panose="020B0604020202020204" pitchFamily="34" charset="0"/>
                <a:cs typeface="Arial" panose="020B0604020202020204" pitchFamily="34" charset="0"/>
              </a:rPr>
              <a:t>Technische hulpmiddelen (thermometer, barometer, eventueel windmeter)</a:t>
            </a:r>
          </a:p>
          <a:p>
            <a:pPr marL="285750" indent="-285750">
              <a:buFont typeface="Arial" panose="020B0604020202020204" pitchFamily="34" charset="0"/>
              <a:buChar char="•"/>
            </a:pPr>
            <a:r>
              <a:rPr lang="nl-BE" sz="1400" dirty="0" smtClean="0">
                <a:latin typeface="Arial" panose="020B0604020202020204" pitchFamily="34" charset="0"/>
                <a:cs typeface="Arial" panose="020B0604020202020204" pitchFamily="34" charset="0"/>
              </a:rPr>
              <a:t>De actuele weersituatie waarnemen, evalueren en interpreteren</a:t>
            </a:r>
          </a:p>
          <a:p>
            <a:pPr marL="285750" indent="-285750">
              <a:buFont typeface="Arial" panose="020B0604020202020204" pitchFamily="34" charset="0"/>
              <a:buChar char="•"/>
            </a:pPr>
            <a:r>
              <a:rPr lang="nl-BE" sz="1400" dirty="0" smtClean="0">
                <a:latin typeface="Arial" panose="020B0604020202020204" pitchFamily="34" charset="0"/>
                <a:cs typeface="Arial" panose="020B0604020202020204" pitchFamily="34" charset="0"/>
              </a:rPr>
              <a:t>Bewolking herkennen en eigenschappen kennen</a:t>
            </a:r>
            <a:endParaRPr lang="nl-BE" dirty="0">
              <a:latin typeface="Arial" panose="020B0604020202020204" pitchFamily="34" charset="0"/>
              <a:cs typeface="Arial" panose="020B0604020202020204" pitchFamily="34" charset="0"/>
            </a:endParaRPr>
          </a:p>
        </p:txBody>
      </p:sp>
      <p:sp>
        <p:nvSpPr>
          <p:cNvPr id="9" name="Tekstvak 8"/>
          <p:cNvSpPr txBox="1"/>
          <p:nvPr/>
        </p:nvSpPr>
        <p:spPr>
          <a:xfrm>
            <a:off x="2104923" y="3038393"/>
            <a:ext cx="6048477" cy="738664"/>
          </a:xfrm>
          <a:prstGeom prst="rect">
            <a:avLst/>
          </a:prstGeom>
          <a:noFill/>
        </p:spPr>
        <p:txBody>
          <a:bodyPr wrap="square" rtlCol="0">
            <a:spAutoFit/>
          </a:bodyPr>
          <a:lstStyle/>
          <a:p>
            <a:pPr marL="285750" indent="-285750">
              <a:buFont typeface="Arial" panose="020B0604020202020204" pitchFamily="34" charset="0"/>
              <a:buChar char="•"/>
            </a:pPr>
            <a:r>
              <a:rPr lang="nl-BE" sz="1400" dirty="0" smtClean="0">
                <a:latin typeface="Arial" panose="020B0604020202020204" pitchFamily="34" charset="0"/>
                <a:cs typeface="Arial" panose="020B0604020202020204" pitchFamily="34" charset="0"/>
              </a:rPr>
              <a:t>Wat is wind en hoe ontstaat die</a:t>
            </a:r>
          </a:p>
          <a:p>
            <a:pPr marL="285750" indent="-285750">
              <a:buFont typeface="Arial" panose="020B0604020202020204" pitchFamily="34" charset="0"/>
              <a:buChar char="•"/>
            </a:pPr>
            <a:r>
              <a:rPr lang="nl-BE" sz="1400" dirty="0" smtClean="0">
                <a:latin typeface="Arial" panose="020B0604020202020204" pitchFamily="34" charset="0"/>
                <a:cs typeface="Arial" panose="020B0604020202020204" pitchFamily="34" charset="0"/>
              </a:rPr>
              <a:t>Eigenschappen van bepaalde windrichtingen</a:t>
            </a:r>
          </a:p>
          <a:p>
            <a:pPr marL="285750" indent="-285750">
              <a:buFont typeface="Arial" panose="020B0604020202020204" pitchFamily="34" charset="0"/>
              <a:buChar char="•"/>
            </a:pPr>
            <a:r>
              <a:rPr lang="nl-BE" sz="1400" dirty="0" smtClean="0">
                <a:latin typeface="Arial" panose="020B0604020202020204" pitchFamily="34" charset="0"/>
                <a:cs typeface="Arial" panose="020B0604020202020204" pitchFamily="34" charset="0"/>
              </a:rPr>
              <a:t>Wat betekend ruimen en krimpen</a:t>
            </a:r>
            <a:endParaRPr lang="nl-BE" sz="1400" dirty="0">
              <a:latin typeface="Arial" panose="020B0604020202020204" pitchFamily="34" charset="0"/>
              <a:cs typeface="Arial" panose="020B0604020202020204" pitchFamily="34" charset="0"/>
            </a:endParaRPr>
          </a:p>
        </p:txBody>
      </p:sp>
      <p:sp>
        <p:nvSpPr>
          <p:cNvPr id="10" name="Tekstvak 9"/>
          <p:cNvSpPr txBox="1"/>
          <p:nvPr/>
        </p:nvSpPr>
        <p:spPr>
          <a:xfrm>
            <a:off x="2104923" y="4217827"/>
            <a:ext cx="6537223" cy="954107"/>
          </a:xfrm>
          <a:prstGeom prst="rect">
            <a:avLst/>
          </a:prstGeom>
          <a:noFill/>
        </p:spPr>
        <p:txBody>
          <a:bodyPr wrap="square" rtlCol="0">
            <a:spAutoFit/>
          </a:bodyPr>
          <a:lstStyle/>
          <a:p>
            <a:pPr marL="285750" indent="-285750">
              <a:buFont typeface="Arial" panose="020B0604020202020204" pitchFamily="34" charset="0"/>
              <a:buChar char="•"/>
            </a:pPr>
            <a:r>
              <a:rPr lang="nl-BE" sz="1400" dirty="0" smtClean="0">
                <a:latin typeface="Arial" panose="020B0604020202020204" pitchFamily="34" charset="0"/>
                <a:cs typeface="Arial" panose="020B0604020202020204" pitchFamily="34" charset="0"/>
              </a:rPr>
              <a:t>Bij welke windsterkte kan je nog draaien</a:t>
            </a:r>
          </a:p>
          <a:p>
            <a:pPr marL="285750" indent="-285750">
              <a:buFont typeface="Arial" panose="020B0604020202020204" pitchFamily="34" charset="0"/>
              <a:buChar char="•"/>
            </a:pPr>
            <a:r>
              <a:rPr lang="nl-BE" sz="1400" dirty="0" smtClean="0">
                <a:latin typeface="Arial" panose="020B0604020202020204" pitchFamily="34" charset="0"/>
                <a:cs typeface="Arial" panose="020B0604020202020204" pitchFamily="34" charset="0"/>
              </a:rPr>
              <a:t>Hoe moet je handelen bij buien</a:t>
            </a:r>
          </a:p>
          <a:p>
            <a:pPr marL="285750" indent="-285750">
              <a:buFont typeface="Arial" panose="020B0604020202020204" pitchFamily="34" charset="0"/>
              <a:buChar char="•"/>
            </a:pPr>
            <a:r>
              <a:rPr lang="nl-BE" sz="1400" dirty="0" smtClean="0">
                <a:latin typeface="Arial" panose="020B0604020202020204" pitchFamily="34" charset="0"/>
                <a:cs typeface="Arial" panose="020B0604020202020204" pitchFamily="34" charset="0"/>
              </a:rPr>
              <a:t>Wat zijn de gevaren van onweer en welke onweders kunnen zich voordoen</a:t>
            </a:r>
          </a:p>
          <a:p>
            <a:pPr marL="285750" indent="-285750">
              <a:buFont typeface="Arial" panose="020B0604020202020204" pitchFamily="34" charset="0"/>
              <a:buChar char="•"/>
            </a:pPr>
            <a:r>
              <a:rPr lang="nl-BE" sz="1400" dirty="0" smtClean="0">
                <a:latin typeface="Arial" panose="020B0604020202020204" pitchFamily="34" charset="0"/>
                <a:cs typeface="Arial" panose="020B0604020202020204" pitchFamily="34" charset="0"/>
              </a:rPr>
              <a:t>Wat doen bij neerslag</a:t>
            </a:r>
            <a:r>
              <a:rPr lang="nl-BE" sz="1400" dirty="0">
                <a:latin typeface="Arial" panose="020B0604020202020204" pitchFamily="34" charset="0"/>
                <a:cs typeface="Arial" panose="020B0604020202020204" pitchFamily="34" charset="0"/>
              </a:rPr>
              <a:t>:</a:t>
            </a:r>
            <a:r>
              <a:rPr lang="nl-BE" sz="1400" dirty="0" smtClean="0">
                <a:latin typeface="Arial" panose="020B0604020202020204" pitchFamily="34" charset="0"/>
                <a:cs typeface="Arial" panose="020B0604020202020204" pitchFamily="34" charset="0"/>
              </a:rPr>
              <a:t> regen, sneeuw, ijzel </a:t>
            </a:r>
            <a:endParaRPr lang="nl-BE" sz="1400" dirty="0">
              <a:latin typeface="Arial" panose="020B0604020202020204" pitchFamily="34" charset="0"/>
              <a:cs typeface="Arial" panose="020B0604020202020204" pitchFamily="34" charset="0"/>
            </a:endParaRPr>
          </a:p>
        </p:txBody>
      </p:sp>
      <p:sp>
        <p:nvSpPr>
          <p:cNvPr id="11" name="Tekstvak 10"/>
          <p:cNvSpPr txBox="1"/>
          <p:nvPr/>
        </p:nvSpPr>
        <p:spPr>
          <a:xfrm>
            <a:off x="2104923" y="5612706"/>
            <a:ext cx="6402439" cy="523220"/>
          </a:xfrm>
          <a:prstGeom prst="rect">
            <a:avLst/>
          </a:prstGeom>
          <a:noFill/>
        </p:spPr>
        <p:txBody>
          <a:bodyPr wrap="square" rtlCol="0">
            <a:spAutoFit/>
          </a:bodyPr>
          <a:lstStyle/>
          <a:p>
            <a:pPr marL="285750" indent="-285750">
              <a:buFont typeface="Arial" panose="020B0604020202020204" pitchFamily="34" charset="0"/>
              <a:buChar char="•"/>
            </a:pPr>
            <a:r>
              <a:rPr lang="nl-BE" sz="1400" dirty="0" smtClean="0">
                <a:latin typeface="Arial" panose="020B0604020202020204" pitchFamily="34" charset="0"/>
                <a:cs typeface="Arial" panose="020B0604020202020204" pitchFamily="34" charset="0"/>
              </a:rPr>
              <a:t>Weerssystemen herkennen en wat betekenen ze voor de molenaar</a:t>
            </a:r>
          </a:p>
          <a:p>
            <a:pPr marL="285750" indent="-285750">
              <a:buFont typeface="Arial" panose="020B0604020202020204" pitchFamily="34" charset="0"/>
              <a:buChar char="•"/>
            </a:pPr>
            <a:r>
              <a:rPr lang="nl-BE" sz="1400" dirty="0" smtClean="0">
                <a:latin typeface="Arial" panose="020B0604020202020204" pitchFamily="34" charset="0"/>
                <a:cs typeface="Arial" panose="020B0604020202020204" pitchFamily="34" charset="0"/>
              </a:rPr>
              <a:t>Weersverschijnselen herkennen en wat betekenen deze voor de molenaar</a:t>
            </a:r>
            <a:endParaRPr lang="nl-BE" sz="1400" dirty="0">
              <a:latin typeface="Arial" panose="020B0604020202020204" pitchFamily="34" charset="0"/>
              <a:cs typeface="Arial" panose="020B0604020202020204" pitchFamily="34" charset="0"/>
            </a:endParaRPr>
          </a:p>
        </p:txBody>
      </p:sp>
      <p:sp>
        <p:nvSpPr>
          <p:cNvPr id="12" name="Tekstvak 11"/>
          <p:cNvSpPr txBox="1"/>
          <p:nvPr/>
        </p:nvSpPr>
        <p:spPr>
          <a:xfrm>
            <a:off x="916858" y="1249846"/>
            <a:ext cx="7693742" cy="369332"/>
          </a:xfrm>
          <a:prstGeom prst="rect">
            <a:avLst/>
          </a:prstGeom>
          <a:noFill/>
        </p:spPr>
        <p:txBody>
          <a:bodyPr wrap="square" rtlCol="0">
            <a:spAutoFit/>
          </a:bodyPr>
          <a:lstStyle/>
          <a:p>
            <a:r>
              <a:rPr lang="nl-BE" dirty="0">
                <a:latin typeface="Arial" panose="020B0604020202020204" pitchFamily="34" charset="0"/>
                <a:cs typeface="Arial" panose="020B0604020202020204" pitchFamily="34" charset="0"/>
              </a:rPr>
              <a:t>De weersverwachting voor korte termijn bepalen (5 min. tot 3uur</a:t>
            </a:r>
            <a:r>
              <a:rPr lang="nl-BE" dirty="0" smtClean="0">
                <a:latin typeface="Arial" panose="020B0604020202020204" pitchFamily="34" charset="0"/>
                <a:cs typeface="Arial" panose="020B0604020202020204" pitchFamily="34" charset="0"/>
              </a:rPr>
              <a:t>)</a:t>
            </a:r>
            <a:endParaRPr lang="nl-BE" dirty="0"/>
          </a:p>
        </p:txBody>
      </p:sp>
      <p:sp>
        <p:nvSpPr>
          <p:cNvPr id="13" name="Tekstvak 12"/>
          <p:cNvSpPr txBox="1"/>
          <p:nvPr/>
        </p:nvSpPr>
        <p:spPr>
          <a:xfrm>
            <a:off x="916857" y="5247580"/>
            <a:ext cx="7236543" cy="369332"/>
          </a:xfrm>
          <a:prstGeom prst="rect">
            <a:avLst/>
          </a:prstGeom>
          <a:noFill/>
        </p:spPr>
        <p:txBody>
          <a:bodyPr wrap="square" rtlCol="0">
            <a:spAutoFit/>
          </a:bodyPr>
          <a:lstStyle/>
          <a:p>
            <a:r>
              <a:rPr lang="nl-BE" dirty="0">
                <a:latin typeface="Arial" panose="020B0604020202020204" pitchFamily="34" charset="0"/>
                <a:cs typeface="Arial" panose="020B0604020202020204" pitchFamily="34" charset="0"/>
              </a:rPr>
              <a:t>Veilig en doelmatig handelen bij </a:t>
            </a:r>
            <a:r>
              <a:rPr lang="nl-BE" dirty="0" smtClean="0">
                <a:latin typeface="Arial" panose="020B0604020202020204" pitchFamily="34" charset="0"/>
                <a:cs typeface="Arial" panose="020B0604020202020204" pitchFamily="34" charset="0"/>
              </a:rPr>
              <a:t>weersveranderingen</a:t>
            </a:r>
            <a:endParaRPr lang="nl-BE" dirty="0"/>
          </a:p>
        </p:txBody>
      </p:sp>
      <p:sp>
        <p:nvSpPr>
          <p:cNvPr id="14" name="Tekstvak 13"/>
          <p:cNvSpPr txBox="1"/>
          <p:nvPr/>
        </p:nvSpPr>
        <p:spPr>
          <a:xfrm>
            <a:off x="916856" y="3852703"/>
            <a:ext cx="7465143" cy="369332"/>
          </a:xfrm>
          <a:prstGeom prst="rect">
            <a:avLst/>
          </a:prstGeom>
          <a:noFill/>
        </p:spPr>
        <p:txBody>
          <a:bodyPr wrap="square" rtlCol="0">
            <a:spAutoFit/>
          </a:bodyPr>
          <a:lstStyle/>
          <a:p>
            <a:r>
              <a:rPr lang="nl-BE" dirty="0">
                <a:latin typeface="Arial" panose="020B0604020202020204" pitchFamily="34" charset="0"/>
                <a:cs typeface="Arial" panose="020B0604020202020204" pitchFamily="34" charset="0"/>
              </a:rPr>
              <a:t>Weersverschijnselen inschatten om gevaarlijke situaties te </a:t>
            </a:r>
            <a:r>
              <a:rPr lang="nl-BE" dirty="0" smtClean="0">
                <a:latin typeface="Arial" panose="020B0604020202020204" pitchFamily="34" charset="0"/>
                <a:cs typeface="Arial" panose="020B0604020202020204" pitchFamily="34" charset="0"/>
              </a:rPr>
              <a:t>vermijden</a:t>
            </a:r>
            <a:endParaRPr lang="nl-BE" dirty="0"/>
          </a:p>
        </p:txBody>
      </p:sp>
      <p:sp>
        <p:nvSpPr>
          <p:cNvPr id="15" name="Tekstvak 14"/>
          <p:cNvSpPr txBox="1"/>
          <p:nvPr/>
        </p:nvSpPr>
        <p:spPr>
          <a:xfrm>
            <a:off x="916857" y="2673269"/>
            <a:ext cx="5047972" cy="369332"/>
          </a:xfrm>
          <a:prstGeom prst="rect">
            <a:avLst/>
          </a:prstGeom>
          <a:noFill/>
        </p:spPr>
        <p:txBody>
          <a:bodyPr wrap="square" rtlCol="0">
            <a:spAutoFit/>
          </a:bodyPr>
          <a:lstStyle/>
          <a:p>
            <a:r>
              <a:rPr lang="nl-BE" dirty="0">
                <a:latin typeface="Arial" panose="020B0604020202020204" pitchFamily="34" charset="0"/>
                <a:cs typeface="Arial" panose="020B0604020202020204" pitchFamily="34" charset="0"/>
              </a:rPr>
              <a:t>Windrichting bepalen en windkracht </a:t>
            </a:r>
            <a:r>
              <a:rPr lang="nl-BE" dirty="0" smtClean="0">
                <a:latin typeface="Arial" panose="020B0604020202020204" pitchFamily="34" charset="0"/>
                <a:cs typeface="Arial" panose="020B0604020202020204" pitchFamily="34" charset="0"/>
              </a:rPr>
              <a:t>bepalen</a:t>
            </a:r>
            <a:endParaRPr lang="nl-BE" dirty="0"/>
          </a:p>
        </p:txBody>
      </p:sp>
      <p:sp>
        <p:nvSpPr>
          <p:cNvPr id="3" name="Tijdelijke aanduiding voor datum 2"/>
          <p:cNvSpPr>
            <a:spLocks noGrp="1"/>
          </p:cNvSpPr>
          <p:nvPr>
            <p:ph type="dt" sz="half" idx="10"/>
          </p:nvPr>
        </p:nvSpPr>
        <p:spPr/>
        <p:txBody>
          <a:bodyPr/>
          <a:lstStyle/>
          <a:p>
            <a:fld id="{24C73B0E-E346-49FB-8677-D16775541A0F}" type="datetime1">
              <a:rPr lang="nl-BE" smtClean="0"/>
              <a:t>18/03/2024</a:t>
            </a:fld>
            <a:endParaRPr lang="nl-BE" dirty="0"/>
          </a:p>
        </p:txBody>
      </p:sp>
      <p:sp>
        <p:nvSpPr>
          <p:cNvPr id="16" name="Tijdelijke aanduiding voor dianummer 15"/>
          <p:cNvSpPr>
            <a:spLocks noGrp="1"/>
          </p:cNvSpPr>
          <p:nvPr>
            <p:ph type="sldNum" sz="quarter" idx="12"/>
          </p:nvPr>
        </p:nvSpPr>
        <p:spPr/>
        <p:txBody>
          <a:bodyPr/>
          <a:lstStyle/>
          <a:p>
            <a:fld id="{AC0B8AE9-B615-4110-8A40-3E5F16D5504D}" type="slidenum">
              <a:rPr lang="nl-BE" smtClean="0"/>
              <a:t>3</a:t>
            </a:fld>
            <a:endParaRPr lang="nl-BE" dirty="0"/>
          </a:p>
        </p:txBody>
      </p:sp>
      <p:sp>
        <p:nvSpPr>
          <p:cNvPr id="17" name="Tijdelijke aanduiding voor voettekst 16"/>
          <p:cNvSpPr>
            <a:spLocks noGrp="1"/>
          </p:cNvSpPr>
          <p:nvPr>
            <p:ph type="ftr" sz="quarter" idx="11"/>
          </p:nvPr>
        </p:nvSpPr>
        <p:spPr/>
        <p:txBody>
          <a:bodyPr/>
          <a:lstStyle/>
          <a:p>
            <a:r>
              <a:rPr lang="nl-BE" dirty="0" smtClean="0"/>
              <a:t>Het Gilde van Molenaars</a:t>
            </a:r>
            <a:endParaRPr lang="nl-BE" dirty="0"/>
          </a:p>
        </p:txBody>
      </p:sp>
    </p:spTree>
    <p:extLst>
      <p:ext uri="{BB962C8B-B14F-4D97-AF65-F5344CB8AC3E}">
        <p14:creationId xmlns:p14="http://schemas.microsoft.com/office/powerpoint/2010/main" val="4255183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1+#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1+#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1+#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rotWithShape="1">
          <a:blip r:embed="rId2" cstate="print">
            <a:extLst>
              <a:ext uri="{28A0092B-C50C-407E-A947-70E740481C1C}">
                <a14:useLocalDpi xmlns:a14="http://schemas.microsoft.com/office/drawing/2010/main" val="0"/>
              </a:ext>
            </a:extLst>
          </a:blip>
          <a:srcRect b="16272"/>
          <a:stretch/>
        </p:blipFill>
        <p:spPr>
          <a:xfrm flipH="1">
            <a:off x="9617883" y="7120"/>
            <a:ext cx="2574115" cy="1251409"/>
          </a:xfrm>
          <a:prstGeom prst="rect">
            <a:avLst/>
          </a:prstGeom>
        </p:spPr>
      </p:pic>
      <p:sp>
        <p:nvSpPr>
          <p:cNvPr id="4" name="Tekstvak 3"/>
          <p:cNvSpPr txBox="1"/>
          <p:nvPr/>
        </p:nvSpPr>
        <p:spPr>
          <a:xfrm>
            <a:off x="2937909" y="138487"/>
            <a:ext cx="6636776" cy="646331"/>
          </a:xfrm>
          <a:prstGeom prst="rect">
            <a:avLst/>
          </a:prstGeom>
          <a:solidFill>
            <a:schemeClr val="accent6">
              <a:lumMod val="60000"/>
              <a:lumOff val="40000"/>
            </a:schemeClr>
          </a:solidFill>
        </p:spPr>
        <p:txBody>
          <a:bodyPr wrap="square" rtlCol="0" anchor="ctr">
            <a:spAutoFit/>
          </a:bodyPr>
          <a:lstStyle/>
          <a:p>
            <a:pPr algn="ctr"/>
            <a:r>
              <a:rPr lang="nl-BE" sz="3600" dirty="0" smtClean="0">
                <a:latin typeface="AR JULIAN" panose="02000000000000000000" pitchFamily="2" charset="0"/>
              </a:rPr>
              <a:t>Weersymbolen: Trog en Vore</a:t>
            </a:r>
            <a:endParaRPr lang="nl-BE" sz="3600" dirty="0">
              <a:latin typeface="AR JULIAN" panose="02000000000000000000" pitchFamily="2" charset="0"/>
            </a:endParaRPr>
          </a:p>
        </p:txBody>
      </p:sp>
      <p:sp>
        <p:nvSpPr>
          <p:cNvPr id="7" name="Tekstvak 6"/>
          <p:cNvSpPr txBox="1"/>
          <p:nvPr/>
        </p:nvSpPr>
        <p:spPr>
          <a:xfrm>
            <a:off x="43620" y="7120"/>
            <a:ext cx="2851089" cy="900000"/>
          </a:xfrm>
          <a:prstGeom prst="rect">
            <a:avLst/>
          </a:prstGeom>
          <a:solidFill>
            <a:schemeClr val="accent6">
              <a:lumMod val="60000"/>
              <a:lumOff val="40000"/>
            </a:schemeClr>
          </a:solidFill>
        </p:spPr>
        <p:txBody>
          <a:bodyPr wrap="square" rtlCol="0">
            <a:spAutoFit/>
          </a:bodyPr>
          <a:lstStyle/>
          <a:p>
            <a:endParaRPr lang="nl-BE" dirty="0"/>
          </a:p>
        </p:txBody>
      </p:sp>
      <p:sp>
        <p:nvSpPr>
          <p:cNvPr id="5" name="Tekstvak 4"/>
          <p:cNvSpPr txBox="1"/>
          <p:nvPr/>
        </p:nvSpPr>
        <p:spPr>
          <a:xfrm>
            <a:off x="736827" y="138487"/>
            <a:ext cx="1983051" cy="677108"/>
          </a:xfrm>
          <a:prstGeom prst="rect">
            <a:avLst/>
          </a:prstGeom>
          <a:noFill/>
        </p:spPr>
        <p:txBody>
          <a:bodyPr wrap="square" rtlCol="0">
            <a:spAutoFit/>
          </a:bodyPr>
          <a:lstStyle/>
          <a:p>
            <a:pPr algn="ctr"/>
            <a:r>
              <a:rPr lang="nl-BE" sz="1200" dirty="0" smtClean="0">
                <a:latin typeface="Arial" panose="020B0604020202020204" pitchFamily="34" charset="0"/>
                <a:cs typeface="Arial" panose="020B0604020202020204" pitchFamily="34" charset="0"/>
              </a:rPr>
              <a:t>Het Gilde van Molenaars</a:t>
            </a:r>
          </a:p>
          <a:p>
            <a:pPr algn="ctr"/>
            <a:r>
              <a:rPr lang="nl-BE" sz="1200" dirty="0" smtClean="0">
                <a:latin typeface="Arial" panose="020B0604020202020204" pitchFamily="34" charset="0"/>
                <a:cs typeface="Arial" panose="020B0604020202020204" pitchFamily="34" charset="0"/>
              </a:rPr>
              <a:t>Afd. Limburg</a:t>
            </a:r>
          </a:p>
          <a:p>
            <a:pPr algn="ctr"/>
            <a:endParaRPr lang="nl-BE" sz="1400" dirty="0">
              <a:latin typeface="Arial" panose="020B0604020202020204" pitchFamily="34" charset="0"/>
              <a:cs typeface="Arial" panose="020B0604020202020204" pitchFamily="34" charset="0"/>
            </a:endParaRPr>
          </a:p>
        </p:txBody>
      </p:sp>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7041"/>
            <a:ext cx="716948" cy="900000"/>
          </a:xfrm>
          <a:prstGeom prst="rect">
            <a:avLst/>
          </a:prstGeom>
        </p:spPr>
      </p:pic>
      <p:sp>
        <p:nvSpPr>
          <p:cNvPr id="3" name="Tijdelijke aanduiding voor datum 2"/>
          <p:cNvSpPr>
            <a:spLocks noGrp="1"/>
          </p:cNvSpPr>
          <p:nvPr>
            <p:ph type="dt" sz="half" idx="10"/>
          </p:nvPr>
        </p:nvSpPr>
        <p:spPr/>
        <p:txBody>
          <a:bodyPr/>
          <a:lstStyle/>
          <a:p>
            <a:fld id="{8A4A1EAE-22A6-4385-97BC-6429B7645177}" type="datetime1">
              <a:rPr lang="nl-BE" smtClean="0"/>
              <a:t>18/03/2024</a:t>
            </a:fld>
            <a:endParaRPr lang="nl-BE" dirty="0"/>
          </a:p>
        </p:txBody>
      </p:sp>
      <p:sp>
        <p:nvSpPr>
          <p:cNvPr id="8" name="Tijdelijke aanduiding voor dianummer 7"/>
          <p:cNvSpPr>
            <a:spLocks noGrp="1"/>
          </p:cNvSpPr>
          <p:nvPr>
            <p:ph type="sldNum" sz="quarter" idx="12"/>
          </p:nvPr>
        </p:nvSpPr>
        <p:spPr/>
        <p:txBody>
          <a:bodyPr/>
          <a:lstStyle/>
          <a:p>
            <a:fld id="{AC0B8AE9-B615-4110-8A40-3E5F16D5504D}" type="slidenum">
              <a:rPr lang="nl-BE" smtClean="0"/>
              <a:t>30</a:t>
            </a:fld>
            <a:endParaRPr lang="nl-BE" dirty="0"/>
          </a:p>
        </p:txBody>
      </p:sp>
      <p:sp>
        <p:nvSpPr>
          <p:cNvPr id="9" name="Tekstvak 8"/>
          <p:cNvSpPr txBox="1"/>
          <p:nvPr/>
        </p:nvSpPr>
        <p:spPr>
          <a:xfrm>
            <a:off x="209571" y="5757636"/>
            <a:ext cx="8401030" cy="584775"/>
          </a:xfrm>
          <a:prstGeom prst="rect">
            <a:avLst/>
          </a:prstGeom>
          <a:noFill/>
        </p:spPr>
        <p:txBody>
          <a:bodyPr wrap="square" rtlCol="0">
            <a:spAutoFit/>
          </a:bodyPr>
          <a:lstStyle/>
          <a:p>
            <a:pPr marL="285750" indent="-285750">
              <a:buFont typeface="Arial" panose="020B0604020202020204" pitchFamily="34" charset="0"/>
              <a:buChar char="•"/>
            </a:pPr>
            <a:r>
              <a:rPr lang="nl-BE" sz="1600" dirty="0" smtClean="0">
                <a:solidFill>
                  <a:srgbClr val="FF0000"/>
                </a:solidFill>
                <a:latin typeface="Arial" panose="020B0604020202020204" pitchFamily="34" charset="0"/>
                <a:cs typeface="Arial" panose="020B0604020202020204" pitchFamily="34" charset="0"/>
              </a:rPr>
              <a:t>Een trog en een vore lijken op een front maar zijn het niet. </a:t>
            </a:r>
          </a:p>
          <a:p>
            <a:pPr marL="285750" indent="-285750">
              <a:buFont typeface="Arial" panose="020B0604020202020204" pitchFamily="34" charset="0"/>
              <a:buChar char="•"/>
            </a:pPr>
            <a:r>
              <a:rPr lang="nl-BE" sz="1600" dirty="0" smtClean="0">
                <a:solidFill>
                  <a:srgbClr val="FF0000"/>
                </a:solidFill>
                <a:latin typeface="Arial" panose="020B0604020202020204" pitchFamily="34" charset="0"/>
                <a:cs typeface="Arial" panose="020B0604020202020204" pitchFamily="34" charset="0"/>
              </a:rPr>
              <a:t>Er is geen temperatuurverschil vóór of na een trog en een vore </a:t>
            </a:r>
            <a:endParaRPr lang="nl-BE" sz="1600" dirty="0">
              <a:solidFill>
                <a:srgbClr val="FF0000"/>
              </a:solidFill>
              <a:latin typeface="Arial" panose="020B0604020202020204" pitchFamily="34" charset="0"/>
              <a:cs typeface="Arial" panose="020B0604020202020204" pitchFamily="34" charset="0"/>
            </a:endParaRPr>
          </a:p>
        </p:txBody>
      </p:sp>
      <p:pic>
        <p:nvPicPr>
          <p:cNvPr id="10" name="Afbeelding 9"/>
          <p:cNvPicPr/>
          <p:nvPr/>
        </p:nvPicPr>
        <p:blipFill rotWithShape="1">
          <a:blip r:embed="rId4" cstate="print">
            <a:extLst>
              <a:ext uri="{28A0092B-C50C-407E-A947-70E740481C1C}">
                <a14:useLocalDpi xmlns:a14="http://schemas.microsoft.com/office/drawing/2010/main" val="0"/>
              </a:ext>
            </a:extLst>
          </a:blip>
          <a:srcRect l="41407" t="18821" r="24819" b="17421"/>
          <a:stretch/>
        </p:blipFill>
        <p:spPr>
          <a:xfrm>
            <a:off x="9292753" y="3683906"/>
            <a:ext cx="2384964" cy="2281274"/>
          </a:xfrm>
          <a:prstGeom prst="rect">
            <a:avLst/>
          </a:prstGeom>
          <a:ln>
            <a:solidFill>
              <a:schemeClr val="tx1"/>
            </a:solidFill>
          </a:ln>
        </p:spPr>
      </p:pic>
      <p:sp>
        <p:nvSpPr>
          <p:cNvPr id="11" name="Tekstvak 10"/>
          <p:cNvSpPr txBox="1"/>
          <p:nvPr/>
        </p:nvSpPr>
        <p:spPr>
          <a:xfrm>
            <a:off x="2791874" y="1425937"/>
            <a:ext cx="9192022" cy="2031325"/>
          </a:xfrm>
          <a:prstGeom prst="rect">
            <a:avLst/>
          </a:prstGeom>
          <a:noFill/>
        </p:spPr>
        <p:txBody>
          <a:bodyPr wrap="square" rtlCol="0">
            <a:spAutoFit/>
          </a:bodyPr>
          <a:lstStyle/>
          <a:p>
            <a:pPr marL="285750" indent="-285750">
              <a:buFont typeface="Arial" panose="020B0604020202020204" pitchFamily="34" charset="0"/>
              <a:buChar char="•"/>
            </a:pPr>
            <a:r>
              <a:rPr lang="nl-BE" dirty="0" smtClean="0">
                <a:latin typeface="Arial" panose="020B0604020202020204" pitchFamily="34" charset="0"/>
                <a:cs typeface="Arial" panose="020B0604020202020204" pitchFamily="34" charset="0"/>
              </a:rPr>
              <a:t>Een trog komt steeds </a:t>
            </a:r>
            <a:r>
              <a:rPr lang="nl-BE" dirty="0" smtClean="0">
                <a:solidFill>
                  <a:srgbClr val="FF0000"/>
                </a:solidFill>
                <a:latin typeface="Arial" panose="020B0604020202020204" pitchFamily="34" charset="0"/>
                <a:cs typeface="Arial" panose="020B0604020202020204" pitchFamily="34" charset="0"/>
              </a:rPr>
              <a:t>“Achter” </a:t>
            </a:r>
            <a:r>
              <a:rPr lang="nl-BE" dirty="0" smtClean="0">
                <a:latin typeface="Arial" panose="020B0604020202020204" pitchFamily="34" charset="0"/>
                <a:cs typeface="Arial" panose="020B0604020202020204" pitchFamily="34" charset="0"/>
              </a:rPr>
              <a:t>een koufront, duidt op zeer koude luchtbel op hoogte</a:t>
            </a:r>
          </a:p>
          <a:p>
            <a:pPr marL="285750" indent="-285750">
              <a:buFont typeface="Arial" panose="020B0604020202020204" pitchFamily="34" charset="0"/>
              <a:buChar char="•"/>
            </a:pPr>
            <a:r>
              <a:rPr lang="nl-BE" dirty="0" smtClean="0">
                <a:latin typeface="Arial" panose="020B0604020202020204" pitchFamily="34" charset="0"/>
                <a:cs typeface="Arial" panose="020B0604020202020204" pitchFamily="34" charset="0"/>
              </a:rPr>
              <a:t>Ook vóór en achter het occlusiefront</a:t>
            </a:r>
          </a:p>
          <a:p>
            <a:pPr marL="285750" indent="-285750">
              <a:buFont typeface="Arial" panose="020B0604020202020204" pitchFamily="34" charset="0"/>
              <a:buChar char="•"/>
            </a:pPr>
            <a:r>
              <a:rPr lang="nl-BE" dirty="0" smtClean="0">
                <a:latin typeface="Arial" panose="020B0604020202020204" pitchFamily="34" charset="0"/>
                <a:cs typeface="Arial" panose="020B0604020202020204" pitchFamily="34" charset="0"/>
              </a:rPr>
              <a:t>Vaak in een knik in de isobaren.</a:t>
            </a:r>
          </a:p>
          <a:p>
            <a:pPr marL="285750" indent="-285750">
              <a:buFont typeface="Arial" panose="020B0604020202020204" pitchFamily="34" charset="0"/>
              <a:buChar char="•"/>
            </a:pPr>
            <a:r>
              <a:rPr lang="nl-BE" dirty="0" smtClean="0">
                <a:latin typeface="Arial" panose="020B0604020202020204" pitchFamily="34" charset="0"/>
                <a:cs typeface="Arial" panose="020B0604020202020204" pitchFamily="34" charset="0"/>
              </a:rPr>
              <a:t>Het ganse jaar door en uit W tot N. </a:t>
            </a:r>
          </a:p>
          <a:p>
            <a:pPr marL="285750" indent="-285750">
              <a:buFont typeface="Arial" panose="020B0604020202020204" pitchFamily="34" charset="0"/>
              <a:buChar char="•"/>
            </a:pPr>
            <a:r>
              <a:rPr lang="nl-BE" dirty="0" smtClean="0">
                <a:latin typeface="Arial" panose="020B0604020202020204" pitchFamily="34" charset="0"/>
                <a:cs typeface="Arial" panose="020B0604020202020204" pitchFamily="34" charset="0"/>
              </a:rPr>
              <a:t>Is een buienlijn en kan veel neerslag brengen</a:t>
            </a:r>
          </a:p>
          <a:p>
            <a:pPr marL="285750" indent="-285750">
              <a:buFont typeface="Arial" panose="020B0604020202020204" pitchFamily="34" charset="0"/>
              <a:buChar char="•"/>
            </a:pPr>
            <a:r>
              <a:rPr lang="nl-BE" dirty="0" smtClean="0">
                <a:latin typeface="Arial" panose="020B0604020202020204" pitchFamily="34" charset="0"/>
                <a:cs typeface="Arial" panose="020B0604020202020204" pitchFamily="34" charset="0"/>
              </a:rPr>
              <a:t>De wind kan tijdens de passage snel en ver ruimen en keert na de passage </a:t>
            </a:r>
            <a:r>
              <a:rPr lang="nl-BE" dirty="0" smtClean="0">
                <a:solidFill>
                  <a:srgbClr val="FF0000"/>
                </a:solidFill>
                <a:latin typeface="Arial" panose="020B0604020202020204" pitchFamily="34" charset="0"/>
                <a:cs typeface="Arial" panose="020B0604020202020204" pitchFamily="34" charset="0"/>
              </a:rPr>
              <a:t>‘NIET” </a:t>
            </a:r>
            <a:r>
              <a:rPr lang="nl-BE" dirty="0" smtClean="0">
                <a:latin typeface="Arial" panose="020B0604020202020204" pitchFamily="34" charset="0"/>
                <a:cs typeface="Arial" panose="020B0604020202020204" pitchFamily="34" charset="0"/>
              </a:rPr>
              <a:t>terug</a:t>
            </a:r>
            <a:r>
              <a:rPr lang="nl-BE" dirty="0" smtClean="0">
                <a:solidFill>
                  <a:srgbClr val="002060"/>
                </a:solidFill>
                <a:latin typeface="Arial" panose="020B0604020202020204" pitchFamily="34" charset="0"/>
                <a:cs typeface="Arial" panose="020B0604020202020204" pitchFamily="34" charset="0"/>
              </a:rPr>
              <a:t> </a:t>
            </a:r>
            <a:endParaRPr lang="nl-BE" dirty="0">
              <a:solidFill>
                <a:srgbClr val="002060"/>
              </a:solidFill>
              <a:latin typeface="Arial" panose="020B0604020202020204" pitchFamily="34" charset="0"/>
              <a:cs typeface="Arial" panose="020B0604020202020204" pitchFamily="34" charset="0"/>
            </a:endParaRPr>
          </a:p>
        </p:txBody>
      </p:sp>
      <p:sp>
        <p:nvSpPr>
          <p:cNvPr id="12" name="Tekstvak 11"/>
          <p:cNvSpPr txBox="1"/>
          <p:nvPr/>
        </p:nvSpPr>
        <p:spPr>
          <a:xfrm>
            <a:off x="209570" y="3874645"/>
            <a:ext cx="9365672" cy="1754326"/>
          </a:xfrm>
          <a:prstGeom prst="rect">
            <a:avLst/>
          </a:prstGeom>
          <a:noFill/>
        </p:spPr>
        <p:txBody>
          <a:bodyPr wrap="square" rtlCol="0">
            <a:spAutoFit/>
          </a:bodyPr>
          <a:lstStyle/>
          <a:p>
            <a:pPr marL="285750" indent="-285750">
              <a:buFont typeface="Arial" panose="020B0604020202020204" pitchFamily="34" charset="0"/>
              <a:buChar char="•"/>
            </a:pPr>
            <a:r>
              <a:rPr lang="nl-BE" dirty="0" smtClean="0">
                <a:latin typeface="Arial" panose="020B0604020202020204" pitchFamily="34" charset="0"/>
                <a:cs typeface="Arial" panose="020B0604020202020204" pitchFamily="34" charset="0"/>
              </a:rPr>
              <a:t>Een vore komt steeds </a:t>
            </a:r>
            <a:r>
              <a:rPr lang="nl-BE" dirty="0" smtClean="0">
                <a:solidFill>
                  <a:srgbClr val="FF0000"/>
                </a:solidFill>
                <a:latin typeface="Arial" panose="020B0604020202020204" pitchFamily="34" charset="0"/>
                <a:cs typeface="Arial" panose="020B0604020202020204" pitchFamily="34" charset="0"/>
              </a:rPr>
              <a:t>“VOOR” </a:t>
            </a:r>
            <a:r>
              <a:rPr lang="nl-BE" dirty="0" smtClean="0">
                <a:latin typeface="Arial" panose="020B0604020202020204" pitchFamily="34" charset="0"/>
                <a:cs typeface="Arial" panose="020B0604020202020204" pitchFamily="34" charset="0"/>
              </a:rPr>
              <a:t>een koufront. </a:t>
            </a:r>
          </a:p>
          <a:p>
            <a:pPr marL="285750" indent="-285750">
              <a:buFont typeface="Arial" panose="020B0604020202020204" pitchFamily="34" charset="0"/>
              <a:buChar char="•"/>
            </a:pPr>
            <a:r>
              <a:rPr lang="nl-BE" dirty="0" smtClean="0">
                <a:latin typeface="Arial" panose="020B0604020202020204" pitchFamily="34" charset="0"/>
                <a:cs typeface="Arial" panose="020B0604020202020204" pitchFamily="34" charset="0"/>
              </a:rPr>
              <a:t>Twee verschillende, warme luchtstromen komen bij elkaar waardoor een sterke luchtstijging ontstaat. </a:t>
            </a:r>
          </a:p>
          <a:p>
            <a:pPr marL="285750" indent="-285750">
              <a:buFont typeface="Arial" panose="020B0604020202020204" pitchFamily="34" charset="0"/>
              <a:buChar char="•"/>
            </a:pPr>
            <a:r>
              <a:rPr lang="nl-BE" dirty="0" smtClean="0">
                <a:latin typeface="Arial" panose="020B0604020202020204" pitchFamily="34" charset="0"/>
                <a:cs typeface="Arial" panose="020B0604020202020204" pitchFamily="34" charset="0"/>
              </a:rPr>
              <a:t>Een thermische vore kan hevig noodweer veroorzaken, windsprong en zware buien. </a:t>
            </a:r>
          </a:p>
          <a:p>
            <a:pPr marL="285750" indent="-285750">
              <a:buFont typeface="Arial" panose="020B0604020202020204" pitchFamily="34" charset="0"/>
              <a:buChar char="•"/>
            </a:pPr>
            <a:r>
              <a:rPr lang="nl-BE" dirty="0" smtClean="0">
                <a:latin typeface="Arial" panose="020B0604020202020204" pitchFamily="34" charset="0"/>
                <a:cs typeface="Arial" panose="020B0604020202020204" pitchFamily="34" charset="0"/>
              </a:rPr>
              <a:t>Komt voor in de late voorjaar, zomer en vroege herfst</a:t>
            </a:r>
          </a:p>
          <a:p>
            <a:pPr marL="285750" indent="-285750">
              <a:buFont typeface="Arial" panose="020B0604020202020204" pitchFamily="34" charset="0"/>
              <a:buChar char="•"/>
            </a:pPr>
            <a:r>
              <a:rPr lang="nl-BE" dirty="0" smtClean="0">
                <a:latin typeface="Arial" panose="020B0604020202020204" pitchFamily="34" charset="0"/>
                <a:cs typeface="Arial" panose="020B0604020202020204" pitchFamily="34" charset="0"/>
              </a:rPr>
              <a:t>Het achterop komende koufront  is meestal niet meer erg actief.</a:t>
            </a:r>
            <a:endParaRPr lang="nl-BE" dirty="0">
              <a:latin typeface="Arial" panose="020B0604020202020204" pitchFamily="34" charset="0"/>
              <a:cs typeface="Arial" panose="020B0604020202020204" pitchFamily="34" charset="0"/>
            </a:endParaRPr>
          </a:p>
        </p:txBody>
      </p:sp>
      <p:pic>
        <p:nvPicPr>
          <p:cNvPr id="13" name="Afbeelding 12"/>
          <p:cNvPicPr/>
          <p:nvPr/>
        </p:nvPicPr>
        <p:blipFill rotWithShape="1">
          <a:blip r:embed="rId5" cstate="print">
            <a:extLst>
              <a:ext uri="{28A0092B-C50C-407E-A947-70E740481C1C}">
                <a14:useLocalDpi xmlns:a14="http://schemas.microsoft.com/office/drawing/2010/main" val="0"/>
              </a:ext>
            </a:extLst>
          </a:blip>
          <a:srcRect l="29194" t="24932" r="40863" b="14690"/>
          <a:stretch/>
        </p:blipFill>
        <p:spPr>
          <a:xfrm>
            <a:off x="366003" y="1258529"/>
            <a:ext cx="2281108" cy="2119163"/>
          </a:xfrm>
          <a:prstGeom prst="rect">
            <a:avLst/>
          </a:prstGeom>
          <a:ln>
            <a:solidFill>
              <a:schemeClr val="tx1"/>
            </a:solidFill>
          </a:ln>
        </p:spPr>
      </p:pic>
      <p:cxnSp>
        <p:nvCxnSpPr>
          <p:cNvPr id="14" name="Rechte verbindingslijn 13"/>
          <p:cNvCxnSpPr/>
          <p:nvPr/>
        </p:nvCxnSpPr>
        <p:spPr>
          <a:xfrm>
            <a:off x="2791874" y="1241271"/>
            <a:ext cx="2160000" cy="0"/>
          </a:xfrm>
          <a:prstGeom prst="line">
            <a:avLst/>
          </a:prstGeom>
          <a:ln w="571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5390720" y="1056605"/>
            <a:ext cx="1209367" cy="369332"/>
          </a:xfrm>
          <a:prstGeom prst="rect">
            <a:avLst/>
          </a:prstGeom>
          <a:noFill/>
        </p:spPr>
        <p:txBody>
          <a:bodyPr wrap="square" rtlCol="0">
            <a:spAutoFit/>
          </a:bodyPr>
          <a:lstStyle/>
          <a:p>
            <a:r>
              <a:rPr lang="nl-BE" dirty="0" smtClean="0">
                <a:solidFill>
                  <a:schemeClr val="accent5">
                    <a:lumMod val="75000"/>
                  </a:schemeClr>
                </a:solidFill>
                <a:latin typeface="Arial" panose="020B0604020202020204" pitchFamily="34" charset="0"/>
                <a:cs typeface="Arial" panose="020B0604020202020204" pitchFamily="34" charset="0"/>
              </a:rPr>
              <a:t>Een trog</a:t>
            </a:r>
            <a:endParaRPr lang="nl-BE" dirty="0">
              <a:solidFill>
                <a:schemeClr val="accent5">
                  <a:lumMod val="75000"/>
                </a:schemeClr>
              </a:solidFill>
              <a:latin typeface="Arial" panose="020B0604020202020204" pitchFamily="34" charset="0"/>
              <a:cs typeface="Arial" panose="020B0604020202020204" pitchFamily="34" charset="0"/>
            </a:endParaRPr>
          </a:p>
        </p:txBody>
      </p:sp>
      <p:cxnSp>
        <p:nvCxnSpPr>
          <p:cNvPr id="16" name="Rechte verbindingslijn 15"/>
          <p:cNvCxnSpPr/>
          <p:nvPr/>
        </p:nvCxnSpPr>
        <p:spPr>
          <a:xfrm>
            <a:off x="6916862" y="3688843"/>
            <a:ext cx="2160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Tekstvak 16"/>
          <p:cNvSpPr txBox="1"/>
          <p:nvPr/>
        </p:nvSpPr>
        <p:spPr>
          <a:xfrm>
            <a:off x="5347487" y="3497114"/>
            <a:ext cx="1353484" cy="383458"/>
          </a:xfrm>
          <a:prstGeom prst="rect">
            <a:avLst/>
          </a:prstGeom>
          <a:noFill/>
        </p:spPr>
        <p:txBody>
          <a:bodyPr wrap="square" rtlCol="0">
            <a:spAutoFit/>
          </a:bodyPr>
          <a:lstStyle/>
          <a:p>
            <a:r>
              <a:rPr lang="nl-BE" dirty="0" smtClean="0">
                <a:solidFill>
                  <a:srgbClr val="FF0000"/>
                </a:solidFill>
                <a:latin typeface="Arial" panose="020B0604020202020204" pitchFamily="34" charset="0"/>
                <a:cs typeface="Arial" panose="020B0604020202020204" pitchFamily="34" charset="0"/>
              </a:rPr>
              <a:t>Een vore</a:t>
            </a:r>
            <a:endParaRPr lang="nl-BE" dirty="0">
              <a:solidFill>
                <a:srgbClr val="FF0000"/>
              </a:solidFill>
              <a:latin typeface="Arial" panose="020B0604020202020204" pitchFamily="34" charset="0"/>
              <a:cs typeface="Arial" panose="020B0604020202020204" pitchFamily="34" charset="0"/>
            </a:endParaRPr>
          </a:p>
        </p:txBody>
      </p:sp>
      <p:sp>
        <p:nvSpPr>
          <p:cNvPr id="18" name="Tijdelijke aanduiding voor voettekst 17"/>
          <p:cNvSpPr>
            <a:spLocks noGrp="1"/>
          </p:cNvSpPr>
          <p:nvPr>
            <p:ph type="ftr" sz="quarter" idx="11"/>
          </p:nvPr>
        </p:nvSpPr>
        <p:spPr/>
        <p:txBody>
          <a:bodyPr/>
          <a:lstStyle/>
          <a:p>
            <a:r>
              <a:rPr lang="nl-BE" dirty="0" smtClean="0"/>
              <a:t>Het Gilde van Molenaars</a:t>
            </a:r>
            <a:endParaRPr lang="nl-BE" dirty="0"/>
          </a:p>
        </p:txBody>
      </p:sp>
    </p:spTree>
    <p:extLst>
      <p:ext uri="{BB962C8B-B14F-4D97-AF65-F5344CB8AC3E}">
        <p14:creationId xmlns:p14="http://schemas.microsoft.com/office/powerpoint/2010/main" val="1964314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additive="base">
                                        <p:cTn id="7"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P spid="1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rotWithShape="1">
          <a:blip r:embed="rId2" cstate="print">
            <a:extLst>
              <a:ext uri="{28A0092B-C50C-407E-A947-70E740481C1C}">
                <a14:useLocalDpi xmlns:a14="http://schemas.microsoft.com/office/drawing/2010/main" val="0"/>
              </a:ext>
            </a:extLst>
          </a:blip>
          <a:srcRect b="16272"/>
          <a:stretch/>
        </p:blipFill>
        <p:spPr>
          <a:xfrm flipH="1">
            <a:off x="9617883" y="7120"/>
            <a:ext cx="2574115" cy="1251409"/>
          </a:xfrm>
          <a:prstGeom prst="rect">
            <a:avLst/>
          </a:prstGeom>
        </p:spPr>
      </p:pic>
      <p:sp>
        <p:nvSpPr>
          <p:cNvPr id="4" name="Tekstvak 3"/>
          <p:cNvSpPr txBox="1"/>
          <p:nvPr/>
        </p:nvSpPr>
        <p:spPr>
          <a:xfrm>
            <a:off x="2937909" y="138487"/>
            <a:ext cx="6636776" cy="646331"/>
          </a:xfrm>
          <a:prstGeom prst="rect">
            <a:avLst/>
          </a:prstGeom>
          <a:solidFill>
            <a:schemeClr val="accent6">
              <a:lumMod val="60000"/>
              <a:lumOff val="40000"/>
            </a:schemeClr>
          </a:solidFill>
        </p:spPr>
        <p:txBody>
          <a:bodyPr wrap="square" rtlCol="0" anchor="ctr">
            <a:spAutoFit/>
          </a:bodyPr>
          <a:lstStyle/>
          <a:p>
            <a:pPr algn="ctr"/>
            <a:r>
              <a:rPr lang="nl-BE" sz="3600" dirty="0" smtClean="0">
                <a:latin typeface="AR JULIAN" panose="02000000000000000000" pitchFamily="2" charset="0"/>
              </a:rPr>
              <a:t>Frontale depressie</a:t>
            </a:r>
            <a:endParaRPr lang="nl-BE" sz="3600" dirty="0">
              <a:latin typeface="AR JULIAN" panose="02000000000000000000" pitchFamily="2" charset="0"/>
            </a:endParaRPr>
          </a:p>
        </p:txBody>
      </p:sp>
      <p:sp>
        <p:nvSpPr>
          <p:cNvPr id="7" name="Tekstvak 6"/>
          <p:cNvSpPr txBox="1"/>
          <p:nvPr/>
        </p:nvSpPr>
        <p:spPr>
          <a:xfrm>
            <a:off x="43620" y="7120"/>
            <a:ext cx="2851089" cy="900000"/>
          </a:xfrm>
          <a:prstGeom prst="rect">
            <a:avLst/>
          </a:prstGeom>
          <a:solidFill>
            <a:schemeClr val="accent6">
              <a:lumMod val="60000"/>
              <a:lumOff val="40000"/>
            </a:schemeClr>
          </a:solidFill>
        </p:spPr>
        <p:txBody>
          <a:bodyPr wrap="square" rtlCol="0">
            <a:spAutoFit/>
          </a:bodyPr>
          <a:lstStyle/>
          <a:p>
            <a:endParaRPr lang="nl-BE" dirty="0"/>
          </a:p>
        </p:txBody>
      </p:sp>
      <p:sp>
        <p:nvSpPr>
          <p:cNvPr id="5" name="Tekstvak 4"/>
          <p:cNvSpPr txBox="1"/>
          <p:nvPr/>
        </p:nvSpPr>
        <p:spPr>
          <a:xfrm>
            <a:off x="736827" y="138487"/>
            <a:ext cx="1983051" cy="677108"/>
          </a:xfrm>
          <a:prstGeom prst="rect">
            <a:avLst/>
          </a:prstGeom>
          <a:noFill/>
        </p:spPr>
        <p:txBody>
          <a:bodyPr wrap="square" rtlCol="0">
            <a:spAutoFit/>
          </a:bodyPr>
          <a:lstStyle/>
          <a:p>
            <a:pPr algn="ctr"/>
            <a:r>
              <a:rPr lang="nl-BE" sz="1200" dirty="0" smtClean="0">
                <a:latin typeface="Arial" panose="020B0604020202020204" pitchFamily="34" charset="0"/>
                <a:cs typeface="Arial" panose="020B0604020202020204" pitchFamily="34" charset="0"/>
              </a:rPr>
              <a:t>Het Gilde van Molenaars</a:t>
            </a:r>
          </a:p>
          <a:p>
            <a:pPr algn="ctr"/>
            <a:r>
              <a:rPr lang="nl-BE" sz="1200" dirty="0" smtClean="0">
                <a:latin typeface="Arial" panose="020B0604020202020204" pitchFamily="34" charset="0"/>
                <a:cs typeface="Arial" panose="020B0604020202020204" pitchFamily="34" charset="0"/>
              </a:rPr>
              <a:t>Afd. Limburg</a:t>
            </a:r>
          </a:p>
          <a:p>
            <a:pPr algn="ctr"/>
            <a:endParaRPr lang="nl-BE" sz="1400" dirty="0">
              <a:latin typeface="Arial" panose="020B0604020202020204" pitchFamily="34" charset="0"/>
              <a:cs typeface="Arial" panose="020B0604020202020204" pitchFamily="34" charset="0"/>
            </a:endParaRPr>
          </a:p>
        </p:txBody>
      </p:sp>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7041"/>
            <a:ext cx="716948" cy="900000"/>
          </a:xfrm>
          <a:prstGeom prst="rect">
            <a:avLst/>
          </a:prstGeom>
        </p:spPr>
      </p:pic>
      <p:sp>
        <p:nvSpPr>
          <p:cNvPr id="3" name="Tijdelijke aanduiding voor datum 2"/>
          <p:cNvSpPr>
            <a:spLocks noGrp="1"/>
          </p:cNvSpPr>
          <p:nvPr>
            <p:ph type="dt" sz="half" idx="10"/>
          </p:nvPr>
        </p:nvSpPr>
        <p:spPr/>
        <p:txBody>
          <a:bodyPr/>
          <a:lstStyle/>
          <a:p>
            <a:fld id="{07127638-0474-4558-A1A6-88CE9190775F}" type="datetime1">
              <a:rPr lang="nl-BE" smtClean="0"/>
              <a:t>18/03/2024</a:t>
            </a:fld>
            <a:endParaRPr lang="nl-BE" dirty="0"/>
          </a:p>
        </p:txBody>
      </p:sp>
      <p:sp>
        <p:nvSpPr>
          <p:cNvPr id="8" name="Tijdelijke aanduiding voor dianummer 7"/>
          <p:cNvSpPr>
            <a:spLocks noGrp="1"/>
          </p:cNvSpPr>
          <p:nvPr>
            <p:ph type="sldNum" sz="quarter" idx="12"/>
          </p:nvPr>
        </p:nvSpPr>
        <p:spPr/>
        <p:txBody>
          <a:bodyPr/>
          <a:lstStyle/>
          <a:p>
            <a:fld id="{AC0B8AE9-B615-4110-8A40-3E5F16D5504D}" type="slidenum">
              <a:rPr lang="nl-BE" smtClean="0"/>
              <a:t>31</a:t>
            </a:fld>
            <a:endParaRPr lang="nl-BE" dirty="0"/>
          </a:p>
        </p:txBody>
      </p:sp>
      <p:sp>
        <p:nvSpPr>
          <p:cNvPr id="9" name="Tijdelijke aanduiding voor voettekst 8"/>
          <p:cNvSpPr>
            <a:spLocks noGrp="1"/>
          </p:cNvSpPr>
          <p:nvPr>
            <p:ph type="ftr" sz="quarter" idx="11"/>
          </p:nvPr>
        </p:nvSpPr>
        <p:spPr/>
        <p:txBody>
          <a:bodyPr/>
          <a:lstStyle/>
          <a:p>
            <a:r>
              <a:rPr lang="nl-BE" dirty="0" smtClean="0"/>
              <a:t>Het Gilde van Molenaars</a:t>
            </a:r>
            <a:endParaRPr lang="nl-BE" dirty="0"/>
          </a:p>
        </p:txBody>
      </p:sp>
      <p:sp>
        <p:nvSpPr>
          <p:cNvPr id="11" name="Tekstvak 10"/>
          <p:cNvSpPr txBox="1"/>
          <p:nvPr/>
        </p:nvSpPr>
        <p:spPr>
          <a:xfrm>
            <a:off x="311799" y="973397"/>
            <a:ext cx="9252000" cy="646331"/>
          </a:xfrm>
          <a:prstGeom prst="rect">
            <a:avLst/>
          </a:prstGeom>
          <a:noFill/>
        </p:spPr>
        <p:txBody>
          <a:bodyPr wrap="square" rtlCol="0">
            <a:spAutoFit/>
          </a:bodyPr>
          <a:lstStyle/>
          <a:p>
            <a:r>
              <a:rPr lang="nl-BE" dirty="0" smtClean="0">
                <a:solidFill>
                  <a:srgbClr val="FF0000"/>
                </a:solidFill>
                <a:latin typeface="Arial" panose="020B0604020202020204" pitchFamily="34" charset="0"/>
                <a:cs typeface="Arial" panose="020B0604020202020204" pitchFamily="34" charset="0"/>
              </a:rPr>
              <a:t>Op het polaire front (aaneenschakeling van koude en warmte fronten) ontstaan er depressies die veel invloed hebben op ons weer</a:t>
            </a:r>
            <a:endParaRPr lang="nl-BE" dirty="0">
              <a:solidFill>
                <a:srgbClr val="FF0000"/>
              </a:solidFill>
              <a:latin typeface="Arial" panose="020B0604020202020204" pitchFamily="34" charset="0"/>
              <a:cs typeface="Arial" panose="020B0604020202020204" pitchFamily="34" charset="0"/>
            </a:endParaRPr>
          </a:p>
        </p:txBody>
      </p:sp>
      <p:pic>
        <p:nvPicPr>
          <p:cNvPr id="12" name="Afbeelding 11"/>
          <p:cNvPicPr/>
          <p:nvPr/>
        </p:nvPicPr>
        <p:blipFill>
          <a:blip r:embed="rId4">
            <a:extLst>
              <a:ext uri="{28A0092B-C50C-407E-A947-70E740481C1C}">
                <a14:useLocalDpi xmlns:a14="http://schemas.microsoft.com/office/drawing/2010/main" val="0"/>
              </a:ext>
            </a:extLst>
          </a:blip>
          <a:stretch>
            <a:fillRect/>
          </a:stretch>
        </p:blipFill>
        <p:spPr>
          <a:xfrm>
            <a:off x="414147" y="1785938"/>
            <a:ext cx="2726690" cy="1228725"/>
          </a:xfrm>
          <a:prstGeom prst="rect">
            <a:avLst/>
          </a:prstGeom>
          <a:ln>
            <a:solidFill>
              <a:schemeClr val="tx1"/>
            </a:solidFill>
          </a:ln>
        </p:spPr>
      </p:pic>
      <p:sp>
        <p:nvSpPr>
          <p:cNvPr id="13" name="Tekstvak 12"/>
          <p:cNvSpPr txBox="1"/>
          <p:nvPr/>
        </p:nvSpPr>
        <p:spPr>
          <a:xfrm>
            <a:off x="3349118" y="1785938"/>
            <a:ext cx="5581650" cy="1323439"/>
          </a:xfrm>
          <a:prstGeom prst="rect">
            <a:avLst/>
          </a:prstGeom>
          <a:noFill/>
        </p:spPr>
        <p:txBody>
          <a:bodyPr wrap="square" rtlCol="0">
            <a:spAutoFit/>
          </a:bodyPr>
          <a:lstStyle/>
          <a:p>
            <a:pPr marL="285750" indent="-285750">
              <a:buFont typeface="Arial" panose="020B0604020202020204" pitchFamily="34" charset="0"/>
              <a:buChar char="•"/>
            </a:pPr>
            <a:r>
              <a:rPr lang="nl-BE" sz="1600" dirty="0" smtClean="0">
                <a:latin typeface="Arial" panose="020B0604020202020204" pitchFamily="34" charset="0"/>
                <a:cs typeface="Arial" panose="020B0604020202020204" pitchFamily="34" charset="0"/>
              </a:rPr>
              <a:t>Door tegengestelde stroming langs een Stationair front ontstaan er golven. </a:t>
            </a:r>
          </a:p>
          <a:p>
            <a:pPr marL="285750" indent="-285750">
              <a:buFont typeface="Arial" panose="020B0604020202020204" pitchFamily="34" charset="0"/>
              <a:buChar char="•"/>
            </a:pPr>
            <a:r>
              <a:rPr lang="nl-BE" sz="1600" dirty="0" smtClean="0">
                <a:latin typeface="Arial" panose="020B0604020202020204" pitchFamily="34" charset="0"/>
                <a:cs typeface="Arial" panose="020B0604020202020204" pitchFamily="34" charset="0"/>
              </a:rPr>
              <a:t>Krachtige </a:t>
            </a:r>
            <a:r>
              <a:rPr lang="nl-BE" sz="1600" dirty="0" smtClean="0">
                <a:solidFill>
                  <a:srgbClr val="FF0000"/>
                </a:solidFill>
                <a:latin typeface="Arial" panose="020B0604020202020204" pitchFamily="34" charset="0"/>
                <a:cs typeface="Arial" panose="020B0604020202020204" pitchFamily="34" charset="0"/>
              </a:rPr>
              <a:t>straalstroom</a:t>
            </a:r>
            <a:r>
              <a:rPr lang="nl-BE" sz="1600" dirty="0" smtClean="0">
                <a:latin typeface="Arial" panose="020B0604020202020204" pitchFamily="34" charset="0"/>
                <a:cs typeface="Arial" panose="020B0604020202020204" pitchFamily="34" charset="0"/>
              </a:rPr>
              <a:t> op grote hoogte veroorzaakt een luchtdrukdaling en ontstaat er een knik, golf, in het front: De </a:t>
            </a:r>
            <a:r>
              <a:rPr lang="nl-BE" sz="1600" dirty="0" smtClean="0">
                <a:solidFill>
                  <a:srgbClr val="FF0000"/>
                </a:solidFill>
                <a:latin typeface="Arial" panose="020B0604020202020204" pitchFamily="34" charset="0"/>
                <a:cs typeface="Arial" panose="020B0604020202020204" pitchFamily="34" charset="0"/>
              </a:rPr>
              <a:t>”Ontstaansfaze” </a:t>
            </a:r>
            <a:r>
              <a:rPr lang="nl-BE" sz="1600" dirty="0" smtClean="0">
                <a:latin typeface="Arial" panose="020B0604020202020204" pitchFamily="34" charset="0"/>
                <a:cs typeface="Arial" panose="020B0604020202020204" pitchFamily="34" charset="0"/>
              </a:rPr>
              <a:t>van een depressie</a:t>
            </a:r>
            <a:endParaRPr lang="nl-BE" sz="1600" dirty="0">
              <a:latin typeface="Arial" panose="020B0604020202020204" pitchFamily="34" charset="0"/>
              <a:cs typeface="Arial" panose="020B0604020202020204" pitchFamily="34" charset="0"/>
            </a:endParaRPr>
          </a:p>
        </p:txBody>
      </p:sp>
      <p:pic>
        <p:nvPicPr>
          <p:cNvPr id="14" name="Afbeelding 13"/>
          <p:cNvPicPr/>
          <p:nvPr/>
        </p:nvPicPr>
        <p:blipFill>
          <a:blip r:embed="rId5">
            <a:extLst>
              <a:ext uri="{28A0092B-C50C-407E-A947-70E740481C1C}">
                <a14:useLocalDpi xmlns:a14="http://schemas.microsoft.com/office/drawing/2010/main" val="0"/>
              </a:ext>
            </a:extLst>
          </a:blip>
          <a:stretch>
            <a:fillRect/>
          </a:stretch>
        </p:blipFill>
        <p:spPr>
          <a:xfrm>
            <a:off x="9039035" y="1785938"/>
            <a:ext cx="2669540" cy="1344295"/>
          </a:xfrm>
          <a:prstGeom prst="rect">
            <a:avLst/>
          </a:prstGeom>
          <a:ln>
            <a:solidFill>
              <a:schemeClr val="tx1"/>
            </a:solidFill>
          </a:ln>
        </p:spPr>
      </p:pic>
      <p:sp>
        <p:nvSpPr>
          <p:cNvPr id="15" name="Tekstvak 14"/>
          <p:cNvSpPr txBox="1"/>
          <p:nvPr/>
        </p:nvSpPr>
        <p:spPr>
          <a:xfrm>
            <a:off x="7477125" y="3319958"/>
            <a:ext cx="4714875" cy="584775"/>
          </a:xfrm>
          <a:prstGeom prst="rect">
            <a:avLst/>
          </a:prstGeom>
          <a:noFill/>
        </p:spPr>
        <p:txBody>
          <a:bodyPr wrap="square" rtlCol="0">
            <a:spAutoFit/>
          </a:bodyPr>
          <a:lstStyle/>
          <a:p>
            <a:pPr marL="285750" indent="-285750">
              <a:buFont typeface="Arial" panose="020B0604020202020204" pitchFamily="34" charset="0"/>
              <a:buChar char="•"/>
            </a:pPr>
            <a:r>
              <a:rPr lang="nl-BE" sz="1600" dirty="0" smtClean="0">
                <a:latin typeface="Arial" panose="020B0604020202020204" pitchFamily="34" charset="0"/>
                <a:cs typeface="Arial" panose="020B0604020202020204" pitchFamily="34" charset="0"/>
              </a:rPr>
              <a:t>De golf wordt dieper en wind en neerslag nemen toe: de </a:t>
            </a:r>
            <a:r>
              <a:rPr lang="nl-BE" sz="1600" dirty="0" smtClean="0">
                <a:solidFill>
                  <a:srgbClr val="FF0000"/>
                </a:solidFill>
                <a:latin typeface="Arial" panose="020B0604020202020204" pitchFamily="34" charset="0"/>
                <a:cs typeface="Arial" panose="020B0604020202020204" pitchFamily="34" charset="0"/>
              </a:rPr>
              <a:t>”Ontwikkelingsfaze”</a:t>
            </a:r>
            <a:endParaRPr lang="nl-BE" sz="1600" dirty="0">
              <a:solidFill>
                <a:srgbClr val="FF0000"/>
              </a:solidFill>
              <a:latin typeface="Arial" panose="020B0604020202020204" pitchFamily="34" charset="0"/>
              <a:cs typeface="Arial" panose="020B0604020202020204" pitchFamily="34" charset="0"/>
            </a:endParaRPr>
          </a:p>
        </p:txBody>
      </p:sp>
      <p:pic>
        <p:nvPicPr>
          <p:cNvPr id="16" name="Afbeelding 15"/>
          <p:cNvPicPr/>
          <p:nvPr/>
        </p:nvPicPr>
        <p:blipFill>
          <a:blip r:embed="rId6">
            <a:extLst>
              <a:ext uri="{28A0092B-C50C-407E-A947-70E740481C1C}">
                <a14:useLocalDpi xmlns:a14="http://schemas.microsoft.com/office/drawing/2010/main" val="0"/>
              </a:ext>
            </a:extLst>
          </a:blip>
          <a:stretch>
            <a:fillRect/>
          </a:stretch>
        </p:blipFill>
        <p:spPr>
          <a:xfrm>
            <a:off x="455930" y="3345787"/>
            <a:ext cx="2044700" cy="1677035"/>
          </a:xfrm>
          <a:prstGeom prst="rect">
            <a:avLst/>
          </a:prstGeom>
          <a:ln>
            <a:solidFill>
              <a:schemeClr val="tx1"/>
            </a:solidFill>
          </a:ln>
        </p:spPr>
      </p:pic>
      <p:sp>
        <p:nvSpPr>
          <p:cNvPr id="17" name="Tekstvak 16"/>
          <p:cNvSpPr txBox="1"/>
          <p:nvPr/>
        </p:nvSpPr>
        <p:spPr>
          <a:xfrm>
            <a:off x="2500630" y="3985084"/>
            <a:ext cx="5760120" cy="1077218"/>
          </a:xfrm>
          <a:prstGeom prst="rect">
            <a:avLst/>
          </a:prstGeom>
          <a:noFill/>
        </p:spPr>
        <p:txBody>
          <a:bodyPr wrap="square" rtlCol="0">
            <a:spAutoFit/>
          </a:bodyPr>
          <a:lstStyle/>
          <a:p>
            <a:pPr marL="285750" indent="-285750">
              <a:buFont typeface="Arial" panose="020B0604020202020204" pitchFamily="34" charset="0"/>
              <a:buChar char="•"/>
            </a:pPr>
            <a:r>
              <a:rPr lang="nl-BE" sz="1600" dirty="0" smtClean="0">
                <a:latin typeface="Arial" panose="020B0604020202020204" pitchFamily="34" charset="0"/>
                <a:cs typeface="Arial" panose="020B0604020202020204" pitchFamily="34" charset="0"/>
              </a:rPr>
              <a:t>Het koufront haalt het warmtefront in en verdringt het.</a:t>
            </a:r>
          </a:p>
          <a:p>
            <a:pPr marL="285750" indent="-285750">
              <a:buFont typeface="Arial" panose="020B0604020202020204" pitchFamily="34" charset="0"/>
              <a:buChar char="•"/>
            </a:pPr>
            <a:r>
              <a:rPr lang="nl-BE" sz="1600" dirty="0" smtClean="0">
                <a:latin typeface="Arial" panose="020B0604020202020204" pitchFamily="34" charset="0"/>
                <a:cs typeface="Arial" panose="020B0604020202020204" pitchFamily="34" charset="0"/>
              </a:rPr>
              <a:t>Er ontstaat een occlusie. </a:t>
            </a:r>
          </a:p>
          <a:p>
            <a:pPr marL="285750" indent="-285750">
              <a:buFont typeface="Arial" panose="020B0604020202020204" pitchFamily="34" charset="0"/>
              <a:buChar char="•"/>
            </a:pPr>
            <a:r>
              <a:rPr lang="nl-BE" sz="1600" dirty="0" smtClean="0">
                <a:latin typeface="Arial" panose="020B0604020202020204" pitchFamily="34" charset="0"/>
                <a:cs typeface="Arial" panose="020B0604020202020204" pitchFamily="34" charset="0"/>
              </a:rPr>
              <a:t>Aan de achterzijde van de depressie vormt zich een trog</a:t>
            </a:r>
          </a:p>
          <a:p>
            <a:pPr marL="285750" indent="-285750">
              <a:buFont typeface="Arial" panose="020B0604020202020204" pitchFamily="34" charset="0"/>
              <a:buChar char="•"/>
            </a:pPr>
            <a:r>
              <a:rPr lang="nl-BE" sz="1600" dirty="0" smtClean="0">
                <a:latin typeface="Arial" panose="020B0604020202020204" pitchFamily="34" charset="0"/>
                <a:cs typeface="Arial" panose="020B0604020202020204" pitchFamily="34" charset="0"/>
              </a:rPr>
              <a:t>Een volwaardige depressie is gevormd: de </a:t>
            </a:r>
            <a:r>
              <a:rPr lang="nl-BE" sz="1600" dirty="0" smtClean="0">
                <a:solidFill>
                  <a:srgbClr val="FF0000"/>
                </a:solidFill>
                <a:latin typeface="Arial" panose="020B0604020202020204" pitchFamily="34" charset="0"/>
                <a:cs typeface="Arial" panose="020B0604020202020204" pitchFamily="34" charset="0"/>
              </a:rPr>
              <a:t>“Occlusiefaze”</a:t>
            </a:r>
            <a:endParaRPr lang="nl-BE" sz="1600" dirty="0">
              <a:solidFill>
                <a:srgbClr val="FF0000"/>
              </a:solidFill>
              <a:latin typeface="Arial" panose="020B0604020202020204" pitchFamily="34" charset="0"/>
              <a:cs typeface="Arial" panose="020B0604020202020204" pitchFamily="34" charset="0"/>
            </a:endParaRPr>
          </a:p>
        </p:txBody>
      </p:sp>
      <p:pic>
        <p:nvPicPr>
          <p:cNvPr id="18" name="Afbeelding 17"/>
          <p:cNvPicPr/>
          <p:nvPr/>
        </p:nvPicPr>
        <p:blipFill>
          <a:blip r:embed="rId7">
            <a:extLst>
              <a:ext uri="{28A0092B-C50C-407E-A947-70E740481C1C}">
                <a14:useLocalDpi xmlns:a14="http://schemas.microsoft.com/office/drawing/2010/main" val="0"/>
              </a:ext>
            </a:extLst>
          </a:blip>
          <a:stretch>
            <a:fillRect/>
          </a:stretch>
        </p:blipFill>
        <p:spPr>
          <a:xfrm>
            <a:off x="9411054" y="4131353"/>
            <a:ext cx="2259965" cy="1724025"/>
          </a:xfrm>
          <a:prstGeom prst="rect">
            <a:avLst/>
          </a:prstGeom>
          <a:ln>
            <a:solidFill>
              <a:schemeClr val="tx1"/>
            </a:solidFill>
          </a:ln>
        </p:spPr>
      </p:pic>
      <p:sp>
        <p:nvSpPr>
          <p:cNvPr id="19" name="Tekstvak 18"/>
          <p:cNvSpPr txBox="1"/>
          <p:nvPr/>
        </p:nvSpPr>
        <p:spPr>
          <a:xfrm>
            <a:off x="455930" y="5465726"/>
            <a:ext cx="8992870" cy="584775"/>
          </a:xfrm>
          <a:prstGeom prst="rect">
            <a:avLst/>
          </a:prstGeom>
          <a:noFill/>
        </p:spPr>
        <p:txBody>
          <a:bodyPr wrap="square" rtlCol="0">
            <a:spAutoFit/>
          </a:bodyPr>
          <a:lstStyle/>
          <a:p>
            <a:r>
              <a:rPr lang="nl-BE" sz="1600" dirty="0" smtClean="0">
                <a:latin typeface="Arial" panose="020B0604020202020204" pitchFamily="34" charset="0"/>
                <a:cs typeface="Arial" panose="020B0604020202020204" pitchFamily="34" charset="0"/>
              </a:rPr>
              <a:t>De luchtdruk in kern stijgt door aanvoer van koude lucht In de trog komen vaak zware buien met veel wind voor. De depressie gaat oplossen en verdwijnen: De </a:t>
            </a:r>
            <a:r>
              <a:rPr lang="nl-BE" sz="1600" dirty="0" smtClean="0">
                <a:solidFill>
                  <a:srgbClr val="FF0000"/>
                </a:solidFill>
                <a:latin typeface="Arial" panose="020B0604020202020204" pitchFamily="34" charset="0"/>
                <a:cs typeface="Arial" panose="020B0604020202020204" pitchFamily="34" charset="0"/>
              </a:rPr>
              <a:t>“Opvullingsfaze” </a:t>
            </a:r>
            <a:endParaRPr lang="nl-BE" sz="16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9693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1+#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1+#ppt_w/2"/>
                                          </p:val>
                                        </p:tav>
                                        <p:tav tm="100000">
                                          <p:val>
                                            <p:strVal val="#ppt_x"/>
                                          </p:val>
                                        </p:tav>
                                      </p:tavLst>
                                    </p:anim>
                                    <p:anim calcmode="lin" valueType="num">
                                      <p:cBhvr additive="base">
                                        <p:cTn id="18" dur="500" fill="hold"/>
                                        <p:tgtEl>
                                          <p:spTgt spid="14"/>
                                        </p:tgtEl>
                                        <p:attrNameLst>
                                          <p:attrName>ppt_y</p:attrName>
                                        </p:attrNameLst>
                                      </p:cBhvr>
                                      <p:tavLst>
                                        <p:tav tm="0">
                                          <p:val>
                                            <p:strVal val="#ppt_y"/>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ppt_x"/>
                                          </p:val>
                                        </p:tav>
                                        <p:tav tm="100000">
                                          <p:val>
                                            <p:strVal val="#ppt_x"/>
                                          </p:val>
                                        </p:tav>
                                      </p:tavLst>
                                    </p:anim>
                                    <p:anim calcmode="lin" valueType="num">
                                      <p:cBhvr additive="base">
                                        <p:cTn id="2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0-#ppt_w/2"/>
                                          </p:val>
                                        </p:tav>
                                        <p:tav tm="100000">
                                          <p:val>
                                            <p:strVal val="#ppt_x"/>
                                          </p:val>
                                        </p:tav>
                                      </p:tavLst>
                                    </p:anim>
                                    <p:anim calcmode="lin" valueType="num">
                                      <p:cBhvr additive="base">
                                        <p:cTn id="28" dur="500" fill="hold"/>
                                        <p:tgtEl>
                                          <p:spTgt spid="16"/>
                                        </p:tgtEl>
                                        <p:attrNameLst>
                                          <p:attrName>ppt_y</p:attrName>
                                        </p:attrNameLst>
                                      </p:cBhvr>
                                      <p:tavLst>
                                        <p:tav tm="0">
                                          <p:val>
                                            <p:strVal val="#ppt_y"/>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ppt_x"/>
                                          </p:val>
                                        </p:tav>
                                        <p:tav tm="100000">
                                          <p:val>
                                            <p:strVal val="#ppt_x"/>
                                          </p:val>
                                        </p:tav>
                                      </p:tavLst>
                                    </p:anim>
                                    <p:anim calcmode="lin" valueType="num">
                                      <p:cBhvr additive="base">
                                        <p:cTn id="38" dur="500" fill="hold"/>
                                        <p:tgtEl>
                                          <p:spTgt spid="18"/>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ppt_x"/>
                                          </p:val>
                                        </p:tav>
                                        <p:tav tm="100000">
                                          <p:val>
                                            <p:strVal val="#ppt_x"/>
                                          </p:val>
                                        </p:tav>
                                      </p:tavLst>
                                    </p:anim>
                                    <p:anim calcmode="lin" valueType="num">
                                      <p:cBhvr additive="base">
                                        <p:cTn id="4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7" grpId="0"/>
      <p:bldP spid="1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rotWithShape="1">
          <a:blip r:embed="rId2" cstate="print">
            <a:extLst>
              <a:ext uri="{28A0092B-C50C-407E-A947-70E740481C1C}">
                <a14:useLocalDpi xmlns:a14="http://schemas.microsoft.com/office/drawing/2010/main" val="0"/>
              </a:ext>
            </a:extLst>
          </a:blip>
          <a:srcRect b="16272"/>
          <a:stretch/>
        </p:blipFill>
        <p:spPr>
          <a:xfrm flipH="1">
            <a:off x="9617883" y="7120"/>
            <a:ext cx="2574115" cy="1251409"/>
          </a:xfrm>
          <a:prstGeom prst="rect">
            <a:avLst/>
          </a:prstGeom>
        </p:spPr>
      </p:pic>
      <p:sp>
        <p:nvSpPr>
          <p:cNvPr id="4" name="Tekstvak 3"/>
          <p:cNvSpPr txBox="1"/>
          <p:nvPr/>
        </p:nvSpPr>
        <p:spPr>
          <a:xfrm>
            <a:off x="2937909" y="138487"/>
            <a:ext cx="6636776" cy="646331"/>
          </a:xfrm>
          <a:prstGeom prst="rect">
            <a:avLst/>
          </a:prstGeom>
          <a:solidFill>
            <a:schemeClr val="accent6">
              <a:lumMod val="60000"/>
              <a:lumOff val="40000"/>
            </a:schemeClr>
          </a:solidFill>
        </p:spPr>
        <p:txBody>
          <a:bodyPr wrap="square" rtlCol="0" anchor="ctr">
            <a:spAutoFit/>
          </a:bodyPr>
          <a:lstStyle/>
          <a:p>
            <a:pPr algn="ctr"/>
            <a:r>
              <a:rPr lang="nl-BE" sz="3600" dirty="0" smtClean="0">
                <a:latin typeface="AR JULIAN" panose="02000000000000000000" pitchFamily="2" charset="0"/>
              </a:rPr>
              <a:t>De straalstroom</a:t>
            </a:r>
            <a:endParaRPr lang="nl-BE" sz="3600" dirty="0">
              <a:latin typeface="AR JULIAN" panose="02000000000000000000" pitchFamily="2" charset="0"/>
            </a:endParaRPr>
          </a:p>
        </p:txBody>
      </p:sp>
      <p:sp>
        <p:nvSpPr>
          <p:cNvPr id="7" name="Tekstvak 6"/>
          <p:cNvSpPr txBox="1"/>
          <p:nvPr/>
        </p:nvSpPr>
        <p:spPr>
          <a:xfrm>
            <a:off x="43620" y="7120"/>
            <a:ext cx="2851089" cy="900000"/>
          </a:xfrm>
          <a:prstGeom prst="rect">
            <a:avLst/>
          </a:prstGeom>
          <a:solidFill>
            <a:schemeClr val="accent6">
              <a:lumMod val="60000"/>
              <a:lumOff val="40000"/>
            </a:schemeClr>
          </a:solidFill>
        </p:spPr>
        <p:txBody>
          <a:bodyPr wrap="square" rtlCol="0">
            <a:spAutoFit/>
          </a:bodyPr>
          <a:lstStyle/>
          <a:p>
            <a:endParaRPr lang="nl-BE" dirty="0"/>
          </a:p>
        </p:txBody>
      </p:sp>
      <p:sp>
        <p:nvSpPr>
          <p:cNvPr id="5" name="Tekstvak 4"/>
          <p:cNvSpPr txBox="1"/>
          <p:nvPr/>
        </p:nvSpPr>
        <p:spPr>
          <a:xfrm>
            <a:off x="736827" y="138487"/>
            <a:ext cx="1983051" cy="677108"/>
          </a:xfrm>
          <a:prstGeom prst="rect">
            <a:avLst/>
          </a:prstGeom>
          <a:noFill/>
        </p:spPr>
        <p:txBody>
          <a:bodyPr wrap="square" rtlCol="0">
            <a:spAutoFit/>
          </a:bodyPr>
          <a:lstStyle/>
          <a:p>
            <a:pPr algn="ctr"/>
            <a:r>
              <a:rPr lang="nl-BE" sz="1200" dirty="0" smtClean="0">
                <a:latin typeface="Arial" panose="020B0604020202020204" pitchFamily="34" charset="0"/>
                <a:cs typeface="Arial" panose="020B0604020202020204" pitchFamily="34" charset="0"/>
              </a:rPr>
              <a:t>Het Gilde van Molenaars</a:t>
            </a:r>
          </a:p>
          <a:p>
            <a:pPr algn="ctr"/>
            <a:r>
              <a:rPr lang="nl-BE" sz="1200" dirty="0" smtClean="0">
                <a:latin typeface="Arial" panose="020B0604020202020204" pitchFamily="34" charset="0"/>
                <a:cs typeface="Arial" panose="020B0604020202020204" pitchFamily="34" charset="0"/>
              </a:rPr>
              <a:t>Afd. Limburg</a:t>
            </a:r>
          </a:p>
          <a:p>
            <a:pPr algn="ctr"/>
            <a:endParaRPr lang="nl-BE" sz="1400" dirty="0">
              <a:latin typeface="Arial" panose="020B0604020202020204" pitchFamily="34" charset="0"/>
              <a:cs typeface="Arial" panose="020B0604020202020204" pitchFamily="34" charset="0"/>
            </a:endParaRPr>
          </a:p>
        </p:txBody>
      </p:sp>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7041"/>
            <a:ext cx="716948" cy="900000"/>
          </a:xfrm>
          <a:prstGeom prst="rect">
            <a:avLst/>
          </a:prstGeom>
        </p:spPr>
      </p:pic>
      <p:sp>
        <p:nvSpPr>
          <p:cNvPr id="3" name="Tijdelijke aanduiding voor datum 2"/>
          <p:cNvSpPr>
            <a:spLocks noGrp="1"/>
          </p:cNvSpPr>
          <p:nvPr>
            <p:ph type="dt" sz="half" idx="10"/>
          </p:nvPr>
        </p:nvSpPr>
        <p:spPr/>
        <p:txBody>
          <a:bodyPr/>
          <a:lstStyle/>
          <a:p>
            <a:fld id="{BA99D22A-B5B3-4A90-901D-22D5BC475B6B}" type="datetime1">
              <a:rPr lang="nl-BE" smtClean="0"/>
              <a:t>18/03/2024</a:t>
            </a:fld>
            <a:endParaRPr lang="nl-BE" dirty="0"/>
          </a:p>
        </p:txBody>
      </p:sp>
      <p:sp>
        <p:nvSpPr>
          <p:cNvPr id="8" name="Tijdelijke aanduiding voor dianummer 7"/>
          <p:cNvSpPr>
            <a:spLocks noGrp="1"/>
          </p:cNvSpPr>
          <p:nvPr>
            <p:ph type="sldNum" sz="quarter" idx="12"/>
          </p:nvPr>
        </p:nvSpPr>
        <p:spPr/>
        <p:txBody>
          <a:bodyPr/>
          <a:lstStyle/>
          <a:p>
            <a:fld id="{AC0B8AE9-B615-4110-8A40-3E5F16D5504D}" type="slidenum">
              <a:rPr lang="nl-BE" smtClean="0"/>
              <a:t>32</a:t>
            </a:fld>
            <a:endParaRPr lang="nl-BE" dirty="0"/>
          </a:p>
        </p:txBody>
      </p:sp>
      <p:pic>
        <p:nvPicPr>
          <p:cNvPr id="9" name="Afbeelding 8"/>
          <p:cNvPicPr/>
          <p:nvPr/>
        </p:nvPicPr>
        <p:blipFill rotWithShape="1">
          <a:blip r:embed="rId4" cstate="print">
            <a:extLst>
              <a:ext uri="{28A0092B-C50C-407E-A947-70E740481C1C}">
                <a14:useLocalDpi xmlns:a14="http://schemas.microsoft.com/office/drawing/2010/main" val="0"/>
              </a:ext>
            </a:extLst>
          </a:blip>
          <a:srcRect r="11352" b="5042"/>
          <a:stretch/>
        </p:blipFill>
        <p:spPr>
          <a:xfrm>
            <a:off x="7393468" y="1467006"/>
            <a:ext cx="4500000" cy="3060000"/>
          </a:xfrm>
          <a:prstGeom prst="rect">
            <a:avLst/>
          </a:prstGeom>
        </p:spPr>
      </p:pic>
      <p:sp>
        <p:nvSpPr>
          <p:cNvPr id="10" name="Tekstvak 9"/>
          <p:cNvSpPr txBox="1"/>
          <p:nvPr/>
        </p:nvSpPr>
        <p:spPr>
          <a:xfrm>
            <a:off x="2789177" y="1467006"/>
            <a:ext cx="4637611" cy="923330"/>
          </a:xfrm>
          <a:prstGeom prst="rect">
            <a:avLst/>
          </a:prstGeom>
          <a:noFill/>
        </p:spPr>
        <p:txBody>
          <a:bodyPr wrap="square" rtlCol="0">
            <a:spAutoFit/>
          </a:bodyPr>
          <a:lstStyle/>
          <a:p>
            <a:pPr marL="285750" indent="-285750">
              <a:buFont typeface="Arial" panose="020B0604020202020204" pitchFamily="34" charset="0"/>
              <a:buChar char="•"/>
            </a:pPr>
            <a:r>
              <a:rPr lang="nl-BE" dirty="0" smtClean="0">
                <a:latin typeface="Arial" panose="020B0604020202020204" pitchFamily="34" charset="0"/>
                <a:cs typeface="Arial" panose="020B0604020202020204" pitchFamily="34" charset="0"/>
              </a:rPr>
              <a:t>Windband op grote hoogte: 7 tot 12 km</a:t>
            </a:r>
          </a:p>
          <a:p>
            <a:pPr marL="285750" indent="-285750">
              <a:buFont typeface="Arial" panose="020B0604020202020204" pitchFamily="34" charset="0"/>
              <a:buChar char="•"/>
            </a:pPr>
            <a:r>
              <a:rPr lang="nl-BE" dirty="0" smtClean="0">
                <a:latin typeface="Arial" panose="020B0604020202020204" pitchFamily="34" charset="0"/>
                <a:cs typeface="Arial" panose="020B0604020202020204" pitchFamily="34" charset="0"/>
              </a:rPr>
              <a:t>Windsnelheden </a:t>
            </a:r>
            <a:r>
              <a:rPr lang="nl-BE" dirty="0">
                <a:latin typeface="Arial" panose="020B0604020202020204" pitchFamily="34" charset="0"/>
                <a:cs typeface="Arial" panose="020B0604020202020204" pitchFamily="34" charset="0"/>
              </a:rPr>
              <a:t>boven de 100 </a:t>
            </a:r>
            <a:r>
              <a:rPr lang="nl-BE" dirty="0" smtClean="0">
                <a:latin typeface="Arial" panose="020B0604020202020204" pitchFamily="34" charset="0"/>
                <a:cs typeface="Arial" panose="020B0604020202020204" pitchFamily="34" charset="0"/>
              </a:rPr>
              <a:t>km/uur</a:t>
            </a:r>
          </a:p>
          <a:p>
            <a:pPr marL="285750" indent="-285750">
              <a:buFont typeface="Arial" panose="020B0604020202020204" pitchFamily="34" charset="0"/>
              <a:buChar char="•"/>
            </a:pPr>
            <a:r>
              <a:rPr lang="nl-BE" dirty="0" smtClean="0">
                <a:latin typeface="Arial" panose="020B0604020202020204" pitchFamily="34" charset="0"/>
                <a:cs typeface="Arial" panose="020B0604020202020204" pitchFamily="34" charset="0"/>
              </a:rPr>
              <a:t>Waait </a:t>
            </a:r>
            <a:r>
              <a:rPr lang="nl-BE" dirty="0">
                <a:latin typeface="Arial" panose="020B0604020202020204" pitchFamily="34" charset="0"/>
                <a:cs typeface="Arial" panose="020B0604020202020204" pitchFamily="34" charset="0"/>
              </a:rPr>
              <a:t>steeds van west naar </a:t>
            </a:r>
            <a:r>
              <a:rPr lang="nl-BE" dirty="0" smtClean="0">
                <a:latin typeface="Arial" panose="020B0604020202020204" pitchFamily="34" charset="0"/>
                <a:cs typeface="Arial" panose="020B0604020202020204" pitchFamily="34" charset="0"/>
              </a:rPr>
              <a:t>oost</a:t>
            </a:r>
            <a:endParaRPr lang="nl-BE" sz="2400" dirty="0">
              <a:latin typeface="AR BLANCA" panose="02000000000000000000" pitchFamily="2" charset="0"/>
            </a:endParaRPr>
          </a:p>
        </p:txBody>
      </p:sp>
      <p:sp>
        <p:nvSpPr>
          <p:cNvPr id="11" name="Tekstvak 10"/>
          <p:cNvSpPr txBox="1"/>
          <p:nvPr/>
        </p:nvSpPr>
        <p:spPr>
          <a:xfrm>
            <a:off x="7413523" y="4599006"/>
            <a:ext cx="4484217" cy="369332"/>
          </a:xfrm>
          <a:prstGeom prst="rect">
            <a:avLst/>
          </a:prstGeom>
          <a:noFill/>
        </p:spPr>
        <p:txBody>
          <a:bodyPr wrap="square" rtlCol="0">
            <a:spAutoFit/>
          </a:bodyPr>
          <a:lstStyle/>
          <a:p>
            <a:pPr algn="ctr"/>
            <a:r>
              <a:rPr lang="nl-BE" dirty="0" smtClean="0">
                <a:latin typeface="Arial" panose="020B0604020202020204" pitchFamily="34" charset="0"/>
                <a:cs typeface="Arial" panose="020B0604020202020204" pitchFamily="34" charset="0"/>
              </a:rPr>
              <a:t>Loopt vrijwel gelijk met het </a:t>
            </a:r>
            <a:r>
              <a:rPr lang="nl-BE" dirty="0" smtClean="0">
                <a:solidFill>
                  <a:srgbClr val="FF0000"/>
                </a:solidFill>
                <a:latin typeface="Arial" panose="020B0604020202020204" pitchFamily="34" charset="0"/>
                <a:cs typeface="Arial" panose="020B0604020202020204" pitchFamily="34" charset="0"/>
              </a:rPr>
              <a:t>“polair front”</a:t>
            </a:r>
            <a:endParaRPr lang="nl-BE" dirty="0">
              <a:solidFill>
                <a:srgbClr val="FF0000"/>
              </a:solidFill>
              <a:latin typeface="Arial" panose="020B0604020202020204" pitchFamily="34" charset="0"/>
              <a:cs typeface="Arial" panose="020B0604020202020204" pitchFamily="34" charset="0"/>
            </a:endParaRPr>
          </a:p>
        </p:txBody>
      </p:sp>
      <p:sp>
        <p:nvSpPr>
          <p:cNvPr id="12" name="Tekstvak 11"/>
          <p:cNvSpPr txBox="1"/>
          <p:nvPr/>
        </p:nvSpPr>
        <p:spPr>
          <a:xfrm>
            <a:off x="6132216" y="5338701"/>
            <a:ext cx="5639644" cy="923330"/>
          </a:xfrm>
          <a:prstGeom prst="rect">
            <a:avLst/>
          </a:prstGeom>
          <a:noFill/>
          <a:ln w="19050">
            <a:solidFill>
              <a:srgbClr val="FF0000"/>
            </a:solidFill>
          </a:ln>
        </p:spPr>
        <p:txBody>
          <a:bodyPr wrap="square" rtlCol="0">
            <a:spAutoFit/>
          </a:bodyPr>
          <a:lstStyle/>
          <a:p>
            <a:r>
              <a:rPr lang="nl-BE" dirty="0" smtClean="0">
                <a:solidFill>
                  <a:srgbClr val="FF0000"/>
                </a:solidFill>
                <a:latin typeface="Arial" panose="020B0604020202020204" pitchFamily="34" charset="0"/>
                <a:cs typeface="Arial" panose="020B0604020202020204" pitchFamily="34" charset="0"/>
              </a:rPr>
              <a:t>De straalstroom in je omgeving:</a:t>
            </a:r>
          </a:p>
          <a:p>
            <a:r>
              <a:rPr lang="nl-BE" dirty="0" smtClean="0">
                <a:solidFill>
                  <a:srgbClr val="FF0000"/>
                </a:solidFill>
                <a:latin typeface="Arial" panose="020B0604020202020204" pitchFamily="34" charset="0"/>
                <a:cs typeface="Arial" panose="020B0604020202020204" pitchFamily="34" charset="0"/>
              </a:rPr>
              <a:t>Brengt opeenvolgende “depressies” met herhaaldelijk veel neerslag en wind</a:t>
            </a:r>
            <a:endParaRPr lang="nl-BE" dirty="0">
              <a:solidFill>
                <a:srgbClr val="FF0000"/>
              </a:solidFill>
              <a:latin typeface="Arial" panose="020B0604020202020204" pitchFamily="34" charset="0"/>
              <a:cs typeface="Arial" panose="020B0604020202020204" pitchFamily="34" charset="0"/>
            </a:endParaRPr>
          </a:p>
        </p:txBody>
      </p:sp>
      <p:sp>
        <p:nvSpPr>
          <p:cNvPr id="13" name="Tekstvak 12"/>
          <p:cNvSpPr txBox="1"/>
          <p:nvPr/>
        </p:nvSpPr>
        <p:spPr>
          <a:xfrm>
            <a:off x="2789177" y="3398677"/>
            <a:ext cx="4526023" cy="1200329"/>
          </a:xfrm>
          <a:prstGeom prst="rect">
            <a:avLst/>
          </a:prstGeom>
          <a:noFill/>
        </p:spPr>
        <p:txBody>
          <a:bodyPr wrap="square" rtlCol="0">
            <a:spAutoFit/>
          </a:bodyPr>
          <a:lstStyle/>
          <a:p>
            <a:r>
              <a:rPr lang="nl-BE" dirty="0" smtClean="0">
                <a:solidFill>
                  <a:srgbClr val="FF0000"/>
                </a:solidFill>
                <a:latin typeface="Arial" panose="020B0604020202020204" pitchFamily="34" charset="0"/>
                <a:cs typeface="Arial" panose="020B0604020202020204" pitchFamily="34" charset="0"/>
              </a:rPr>
              <a:t>Waarnemen:</a:t>
            </a:r>
          </a:p>
          <a:p>
            <a:pPr marL="285750" indent="-285750">
              <a:buFont typeface="Arial" panose="020B0604020202020204" pitchFamily="34" charset="0"/>
              <a:buChar char="•"/>
            </a:pPr>
            <a:r>
              <a:rPr lang="nl-BE" dirty="0" smtClean="0">
                <a:solidFill>
                  <a:srgbClr val="FF0000"/>
                </a:solidFill>
                <a:latin typeface="Arial" panose="020B0604020202020204" pitchFamily="34" charset="0"/>
                <a:cs typeface="Arial" panose="020B0604020202020204" pitchFamily="34" charset="0"/>
              </a:rPr>
              <a:t>Straalstroom in je omgeving is goed herkenbaar aan “cirrus” bewolking</a:t>
            </a:r>
          </a:p>
          <a:p>
            <a:pPr marL="285750" indent="-285750">
              <a:buFont typeface="Arial" panose="020B0604020202020204" pitchFamily="34" charset="0"/>
              <a:buChar char="•"/>
            </a:pPr>
            <a:r>
              <a:rPr lang="nl-BE" dirty="0" smtClean="0">
                <a:solidFill>
                  <a:srgbClr val="FF0000"/>
                </a:solidFill>
                <a:latin typeface="Arial" panose="020B0604020202020204" pitchFamily="34" charset="0"/>
                <a:cs typeface="Arial" panose="020B0604020202020204" pitchFamily="34" charset="0"/>
              </a:rPr>
              <a:t>Uitwaaier geeft de stroomrichting aan</a:t>
            </a:r>
            <a:endParaRPr lang="nl-BE" dirty="0">
              <a:solidFill>
                <a:srgbClr val="FF0000"/>
              </a:solidFill>
              <a:latin typeface="Arial" panose="020B0604020202020204" pitchFamily="34" charset="0"/>
              <a:cs typeface="Arial" panose="020B0604020202020204" pitchFamily="34" charset="0"/>
            </a:endParaRPr>
          </a:p>
        </p:txBody>
      </p:sp>
      <p:pic>
        <p:nvPicPr>
          <p:cNvPr id="14" name="Afbeelding 13"/>
          <p:cNvPicPr/>
          <p:nvPr/>
        </p:nvPicPr>
        <p:blipFill rotWithShape="1">
          <a:blip r:embed="rId5" cstate="print">
            <a:extLst>
              <a:ext uri="{28A0092B-C50C-407E-A947-70E740481C1C}">
                <a14:useLocalDpi xmlns:a14="http://schemas.microsoft.com/office/drawing/2010/main" val="0"/>
              </a:ext>
            </a:extLst>
          </a:blip>
          <a:srcRect l="591" r="5452" b="9445"/>
          <a:stretch/>
        </p:blipFill>
        <p:spPr>
          <a:xfrm>
            <a:off x="136701" y="5137363"/>
            <a:ext cx="2805545" cy="1609307"/>
          </a:xfrm>
          <a:prstGeom prst="rect">
            <a:avLst/>
          </a:prstGeom>
          <a:ln>
            <a:solidFill>
              <a:schemeClr val="tx1"/>
            </a:solidFill>
          </a:ln>
        </p:spPr>
      </p:pic>
      <p:pic>
        <p:nvPicPr>
          <p:cNvPr id="15" name="Afbeelding 14"/>
          <p:cNvPicPr/>
          <p:nvPr/>
        </p:nvPicPr>
        <p:blipFill>
          <a:blip r:embed="rId6" cstate="print">
            <a:extLst>
              <a:ext uri="{28A0092B-C50C-407E-A947-70E740481C1C}">
                <a14:useLocalDpi xmlns:a14="http://schemas.microsoft.com/office/drawing/2010/main" val="0"/>
              </a:ext>
            </a:extLst>
          </a:blip>
          <a:stretch>
            <a:fillRect/>
          </a:stretch>
        </p:blipFill>
        <p:spPr>
          <a:xfrm>
            <a:off x="3033129" y="5112167"/>
            <a:ext cx="2656688" cy="1634503"/>
          </a:xfrm>
          <a:prstGeom prst="rect">
            <a:avLst/>
          </a:prstGeom>
        </p:spPr>
      </p:pic>
      <p:pic>
        <p:nvPicPr>
          <p:cNvPr id="16" name="Afbeelding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5366" y="1467006"/>
            <a:ext cx="2500744" cy="3132000"/>
          </a:xfrm>
          <a:prstGeom prst="rect">
            <a:avLst/>
          </a:prstGeom>
        </p:spPr>
      </p:pic>
    </p:spTree>
    <p:extLst>
      <p:ext uri="{BB962C8B-B14F-4D97-AF65-F5344CB8AC3E}">
        <p14:creationId xmlns:p14="http://schemas.microsoft.com/office/powerpoint/2010/main" val="4181778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ppt_x"/>
                                          </p:val>
                                        </p:tav>
                                        <p:tav tm="100000">
                                          <p:val>
                                            <p:strVal val="#ppt_x"/>
                                          </p:val>
                                        </p:tav>
                                      </p:tavLst>
                                    </p:anim>
                                    <p:anim calcmode="lin" valueType="num">
                                      <p:cBhvr additive="base">
                                        <p:cTn id="2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rotWithShape="1">
          <a:blip r:embed="rId2" cstate="print">
            <a:extLst>
              <a:ext uri="{28A0092B-C50C-407E-A947-70E740481C1C}">
                <a14:useLocalDpi xmlns:a14="http://schemas.microsoft.com/office/drawing/2010/main" val="0"/>
              </a:ext>
            </a:extLst>
          </a:blip>
          <a:srcRect b="16272"/>
          <a:stretch/>
        </p:blipFill>
        <p:spPr>
          <a:xfrm flipH="1">
            <a:off x="9617883" y="7120"/>
            <a:ext cx="2574115" cy="1251409"/>
          </a:xfrm>
          <a:prstGeom prst="rect">
            <a:avLst/>
          </a:prstGeom>
        </p:spPr>
      </p:pic>
      <p:sp>
        <p:nvSpPr>
          <p:cNvPr id="4" name="Tekstvak 3"/>
          <p:cNvSpPr txBox="1"/>
          <p:nvPr/>
        </p:nvSpPr>
        <p:spPr>
          <a:xfrm>
            <a:off x="2937909" y="138487"/>
            <a:ext cx="6636776" cy="646331"/>
          </a:xfrm>
          <a:prstGeom prst="rect">
            <a:avLst/>
          </a:prstGeom>
          <a:solidFill>
            <a:schemeClr val="accent6">
              <a:lumMod val="60000"/>
              <a:lumOff val="40000"/>
            </a:schemeClr>
          </a:solidFill>
        </p:spPr>
        <p:txBody>
          <a:bodyPr wrap="square" rtlCol="0" anchor="ctr">
            <a:spAutoFit/>
          </a:bodyPr>
          <a:lstStyle/>
          <a:p>
            <a:pPr algn="ctr"/>
            <a:r>
              <a:rPr lang="nl-BE" sz="3600" dirty="0" smtClean="0">
                <a:latin typeface="AR JULIAN" panose="02000000000000000000" pitchFamily="2" charset="0"/>
              </a:rPr>
              <a:t>Het warmtefront</a:t>
            </a:r>
            <a:endParaRPr lang="nl-BE" sz="3600" dirty="0">
              <a:latin typeface="AR JULIAN" panose="02000000000000000000" pitchFamily="2" charset="0"/>
            </a:endParaRPr>
          </a:p>
        </p:txBody>
      </p:sp>
      <p:sp>
        <p:nvSpPr>
          <p:cNvPr id="7" name="Tekstvak 6"/>
          <p:cNvSpPr txBox="1"/>
          <p:nvPr/>
        </p:nvSpPr>
        <p:spPr>
          <a:xfrm>
            <a:off x="43620" y="7120"/>
            <a:ext cx="2851089" cy="900000"/>
          </a:xfrm>
          <a:prstGeom prst="rect">
            <a:avLst/>
          </a:prstGeom>
          <a:solidFill>
            <a:schemeClr val="accent6">
              <a:lumMod val="60000"/>
              <a:lumOff val="40000"/>
            </a:schemeClr>
          </a:solidFill>
        </p:spPr>
        <p:txBody>
          <a:bodyPr wrap="square" rtlCol="0">
            <a:spAutoFit/>
          </a:bodyPr>
          <a:lstStyle/>
          <a:p>
            <a:endParaRPr lang="nl-BE" dirty="0"/>
          </a:p>
        </p:txBody>
      </p:sp>
      <p:sp>
        <p:nvSpPr>
          <p:cNvPr id="5" name="Tekstvak 4"/>
          <p:cNvSpPr txBox="1"/>
          <p:nvPr/>
        </p:nvSpPr>
        <p:spPr>
          <a:xfrm>
            <a:off x="736827" y="138487"/>
            <a:ext cx="1983051" cy="677108"/>
          </a:xfrm>
          <a:prstGeom prst="rect">
            <a:avLst/>
          </a:prstGeom>
          <a:noFill/>
        </p:spPr>
        <p:txBody>
          <a:bodyPr wrap="square" rtlCol="0">
            <a:spAutoFit/>
          </a:bodyPr>
          <a:lstStyle/>
          <a:p>
            <a:pPr algn="ctr"/>
            <a:r>
              <a:rPr lang="nl-BE" sz="1200" dirty="0" smtClean="0">
                <a:latin typeface="Arial" panose="020B0604020202020204" pitchFamily="34" charset="0"/>
                <a:cs typeface="Arial" panose="020B0604020202020204" pitchFamily="34" charset="0"/>
              </a:rPr>
              <a:t>Het Gilde van Molenaars</a:t>
            </a:r>
          </a:p>
          <a:p>
            <a:pPr algn="ctr"/>
            <a:r>
              <a:rPr lang="nl-BE" sz="1200" dirty="0" smtClean="0">
                <a:latin typeface="Arial" panose="020B0604020202020204" pitchFamily="34" charset="0"/>
                <a:cs typeface="Arial" panose="020B0604020202020204" pitchFamily="34" charset="0"/>
              </a:rPr>
              <a:t>Afd. Limburg</a:t>
            </a:r>
          </a:p>
          <a:p>
            <a:pPr algn="ctr"/>
            <a:endParaRPr lang="nl-BE" sz="1400" dirty="0">
              <a:latin typeface="Arial" panose="020B0604020202020204" pitchFamily="34" charset="0"/>
              <a:cs typeface="Arial" panose="020B0604020202020204" pitchFamily="34" charset="0"/>
            </a:endParaRPr>
          </a:p>
        </p:txBody>
      </p:sp>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7041"/>
            <a:ext cx="716948" cy="900000"/>
          </a:xfrm>
          <a:prstGeom prst="rect">
            <a:avLst/>
          </a:prstGeom>
        </p:spPr>
      </p:pic>
      <p:sp>
        <p:nvSpPr>
          <p:cNvPr id="3" name="Tijdelijke aanduiding voor datum 2"/>
          <p:cNvSpPr>
            <a:spLocks noGrp="1"/>
          </p:cNvSpPr>
          <p:nvPr>
            <p:ph type="dt" sz="half" idx="10"/>
          </p:nvPr>
        </p:nvSpPr>
        <p:spPr/>
        <p:txBody>
          <a:bodyPr/>
          <a:lstStyle/>
          <a:p>
            <a:fld id="{0E0CEBF8-A83E-4663-89F6-82CA56B919E5}" type="datetime1">
              <a:rPr lang="nl-BE" smtClean="0"/>
              <a:t>18/03/2024</a:t>
            </a:fld>
            <a:endParaRPr lang="nl-BE" dirty="0"/>
          </a:p>
        </p:txBody>
      </p:sp>
      <p:sp>
        <p:nvSpPr>
          <p:cNvPr id="8" name="Tijdelijke aanduiding voor dianummer 7"/>
          <p:cNvSpPr>
            <a:spLocks noGrp="1"/>
          </p:cNvSpPr>
          <p:nvPr>
            <p:ph type="sldNum" sz="quarter" idx="12"/>
          </p:nvPr>
        </p:nvSpPr>
        <p:spPr/>
        <p:txBody>
          <a:bodyPr/>
          <a:lstStyle/>
          <a:p>
            <a:fld id="{AC0B8AE9-B615-4110-8A40-3E5F16D5504D}" type="slidenum">
              <a:rPr lang="nl-BE" smtClean="0"/>
              <a:t>33</a:t>
            </a:fld>
            <a:endParaRPr lang="nl-BE" dirty="0"/>
          </a:p>
        </p:txBody>
      </p:sp>
      <p:pic>
        <p:nvPicPr>
          <p:cNvPr id="9" name="Afbeelding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96438" y="1589133"/>
            <a:ext cx="4320000" cy="1870814"/>
          </a:xfrm>
          <a:prstGeom prst="rect">
            <a:avLst/>
          </a:prstGeom>
        </p:spPr>
      </p:pic>
      <p:sp>
        <p:nvSpPr>
          <p:cNvPr id="10" name="Tekstvak 9"/>
          <p:cNvSpPr txBox="1"/>
          <p:nvPr/>
        </p:nvSpPr>
        <p:spPr>
          <a:xfrm>
            <a:off x="367299" y="3316841"/>
            <a:ext cx="9614901" cy="2585323"/>
          </a:xfrm>
          <a:prstGeom prst="rect">
            <a:avLst/>
          </a:prstGeom>
          <a:noFill/>
        </p:spPr>
        <p:txBody>
          <a:bodyPr wrap="square" rtlCol="0">
            <a:spAutoFit/>
          </a:bodyPr>
          <a:lstStyle/>
          <a:p>
            <a:r>
              <a:rPr lang="nl-BE" dirty="0" smtClean="0">
                <a:solidFill>
                  <a:srgbClr val="FF0000"/>
                </a:solidFill>
                <a:latin typeface="Arial" panose="020B0604020202020204" pitchFamily="34" charset="0"/>
                <a:cs typeface="Arial" panose="020B0604020202020204" pitchFamily="34" charset="0"/>
              </a:rPr>
              <a:t>Waarnemen:</a:t>
            </a:r>
          </a:p>
          <a:p>
            <a:pPr marL="285750" indent="-285750">
              <a:buFont typeface="Arial" panose="020B0604020202020204" pitchFamily="34" charset="0"/>
              <a:buChar char="•"/>
            </a:pPr>
            <a:r>
              <a:rPr lang="nl-BE" dirty="0" smtClean="0">
                <a:solidFill>
                  <a:srgbClr val="FF0000"/>
                </a:solidFill>
                <a:latin typeface="Arial" panose="020B0604020202020204" pitchFamily="34" charset="0"/>
                <a:cs typeface="Arial" panose="020B0604020202020204" pitchFamily="34" charset="0"/>
              </a:rPr>
              <a:t>Vóór de passage krimpt de wind. </a:t>
            </a:r>
          </a:p>
          <a:p>
            <a:pPr marL="285750" indent="-285750">
              <a:buFont typeface="Arial" panose="020B0604020202020204" pitchFamily="34" charset="0"/>
              <a:buChar char="•"/>
            </a:pPr>
            <a:r>
              <a:rPr lang="nl-BE" dirty="0" smtClean="0">
                <a:solidFill>
                  <a:srgbClr val="FF0000"/>
                </a:solidFill>
                <a:latin typeface="Arial" panose="020B0604020202020204" pitchFamily="34" charset="0"/>
                <a:cs typeface="Arial" panose="020B0604020202020204" pitchFamily="34" charset="0"/>
              </a:rPr>
              <a:t>Het front is het eerst waarneembaar op grote hoogte, cirrus bewolking</a:t>
            </a:r>
          </a:p>
          <a:p>
            <a:pPr marL="285750" indent="-285750">
              <a:buFont typeface="Arial" panose="020B0604020202020204" pitchFamily="34" charset="0"/>
              <a:buChar char="•"/>
            </a:pPr>
            <a:r>
              <a:rPr lang="nl-BE" dirty="0" smtClean="0">
                <a:solidFill>
                  <a:srgbClr val="FF0000"/>
                </a:solidFill>
                <a:latin typeface="Arial" panose="020B0604020202020204" pitchFamily="34" charset="0"/>
                <a:cs typeface="Arial" panose="020B0604020202020204" pitchFamily="34" charset="0"/>
              </a:rPr>
              <a:t>Toenemende hoge gelaagde bewolking.</a:t>
            </a:r>
          </a:p>
          <a:p>
            <a:pPr marL="285750" indent="-285750">
              <a:buFont typeface="Arial" panose="020B0604020202020204" pitchFamily="34" charset="0"/>
              <a:buChar char="•"/>
            </a:pPr>
            <a:r>
              <a:rPr lang="nl-BE" dirty="0" smtClean="0">
                <a:solidFill>
                  <a:srgbClr val="FF0000"/>
                </a:solidFill>
                <a:latin typeface="Arial" panose="020B0604020202020204" pitchFamily="34" charset="0"/>
                <a:cs typeface="Arial" panose="020B0604020202020204" pitchFamily="34" charset="0"/>
              </a:rPr>
              <a:t>Bij de passage een windsprong, ruimend en toename van de wind</a:t>
            </a:r>
          </a:p>
          <a:p>
            <a:pPr marL="285750" indent="-285750">
              <a:buFont typeface="Arial" panose="020B0604020202020204" pitchFamily="34" charset="0"/>
              <a:buChar char="•"/>
            </a:pPr>
            <a:r>
              <a:rPr lang="nl-BE" dirty="0" smtClean="0">
                <a:solidFill>
                  <a:srgbClr val="FF0000"/>
                </a:solidFill>
                <a:latin typeface="Arial" panose="020B0604020202020204" pitchFamily="34" charset="0"/>
                <a:cs typeface="Arial" panose="020B0604020202020204" pitchFamily="34" charset="0"/>
              </a:rPr>
              <a:t>Temperatuur stijgt, komen in de warme sector.</a:t>
            </a:r>
          </a:p>
          <a:p>
            <a:pPr marL="285750" indent="-285750">
              <a:buFont typeface="Arial" panose="020B0604020202020204" pitchFamily="34" charset="0"/>
              <a:buChar char="•"/>
            </a:pPr>
            <a:r>
              <a:rPr lang="nl-BE" dirty="0" smtClean="0">
                <a:solidFill>
                  <a:srgbClr val="FF0000"/>
                </a:solidFill>
                <a:latin typeface="Arial" panose="020B0604020202020204" pitchFamily="34" charset="0"/>
                <a:cs typeface="Arial" panose="020B0604020202020204" pitchFamily="34" charset="0"/>
              </a:rPr>
              <a:t>Neerslag onder de vorm van regen of motregen duidt op de passage aan de grond.</a:t>
            </a:r>
          </a:p>
          <a:p>
            <a:pPr marL="285750" indent="-285750">
              <a:buFont typeface="Arial" panose="020B0604020202020204" pitchFamily="34" charset="0"/>
              <a:buChar char="•"/>
            </a:pPr>
            <a:r>
              <a:rPr lang="nl-BE" dirty="0" smtClean="0">
                <a:solidFill>
                  <a:srgbClr val="FF0000"/>
                </a:solidFill>
                <a:latin typeface="Arial" panose="020B0604020202020204" pitchFamily="34" charset="0"/>
                <a:cs typeface="Arial" panose="020B0604020202020204" pitchFamily="34" charset="0"/>
              </a:rPr>
              <a:t>Dicht bij de depressiekern blijft de neerslag aanhouden en volgt snel het koufront</a:t>
            </a:r>
          </a:p>
          <a:p>
            <a:pPr marL="285750" indent="-285750">
              <a:buFont typeface="Arial" panose="020B0604020202020204" pitchFamily="34" charset="0"/>
              <a:buChar char="•"/>
            </a:pPr>
            <a:r>
              <a:rPr lang="nl-BE" dirty="0" smtClean="0">
                <a:solidFill>
                  <a:srgbClr val="FF0000"/>
                </a:solidFill>
                <a:latin typeface="Arial" panose="020B0604020202020204" pitchFamily="34" charset="0"/>
                <a:cs typeface="Arial" panose="020B0604020202020204" pitchFamily="34" charset="0"/>
              </a:rPr>
              <a:t>Verder van de depressiekern klaart het op en krijgen we kleine stapelwolken</a:t>
            </a:r>
            <a:endParaRPr lang="nl-BE" dirty="0">
              <a:solidFill>
                <a:srgbClr val="FF0000"/>
              </a:solidFill>
              <a:latin typeface="Arial" panose="020B0604020202020204" pitchFamily="34" charset="0"/>
              <a:cs typeface="Arial" panose="020B0604020202020204" pitchFamily="34" charset="0"/>
            </a:endParaRPr>
          </a:p>
        </p:txBody>
      </p:sp>
      <p:sp>
        <p:nvSpPr>
          <p:cNvPr id="11" name="Tekstvak 10"/>
          <p:cNvSpPr txBox="1"/>
          <p:nvPr/>
        </p:nvSpPr>
        <p:spPr>
          <a:xfrm>
            <a:off x="207466" y="1446027"/>
            <a:ext cx="7341910" cy="923330"/>
          </a:xfrm>
          <a:prstGeom prst="rect">
            <a:avLst/>
          </a:prstGeom>
          <a:noFill/>
        </p:spPr>
        <p:txBody>
          <a:bodyPr wrap="square" rtlCol="0">
            <a:spAutoFit/>
          </a:bodyPr>
          <a:lstStyle/>
          <a:p>
            <a:pPr marL="285750" indent="-285750">
              <a:buFont typeface="Arial" panose="020B0604020202020204" pitchFamily="34" charset="0"/>
              <a:buChar char="•"/>
            </a:pPr>
            <a:r>
              <a:rPr lang="nl-BE" dirty="0" smtClean="0">
                <a:latin typeface="Arial" panose="020B0604020202020204" pitchFamily="34" charset="0"/>
                <a:cs typeface="Arial" panose="020B0604020202020204" pitchFamily="34" charset="0"/>
              </a:rPr>
              <a:t>Is een smalle lijn van warmere en koudere lucht met veel neerslag</a:t>
            </a:r>
          </a:p>
          <a:p>
            <a:pPr marL="285750" indent="-285750">
              <a:buFont typeface="Arial" panose="020B0604020202020204" pitchFamily="34" charset="0"/>
              <a:buChar char="•"/>
            </a:pPr>
            <a:r>
              <a:rPr lang="nl-BE" dirty="0" smtClean="0">
                <a:latin typeface="Arial" panose="020B0604020202020204" pitchFamily="34" charset="0"/>
                <a:cs typeface="Arial" panose="020B0604020202020204" pitchFamily="34" charset="0"/>
              </a:rPr>
              <a:t>Warme luchtmassa schuift over een koude (koele) luchtmassa</a:t>
            </a:r>
          </a:p>
          <a:p>
            <a:pPr marL="285750" indent="-285750">
              <a:buFont typeface="Arial" panose="020B0604020202020204" pitchFamily="34" charset="0"/>
              <a:buChar char="•"/>
            </a:pPr>
            <a:r>
              <a:rPr lang="nl-BE" dirty="0" smtClean="0">
                <a:latin typeface="Arial" panose="020B0604020202020204" pitchFamily="34" charset="0"/>
                <a:cs typeface="Arial" panose="020B0604020202020204" pitchFamily="34" charset="0"/>
              </a:rPr>
              <a:t>Toenemende gelaagde bewolking vanaf het hoge warmtefront</a:t>
            </a:r>
            <a:endParaRPr lang="nl-BE" dirty="0">
              <a:latin typeface="Arial" panose="020B0604020202020204" pitchFamily="34" charset="0"/>
              <a:cs typeface="Arial" panose="020B0604020202020204" pitchFamily="34" charset="0"/>
            </a:endParaRPr>
          </a:p>
        </p:txBody>
      </p:sp>
      <p:sp>
        <p:nvSpPr>
          <p:cNvPr id="13" name="Tijdelijke aanduiding voor voettekst 12"/>
          <p:cNvSpPr>
            <a:spLocks noGrp="1"/>
          </p:cNvSpPr>
          <p:nvPr>
            <p:ph type="ftr" sz="quarter" idx="11"/>
          </p:nvPr>
        </p:nvSpPr>
        <p:spPr/>
        <p:txBody>
          <a:bodyPr/>
          <a:lstStyle/>
          <a:p>
            <a:r>
              <a:rPr lang="nl-BE" dirty="0" smtClean="0"/>
              <a:t>Het Gilde van Molenaars</a:t>
            </a:r>
            <a:endParaRPr lang="nl-BE" dirty="0"/>
          </a:p>
        </p:txBody>
      </p:sp>
    </p:spTree>
    <p:extLst>
      <p:ext uri="{BB962C8B-B14F-4D97-AF65-F5344CB8AC3E}">
        <p14:creationId xmlns:p14="http://schemas.microsoft.com/office/powerpoint/2010/main" val="2819254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rotWithShape="1">
          <a:blip r:embed="rId2" cstate="print">
            <a:extLst>
              <a:ext uri="{28A0092B-C50C-407E-A947-70E740481C1C}">
                <a14:useLocalDpi xmlns:a14="http://schemas.microsoft.com/office/drawing/2010/main" val="0"/>
              </a:ext>
            </a:extLst>
          </a:blip>
          <a:srcRect b="16272"/>
          <a:stretch/>
        </p:blipFill>
        <p:spPr>
          <a:xfrm flipH="1">
            <a:off x="9617883" y="7120"/>
            <a:ext cx="2574115" cy="1251409"/>
          </a:xfrm>
          <a:prstGeom prst="rect">
            <a:avLst/>
          </a:prstGeom>
        </p:spPr>
      </p:pic>
      <p:sp>
        <p:nvSpPr>
          <p:cNvPr id="4" name="Tekstvak 3"/>
          <p:cNvSpPr txBox="1"/>
          <p:nvPr/>
        </p:nvSpPr>
        <p:spPr>
          <a:xfrm>
            <a:off x="2937909" y="138487"/>
            <a:ext cx="6636776" cy="646331"/>
          </a:xfrm>
          <a:prstGeom prst="rect">
            <a:avLst/>
          </a:prstGeom>
          <a:solidFill>
            <a:schemeClr val="accent6">
              <a:lumMod val="60000"/>
              <a:lumOff val="40000"/>
            </a:schemeClr>
          </a:solidFill>
        </p:spPr>
        <p:txBody>
          <a:bodyPr wrap="square" rtlCol="0" anchor="ctr">
            <a:spAutoFit/>
          </a:bodyPr>
          <a:lstStyle/>
          <a:p>
            <a:pPr algn="ctr"/>
            <a:r>
              <a:rPr lang="nl-BE" sz="3600" dirty="0" smtClean="0">
                <a:latin typeface="AR JULIAN" panose="02000000000000000000" pitchFamily="2" charset="0"/>
              </a:rPr>
              <a:t>Het Koufront</a:t>
            </a:r>
            <a:endParaRPr lang="nl-BE" sz="3600" dirty="0">
              <a:latin typeface="AR JULIAN" panose="02000000000000000000" pitchFamily="2" charset="0"/>
            </a:endParaRPr>
          </a:p>
        </p:txBody>
      </p:sp>
      <p:sp>
        <p:nvSpPr>
          <p:cNvPr id="7" name="Tekstvak 6"/>
          <p:cNvSpPr txBox="1"/>
          <p:nvPr/>
        </p:nvSpPr>
        <p:spPr>
          <a:xfrm>
            <a:off x="43620" y="7120"/>
            <a:ext cx="2851089" cy="900000"/>
          </a:xfrm>
          <a:prstGeom prst="rect">
            <a:avLst/>
          </a:prstGeom>
          <a:solidFill>
            <a:schemeClr val="accent6">
              <a:lumMod val="60000"/>
              <a:lumOff val="40000"/>
            </a:schemeClr>
          </a:solidFill>
        </p:spPr>
        <p:txBody>
          <a:bodyPr wrap="square" rtlCol="0">
            <a:spAutoFit/>
          </a:bodyPr>
          <a:lstStyle/>
          <a:p>
            <a:endParaRPr lang="nl-BE" dirty="0"/>
          </a:p>
        </p:txBody>
      </p:sp>
      <p:sp>
        <p:nvSpPr>
          <p:cNvPr id="5" name="Tekstvak 4"/>
          <p:cNvSpPr txBox="1"/>
          <p:nvPr/>
        </p:nvSpPr>
        <p:spPr>
          <a:xfrm>
            <a:off x="736827" y="138487"/>
            <a:ext cx="1983051" cy="677108"/>
          </a:xfrm>
          <a:prstGeom prst="rect">
            <a:avLst/>
          </a:prstGeom>
          <a:noFill/>
        </p:spPr>
        <p:txBody>
          <a:bodyPr wrap="square" rtlCol="0">
            <a:spAutoFit/>
          </a:bodyPr>
          <a:lstStyle/>
          <a:p>
            <a:pPr algn="ctr"/>
            <a:r>
              <a:rPr lang="nl-BE" sz="1200" dirty="0" smtClean="0">
                <a:latin typeface="Arial" panose="020B0604020202020204" pitchFamily="34" charset="0"/>
                <a:cs typeface="Arial" panose="020B0604020202020204" pitchFamily="34" charset="0"/>
              </a:rPr>
              <a:t>Het Gilde van Molenaars</a:t>
            </a:r>
          </a:p>
          <a:p>
            <a:pPr algn="ctr"/>
            <a:r>
              <a:rPr lang="nl-BE" sz="1200" dirty="0" smtClean="0">
                <a:latin typeface="Arial" panose="020B0604020202020204" pitchFamily="34" charset="0"/>
                <a:cs typeface="Arial" panose="020B0604020202020204" pitchFamily="34" charset="0"/>
              </a:rPr>
              <a:t>Afd. Limburg</a:t>
            </a:r>
          </a:p>
          <a:p>
            <a:pPr algn="ctr"/>
            <a:endParaRPr lang="nl-BE" sz="1400" dirty="0">
              <a:latin typeface="Arial" panose="020B0604020202020204" pitchFamily="34" charset="0"/>
              <a:cs typeface="Arial" panose="020B0604020202020204" pitchFamily="34" charset="0"/>
            </a:endParaRPr>
          </a:p>
        </p:txBody>
      </p:sp>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7041"/>
            <a:ext cx="716948" cy="900000"/>
          </a:xfrm>
          <a:prstGeom prst="rect">
            <a:avLst/>
          </a:prstGeom>
        </p:spPr>
      </p:pic>
      <p:sp>
        <p:nvSpPr>
          <p:cNvPr id="3" name="Tijdelijke aanduiding voor datum 2"/>
          <p:cNvSpPr>
            <a:spLocks noGrp="1"/>
          </p:cNvSpPr>
          <p:nvPr>
            <p:ph type="dt" sz="half" idx="10"/>
          </p:nvPr>
        </p:nvSpPr>
        <p:spPr/>
        <p:txBody>
          <a:bodyPr/>
          <a:lstStyle/>
          <a:p>
            <a:fld id="{492D67BF-8989-4175-B3B3-9880195F1DD1}" type="datetime1">
              <a:rPr lang="nl-BE" smtClean="0"/>
              <a:t>18/03/2024</a:t>
            </a:fld>
            <a:endParaRPr lang="nl-BE" dirty="0"/>
          </a:p>
        </p:txBody>
      </p:sp>
      <p:sp>
        <p:nvSpPr>
          <p:cNvPr id="8" name="Tijdelijke aanduiding voor dianummer 7"/>
          <p:cNvSpPr>
            <a:spLocks noGrp="1"/>
          </p:cNvSpPr>
          <p:nvPr>
            <p:ph type="sldNum" sz="quarter" idx="12"/>
          </p:nvPr>
        </p:nvSpPr>
        <p:spPr/>
        <p:txBody>
          <a:bodyPr/>
          <a:lstStyle/>
          <a:p>
            <a:fld id="{AC0B8AE9-B615-4110-8A40-3E5F16D5504D}" type="slidenum">
              <a:rPr lang="nl-BE" smtClean="0"/>
              <a:t>34</a:t>
            </a:fld>
            <a:endParaRPr lang="nl-BE" dirty="0"/>
          </a:p>
        </p:txBody>
      </p:sp>
      <p:pic>
        <p:nvPicPr>
          <p:cNvPr id="9" name="Afbeelding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74927" y="1449375"/>
            <a:ext cx="3600000" cy="1873519"/>
          </a:xfrm>
          <a:prstGeom prst="rect">
            <a:avLst/>
          </a:prstGeom>
        </p:spPr>
      </p:pic>
      <p:sp>
        <p:nvSpPr>
          <p:cNvPr id="10" name="Tekstvak 9"/>
          <p:cNvSpPr txBox="1"/>
          <p:nvPr/>
        </p:nvSpPr>
        <p:spPr>
          <a:xfrm>
            <a:off x="4126972" y="2475606"/>
            <a:ext cx="3809042" cy="1200329"/>
          </a:xfrm>
          <a:prstGeom prst="rect">
            <a:avLst/>
          </a:prstGeom>
          <a:noFill/>
        </p:spPr>
        <p:txBody>
          <a:bodyPr wrap="square" rtlCol="0">
            <a:spAutoFit/>
          </a:bodyPr>
          <a:lstStyle/>
          <a:p>
            <a:r>
              <a:rPr lang="nl-BE" dirty="0" smtClean="0">
                <a:solidFill>
                  <a:srgbClr val="FF0000"/>
                </a:solidFill>
                <a:latin typeface="Arial" panose="020B0604020202020204" pitchFamily="34" charset="0"/>
                <a:cs typeface="Arial" panose="020B0604020202020204" pitchFamily="34" charset="0"/>
              </a:rPr>
              <a:t>Waarnemen:</a:t>
            </a:r>
          </a:p>
          <a:p>
            <a:pPr marL="285750" indent="-285750">
              <a:buFont typeface="Arial" panose="020B0604020202020204" pitchFamily="34" charset="0"/>
              <a:buChar char="•"/>
            </a:pPr>
            <a:r>
              <a:rPr lang="nl-BE" dirty="0" smtClean="0">
                <a:solidFill>
                  <a:srgbClr val="FF0000"/>
                </a:solidFill>
                <a:latin typeface="Arial" panose="020B0604020202020204" pitchFamily="34" charset="0"/>
                <a:cs typeface="Arial" panose="020B0604020202020204" pitchFamily="34" charset="0"/>
              </a:rPr>
              <a:t>Donker wordende lucht en snel jagende wolkenflarden onder hoger liggende wolken</a:t>
            </a:r>
            <a:endParaRPr lang="nl-BE" dirty="0">
              <a:solidFill>
                <a:srgbClr val="FF0000"/>
              </a:solidFill>
              <a:latin typeface="Arial" panose="020B0604020202020204" pitchFamily="34" charset="0"/>
              <a:cs typeface="Arial" panose="020B0604020202020204" pitchFamily="34" charset="0"/>
            </a:endParaRPr>
          </a:p>
        </p:txBody>
      </p:sp>
      <p:sp>
        <p:nvSpPr>
          <p:cNvPr id="11" name="Tekstvak 10"/>
          <p:cNvSpPr txBox="1"/>
          <p:nvPr/>
        </p:nvSpPr>
        <p:spPr>
          <a:xfrm>
            <a:off x="5415433" y="4017639"/>
            <a:ext cx="6659494" cy="1015663"/>
          </a:xfrm>
          <a:prstGeom prst="rect">
            <a:avLst/>
          </a:prstGeom>
          <a:noFill/>
        </p:spPr>
        <p:txBody>
          <a:bodyPr wrap="square" rtlCol="0">
            <a:spAutoFit/>
          </a:bodyPr>
          <a:lstStyle/>
          <a:p>
            <a:pPr marL="285750" indent="-285750">
              <a:buFont typeface="Arial" panose="020B0604020202020204" pitchFamily="34" charset="0"/>
              <a:buChar char="•"/>
            </a:pPr>
            <a:r>
              <a:rPr lang="nl-BE" dirty="0" smtClean="0">
                <a:latin typeface="Arial" panose="020B0604020202020204" pitchFamily="34" charset="0"/>
                <a:cs typeface="Arial" panose="020B0604020202020204" pitchFamily="34" charset="0"/>
              </a:rPr>
              <a:t>Bij een actief (snellopend) kou front kunnen er zich grote stapelwolken vormen met zware buien en mogelijk onweer.</a:t>
            </a:r>
          </a:p>
          <a:p>
            <a:pPr marL="285750" indent="-285750">
              <a:buFont typeface="Arial" panose="020B0604020202020204" pitchFamily="34" charset="0"/>
              <a:buChar char="•"/>
            </a:pPr>
            <a:r>
              <a:rPr lang="nl-BE" dirty="0" smtClean="0">
                <a:latin typeface="Arial" panose="020B0604020202020204" pitchFamily="34" charset="0"/>
                <a:cs typeface="Arial" panose="020B0604020202020204" pitchFamily="34" charset="0"/>
              </a:rPr>
              <a:t>Kan na 15 min reeds voorbij zijn</a:t>
            </a:r>
            <a:r>
              <a:rPr lang="nl-BE" sz="2400" dirty="0" smtClean="0">
                <a:latin typeface="Arial" panose="020B0604020202020204" pitchFamily="34" charset="0"/>
                <a:cs typeface="Arial" panose="020B0604020202020204" pitchFamily="34" charset="0"/>
              </a:rPr>
              <a:t>.</a:t>
            </a:r>
            <a:endParaRPr lang="nl-BE" sz="2400" dirty="0">
              <a:latin typeface="Arial" panose="020B0604020202020204" pitchFamily="34" charset="0"/>
              <a:cs typeface="Arial" panose="020B0604020202020204" pitchFamily="34" charset="0"/>
            </a:endParaRPr>
          </a:p>
        </p:txBody>
      </p:sp>
      <p:pic>
        <p:nvPicPr>
          <p:cNvPr id="12" name="Afbeelding 11"/>
          <p:cNvPicPr/>
          <p:nvPr/>
        </p:nvPicPr>
        <p:blipFill>
          <a:blip r:embed="rId5">
            <a:extLst>
              <a:ext uri="{28A0092B-C50C-407E-A947-70E740481C1C}">
                <a14:useLocalDpi xmlns:a14="http://schemas.microsoft.com/office/drawing/2010/main" val="0"/>
              </a:ext>
            </a:extLst>
          </a:blip>
          <a:stretch>
            <a:fillRect/>
          </a:stretch>
        </p:blipFill>
        <p:spPr>
          <a:xfrm>
            <a:off x="165051" y="2621627"/>
            <a:ext cx="3600000" cy="2094626"/>
          </a:xfrm>
          <a:prstGeom prst="rect">
            <a:avLst/>
          </a:prstGeom>
          <a:ln>
            <a:solidFill>
              <a:schemeClr val="tx1"/>
            </a:solidFill>
          </a:ln>
        </p:spPr>
      </p:pic>
      <p:sp>
        <p:nvSpPr>
          <p:cNvPr id="13" name="Tekstvak 12"/>
          <p:cNvSpPr txBox="1"/>
          <p:nvPr/>
        </p:nvSpPr>
        <p:spPr>
          <a:xfrm>
            <a:off x="165051" y="5211397"/>
            <a:ext cx="5728790" cy="923330"/>
          </a:xfrm>
          <a:prstGeom prst="rect">
            <a:avLst/>
          </a:prstGeom>
          <a:noFill/>
        </p:spPr>
        <p:txBody>
          <a:bodyPr wrap="square" rtlCol="0">
            <a:spAutoFit/>
          </a:bodyPr>
          <a:lstStyle/>
          <a:p>
            <a:r>
              <a:rPr lang="nl-BE" sz="1600" dirty="0" smtClean="0">
                <a:latin typeface="Arial" panose="020B0604020202020204" pitchFamily="34" charset="0"/>
                <a:cs typeface="Arial" panose="020B0604020202020204" pitchFamily="34" charset="0"/>
              </a:rPr>
              <a:t>Op een</a:t>
            </a:r>
            <a:r>
              <a:rPr lang="nl-BE" dirty="0" smtClean="0">
                <a:latin typeface="Arial" panose="020B0604020202020204" pitchFamily="34" charset="0"/>
                <a:cs typeface="Arial" panose="020B0604020202020204" pitchFamily="34" charset="0"/>
              </a:rPr>
              <a:t> passief kou front gebeurd het verdringen van de warmere lucht wat geleidelijke aan en is het wat rustiger met stratusbewolking en regen </a:t>
            </a:r>
            <a:endParaRPr lang="nl-BE" dirty="0">
              <a:latin typeface="Arial" panose="020B0604020202020204" pitchFamily="34" charset="0"/>
              <a:cs typeface="Arial" panose="020B0604020202020204" pitchFamily="34" charset="0"/>
            </a:endParaRPr>
          </a:p>
        </p:txBody>
      </p:sp>
      <p:sp>
        <p:nvSpPr>
          <p:cNvPr id="14" name="Tekstvak 13"/>
          <p:cNvSpPr txBox="1"/>
          <p:nvPr/>
        </p:nvSpPr>
        <p:spPr>
          <a:xfrm>
            <a:off x="5954346" y="5180620"/>
            <a:ext cx="6120581" cy="954107"/>
          </a:xfrm>
          <a:prstGeom prst="rect">
            <a:avLst/>
          </a:prstGeom>
          <a:noFill/>
        </p:spPr>
        <p:txBody>
          <a:bodyPr wrap="square" rtlCol="0">
            <a:spAutoFit/>
          </a:bodyPr>
          <a:lstStyle/>
          <a:p>
            <a:pPr marL="285750" indent="-285750">
              <a:buFont typeface="Arial" panose="020B0604020202020204" pitchFamily="34" charset="0"/>
              <a:buChar char="•"/>
            </a:pPr>
            <a:r>
              <a:rPr lang="nl-BE" dirty="0" smtClean="0">
                <a:solidFill>
                  <a:srgbClr val="FF0000"/>
                </a:solidFill>
                <a:latin typeface="Arial" panose="020B0604020202020204" pitchFamily="34" charset="0"/>
                <a:cs typeface="Arial" panose="020B0604020202020204" pitchFamily="34" charset="0"/>
              </a:rPr>
              <a:t>Na de passage is de wind geruimd, de lucht klaart op. </a:t>
            </a:r>
          </a:p>
          <a:p>
            <a:pPr marL="285750" indent="-285750">
              <a:buFont typeface="Arial" panose="020B0604020202020204" pitchFamily="34" charset="0"/>
              <a:buChar char="•"/>
            </a:pPr>
            <a:r>
              <a:rPr lang="nl-BE" dirty="0" smtClean="0">
                <a:solidFill>
                  <a:srgbClr val="FF0000"/>
                </a:solidFill>
                <a:latin typeface="Arial" panose="020B0604020202020204" pitchFamily="34" charset="0"/>
                <a:cs typeface="Arial" panose="020B0604020202020204" pitchFamily="34" charset="0"/>
              </a:rPr>
              <a:t>Er </a:t>
            </a:r>
            <a:r>
              <a:rPr lang="nl-BE" dirty="0">
                <a:solidFill>
                  <a:srgbClr val="FF0000"/>
                </a:solidFill>
                <a:latin typeface="Arial" panose="020B0604020202020204" pitchFamily="34" charset="0"/>
                <a:cs typeface="Arial" panose="020B0604020202020204" pitchFamily="34" charset="0"/>
              </a:rPr>
              <a:t>ontstaan stapelwolken door convectie. </a:t>
            </a:r>
            <a:endParaRPr lang="nl-BE" dirty="0" smtClean="0">
              <a:solidFill>
                <a:srgbClr val="FF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nl-BE" dirty="0" smtClean="0">
                <a:solidFill>
                  <a:srgbClr val="FF0000"/>
                </a:solidFill>
                <a:latin typeface="Arial" panose="020B0604020202020204" pitchFamily="34" charset="0"/>
                <a:cs typeface="Arial" panose="020B0604020202020204" pitchFamily="34" charset="0"/>
              </a:rPr>
              <a:t>Opklaringen </a:t>
            </a:r>
            <a:r>
              <a:rPr lang="nl-BE" dirty="0">
                <a:solidFill>
                  <a:srgbClr val="FF0000"/>
                </a:solidFill>
                <a:latin typeface="Arial" panose="020B0604020202020204" pitchFamily="34" charset="0"/>
                <a:cs typeface="Arial" panose="020B0604020202020204" pitchFamily="34" charset="0"/>
              </a:rPr>
              <a:t>wisselen af met </a:t>
            </a:r>
            <a:r>
              <a:rPr lang="nl-BE" dirty="0" smtClean="0">
                <a:solidFill>
                  <a:srgbClr val="FF0000"/>
                </a:solidFill>
                <a:latin typeface="Arial" panose="020B0604020202020204" pitchFamily="34" charset="0"/>
                <a:cs typeface="Arial" panose="020B0604020202020204" pitchFamily="34" charset="0"/>
              </a:rPr>
              <a:t>buien</a:t>
            </a:r>
            <a:r>
              <a:rPr lang="nl-BE" sz="2000" dirty="0" smtClean="0">
                <a:latin typeface="AR JULIAN" panose="02000000000000000000" pitchFamily="2" charset="0"/>
              </a:rPr>
              <a:t>  </a:t>
            </a:r>
            <a:endParaRPr lang="nl-BE" sz="2000" dirty="0">
              <a:latin typeface="AR JULIAN" panose="02000000000000000000" pitchFamily="2" charset="0"/>
            </a:endParaRPr>
          </a:p>
        </p:txBody>
      </p:sp>
      <p:sp>
        <p:nvSpPr>
          <p:cNvPr id="15" name="Tekstvak 14"/>
          <p:cNvSpPr txBox="1"/>
          <p:nvPr/>
        </p:nvSpPr>
        <p:spPr>
          <a:xfrm>
            <a:off x="165051" y="970026"/>
            <a:ext cx="8309876" cy="1477328"/>
          </a:xfrm>
          <a:prstGeom prst="rect">
            <a:avLst/>
          </a:prstGeom>
          <a:noFill/>
        </p:spPr>
        <p:txBody>
          <a:bodyPr wrap="square" rtlCol="0">
            <a:spAutoFit/>
          </a:bodyPr>
          <a:lstStyle/>
          <a:p>
            <a:pPr marL="285750" indent="-285750">
              <a:buFont typeface="Arial" panose="020B0604020202020204" pitchFamily="34" charset="0"/>
              <a:buChar char="•"/>
            </a:pPr>
            <a:r>
              <a:rPr lang="nl-BE" dirty="0" smtClean="0">
                <a:latin typeface="Arial" panose="020B0604020202020204" pitchFamily="34" charset="0"/>
                <a:cs typeface="Arial" panose="020B0604020202020204" pitchFamily="34" charset="0"/>
              </a:rPr>
              <a:t>Is een smalle lijn waar de koudere lucht de warmere lucht verdrijft.</a:t>
            </a:r>
          </a:p>
          <a:p>
            <a:pPr marL="285750" indent="-285750">
              <a:buFont typeface="Arial" panose="020B0604020202020204" pitchFamily="34" charset="0"/>
              <a:buChar char="•"/>
            </a:pPr>
            <a:r>
              <a:rPr lang="nl-BE" dirty="0" smtClean="0">
                <a:latin typeface="Arial" panose="020B0604020202020204" pitchFamily="34" charset="0"/>
                <a:cs typeface="Arial" panose="020B0604020202020204" pitchFamily="34" charset="0"/>
              </a:rPr>
              <a:t>Volgt doorgaans snel na een warmte front</a:t>
            </a:r>
          </a:p>
          <a:p>
            <a:pPr marL="285750" indent="-285750">
              <a:buFont typeface="Arial" panose="020B0604020202020204" pitchFamily="34" charset="0"/>
              <a:buChar char="•"/>
            </a:pPr>
            <a:r>
              <a:rPr lang="nl-BE" dirty="0" smtClean="0">
                <a:latin typeface="Arial" panose="020B0604020202020204" pitchFamily="34" charset="0"/>
                <a:cs typeface="Arial" panose="020B0604020202020204" pitchFamily="34" charset="0"/>
              </a:rPr>
              <a:t>Op het koufront tilt de koude lucht de warme lucht op. </a:t>
            </a:r>
          </a:p>
          <a:p>
            <a:pPr marL="285750" indent="-285750">
              <a:buFont typeface="Arial" panose="020B0604020202020204" pitchFamily="34" charset="0"/>
              <a:buChar char="•"/>
            </a:pPr>
            <a:r>
              <a:rPr lang="nl-BE" dirty="0" smtClean="0">
                <a:latin typeface="Arial" panose="020B0604020202020204" pitchFamily="34" charset="0"/>
                <a:cs typeface="Arial" panose="020B0604020202020204" pitchFamily="34" charset="0"/>
              </a:rPr>
              <a:t>Temperatuur daalt snel en we kunnen weer een windsprong krijgen, ruimend.</a:t>
            </a:r>
          </a:p>
          <a:p>
            <a:pPr marL="285750" indent="-285750">
              <a:buFont typeface="Arial" panose="020B0604020202020204" pitchFamily="34" charset="0"/>
              <a:buChar char="•"/>
            </a:pPr>
            <a:r>
              <a:rPr lang="nl-BE" dirty="0" smtClean="0">
                <a:latin typeface="Arial" panose="020B0604020202020204" pitchFamily="34" charset="0"/>
                <a:cs typeface="Arial" panose="020B0604020202020204" pitchFamily="34" charset="0"/>
              </a:rPr>
              <a:t>Hoe groter het temperatuur verschil hoe actiever het koufront</a:t>
            </a:r>
            <a:endParaRPr lang="nl-BE" dirty="0">
              <a:latin typeface="Arial" panose="020B0604020202020204" pitchFamily="34" charset="0"/>
              <a:cs typeface="Arial" panose="020B0604020202020204" pitchFamily="34" charset="0"/>
            </a:endParaRPr>
          </a:p>
        </p:txBody>
      </p:sp>
      <p:sp>
        <p:nvSpPr>
          <p:cNvPr id="16" name="Tekstvak 15"/>
          <p:cNvSpPr txBox="1"/>
          <p:nvPr/>
        </p:nvSpPr>
        <p:spPr>
          <a:xfrm>
            <a:off x="8344264" y="3500989"/>
            <a:ext cx="3600000" cy="369332"/>
          </a:xfrm>
          <a:prstGeom prst="rect">
            <a:avLst/>
          </a:prstGeom>
          <a:noFill/>
        </p:spPr>
        <p:txBody>
          <a:bodyPr wrap="square" rtlCol="0">
            <a:spAutoFit/>
          </a:bodyPr>
          <a:lstStyle/>
          <a:p>
            <a:pPr algn="ctr"/>
            <a:r>
              <a:rPr lang="nl-BE" dirty="0" smtClean="0">
                <a:latin typeface="Arial" panose="020B0604020202020204" pitchFamily="34" charset="0"/>
                <a:cs typeface="Arial" panose="020B0604020202020204" pitchFamily="34" charset="0"/>
              </a:rPr>
              <a:t>Actief koufront</a:t>
            </a:r>
            <a:endParaRPr lang="nl-BE" dirty="0">
              <a:latin typeface="Arial" panose="020B0604020202020204" pitchFamily="34" charset="0"/>
              <a:cs typeface="Arial" panose="020B0604020202020204" pitchFamily="34" charset="0"/>
            </a:endParaRPr>
          </a:p>
        </p:txBody>
      </p:sp>
      <p:sp>
        <p:nvSpPr>
          <p:cNvPr id="17" name="Tekstvak 16"/>
          <p:cNvSpPr txBox="1"/>
          <p:nvPr/>
        </p:nvSpPr>
        <p:spPr>
          <a:xfrm>
            <a:off x="530942" y="4779159"/>
            <a:ext cx="3012837" cy="369332"/>
          </a:xfrm>
          <a:prstGeom prst="rect">
            <a:avLst/>
          </a:prstGeom>
          <a:noFill/>
        </p:spPr>
        <p:txBody>
          <a:bodyPr wrap="square" rtlCol="0">
            <a:spAutoFit/>
          </a:bodyPr>
          <a:lstStyle/>
          <a:p>
            <a:r>
              <a:rPr lang="nl-BE" dirty="0" smtClean="0">
                <a:latin typeface="Arial" panose="020B0604020202020204" pitchFamily="34" charset="0"/>
                <a:cs typeface="Arial" panose="020B0604020202020204" pitchFamily="34" charset="0"/>
              </a:rPr>
              <a:t>Passief koufront</a:t>
            </a:r>
            <a:endParaRPr lang="nl-BE" dirty="0">
              <a:latin typeface="Arial" panose="020B0604020202020204" pitchFamily="34" charset="0"/>
              <a:cs typeface="Arial" panose="020B0604020202020204" pitchFamily="34" charset="0"/>
            </a:endParaRPr>
          </a:p>
        </p:txBody>
      </p:sp>
      <p:sp>
        <p:nvSpPr>
          <p:cNvPr id="18" name="Tijdelijke aanduiding voor voettekst 17"/>
          <p:cNvSpPr>
            <a:spLocks noGrp="1"/>
          </p:cNvSpPr>
          <p:nvPr>
            <p:ph type="ftr" sz="quarter" idx="11"/>
          </p:nvPr>
        </p:nvSpPr>
        <p:spPr/>
        <p:txBody>
          <a:bodyPr/>
          <a:lstStyle/>
          <a:p>
            <a:r>
              <a:rPr lang="nl-BE" dirty="0" smtClean="0"/>
              <a:t>Het Gilde van Molenaars</a:t>
            </a:r>
            <a:endParaRPr lang="nl-BE" dirty="0"/>
          </a:p>
        </p:txBody>
      </p:sp>
    </p:spTree>
    <p:extLst>
      <p:ext uri="{BB962C8B-B14F-4D97-AF65-F5344CB8AC3E}">
        <p14:creationId xmlns:p14="http://schemas.microsoft.com/office/powerpoint/2010/main" val="279412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P spid="14" grpId="0"/>
      <p:bldP spid="16" grpId="0"/>
      <p:bldP spid="1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rotWithShape="1">
          <a:blip r:embed="rId2" cstate="print">
            <a:extLst>
              <a:ext uri="{28A0092B-C50C-407E-A947-70E740481C1C}">
                <a14:useLocalDpi xmlns:a14="http://schemas.microsoft.com/office/drawing/2010/main" val="0"/>
              </a:ext>
            </a:extLst>
          </a:blip>
          <a:srcRect b="16272"/>
          <a:stretch/>
        </p:blipFill>
        <p:spPr>
          <a:xfrm flipH="1">
            <a:off x="9617883" y="7120"/>
            <a:ext cx="2574115" cy="1251409"/>
          </a:xfrm>
          <a:prstGeom prst="rect">
            <a:avLst/>
          </a:prstGeom>
        </p:spPr>
      </p:pic>
      <p:sp>
        <p:nvSpPr>
          <p:cNvPr id="4" name="Tekstvak 3"/>
          <p:cNvSpPr txBox="1"/>
          <p:nvPr/>
        </p:nvSpPr>
        <p:spPr>
          <a:xfrm>
            <a:off x="2937909" y="138487"/>
            <a:ext cx="6636776" cy="646331"/>
          </a:xfrm>
          <a:prstGeom prst="rect">
            <a:avLst/>
          </a:prstGeom>
          <a:solidFill>
            <a:schemeClr val="accent6">
              <a:lumMod val="60000"/>
              <a:lumOff val="40000"/>
            </a:schemeClr>
          </a:solidFill>
        </p:spPr>
        <p:txBody>
          <a:bodyPr wrap="square" rtlCol="0" anchor="ctr">
            <a:spAutoFit/>
          </a:bodyPr>
          <a:lstStyle/>
          <a:p>
            <a:pPr algn="ctr"/>
            <a:r>
              <a:rPr lang="nl-BE" sz="3600" dirty="0" smtClean="0">
                <a:solidFill>
                  <a:srgbClr val="FF0000"/>
                </a:solidFill>
                <a:latin typeface="AR JULIAN" panose="02000000000000000000" pitchFamily="2" charset="0"/>
              </a:rPr>
              <a:t>Gevaar bij actief koufront</a:t>
            </a:r>
            <a:endParaRPr lang="nl-BE" sz="3600" dirty="0">
              <a:solidFill>
                <a:srgbClr val="FF0000"/>
              </a:solidFill>
              <a:latin typeface="AR JULIAN" panose="02000000000000000000" pitchFamily="2" charset="0"/>
            </a:endParaRPr>
          </a:p>
        </p:txBody>
      </p:sp>
      <p:sp>
        <p:nvSpPr>
          <p:cNvPr id="7" name="Tekstvak 6"/>
          <p:cNvSpPr txBox="1"/>
          <p:nvPr/>
        </p:nvSpPr>
        <p:spPr>
          <a:xfrm>
            <a:off x="43620" y="7120"/>
            <a:ext cx="2851089" cy="900000"/>
          </a:xfrm>
          <a:prstGeom prst="rect">
            <a:avLst/>
          </a:prstGeom>
          <a:solidFill>
            <a:schemeClr val="accent6">
              <a:lumMod val="60000"/>
              <a:lumOff val="40000"/>
            </a:schemeClr>
          </a:solidFill>
        </p:spPr>
        <p:txBody>
          <a:bodyPr wrap="square" rtlCol="0">
            <a:spAutoFit/>
          </a:bodyPr>
          <a:lstStyle/>
          <a:p>
            <a:endParaRPr lang="nl-BE" dirty="0"/>
          </a:p>
        </p:txBody>
      </p:sp>
      <p:sp>
        <p:nvSpPr>
          <p:cNvPr id="5" name="Tekstvak 4"/>
          <p:cNvSpPr txBox="1"/>
          <p:nvPr/>
        </p:nvSpPr>
        <p:spPr>
          <a:xfrm>
            <a:off x="736827" y="138487"/>
            <a:ext cx="1983051" cy="677108"/>
          </a:xfrm>
          <a:prstGeom prst="rect">
            <a:avLst/>
          </a:prstGeom>
          <a:noFill/>
        </p:spPr>
        <p:txBody>
          <a:bodyPr wrap="square" rtlCol="0">
            <a:spAutoFit/>
          </a:bodyPr>
          <a:lstStyle/>
          <a:p>
            <a:pPr algn="ctr"/>
            <a:r>
              <a:rPr lang="nl-BE" sz="1200" dirty="0" smtClean="0">
                <a:latin typeface="Arial" panose="020B0604020202020204" pitchFamily="34" charset="0"/>
                <a:cs typeface="Arial" panose="020B0604020202020204" pitchFamily="34" charset="0"/>
              </a:rPr>
              <a:t>Het Gilde van Molenaars</a:t>
            </a:r>
          </a:p>
          <a:p>
            <a:pPr algn="ctr"/>
            <a:r>
              <a:rPr lang="nl-BE" sz="1200" dirty="0" smtClean="0">
                <a:latin typeface="Arial" panose="020B0604020202020204" pitchFamily="34" charset="0"/>
                <a:cs typeface="Arial" panose="020B0604020202020204" pitchFamily="34" charset="0"/>
              </a:rPr>
              <a:t>Afd. Limburg</a:t>
            </a:r>
          </a:p>
          <a:p>
            <a:pPr algn="ctr"/>
            <a:endParaRPr lang="nl-BE" sz="1400" dirty="0">
              <a:latin typeface="Arial" panose="020B0604020202020204" pitchFamily="34" charset="0"/>
              <a:cs typeface="Arial" panose="020B0604020202020204" pitchFamily="34" charset="0"/>
            </a:endParaRPr>
          </a:p>
        </p:txBody>
      </p:sp>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7041"/>
            <a:ext cx="716948" cy="900000"/>
          </a:xfrm>
          <a:prstGeom prst="rect">
            <a:avLst/>
          </a:prstGeom>
        </p:spPr>
      </p:pic>
      <p:sp>
        <p:nvSpPr>
          <p:cNvPr id="3" name="Tijdelijke aanduiding voor datum 2"/>
          <p:cNvSpPr>
            <a:spLocks noGrp="1"/>
          </p:cNvSpPr>
          <p:nvPr>
            <p:ph type="dt" sz="half" idx="10"/>
          </p:nvPr>
        </p:nvSpPr>
        <p:spPr/>
        <p:txBody>
          <a:bodyPr/>
          <a:lstStyle/>
          <a:p>
            <a:fld id="{98ACD81F-5791-42FC-80B4-7E900ED08CEF}" type="datetime1">
              <a:rPr lang="nl-BE" smtClean="0"/>
              <a:t>18/03/2024</a:t>
            </a:fld>
            <a:endParaRPr lang="nl-BE" dirty="0"/>
          </a:p>
        </p:txBody>
      </p:sp>
      <p:sp>
        <p:nvSpPr>
          <p:cNvPr id="8" name="Tijdelijke aanduiding voor dianummer 7"/>
          <p:cNvSpPr>
            <a:spLocks noGrp="1"/>
          </p:cNvSpPr>
          <p:nvPr>
            <p:ph type="sldNum" sz="quarter" idx="12"/>
          </p:nvPr>
        </p:nvSpPr>
        <p:spPr/>
        <p:txBody>
          <a:bodyPr/>
          <a:lstStyle/>
          <a:p>
            <a:fld id="{AC0B8AE9-B615-4110-8A40-3E5F16D5504D}" type="slidenum">
              <a:rPr lang="nl-BE" smtClean="0"/>
              <a:t>35</a:t>
            </a:fld>
            <a:endParaRPr lang="nl-BE" dirty="0"/>
          </a:p>
        </p:txBody>
      </p:sp>
      <p:pic>
        <p:nvPicPr>
          <p:cNvPr id="9" name="Afbeelding 8"/>
          <p:cNvPicPr>
            <a:picLocks noChangeAspect="1"/>
          </p:cNvPicPr>
          <p:nvPr/>
        </p:nvPicPr>
        <p:blipFill rotWithShape="1">
          <a:blip r:embed="rId4">
            <a:extLst>
              <a:ext uri="{28A0092B-C50C-407E-A947-70E740481C1C}">
                <a14:useLocalDpi xmlns:a14="http://schemas.microsoft.com/office/drawing/2010/main" val="0"/>
              </a:ext>
            </a:extLst>
          </a:blip>
          <a:srcRect t="32439"/>
          <a:stretch/>
        </p:blipFill>
        <p:spPr>
          <a:xfrm>
            <a:off x="197749" y="1979234"/>
            <a:ext cx="3290461" cy="2799044"/>
          </a:xfrm>
          <a:prstGeom prst="rect">
            <a:avLst/>
          </a:prstGeom>
        </p:spPr>
      </p:pic>
      <p:sp>
        <p:nvSpPr>
          <p:cNvPr id="10" name="Tekstvak 9"/>
          <p:cNvSpPr txBox="1"/>
          <p:nvPr/>
        </p:nvSpPr>
        <p:spPr>
          <a:xfrm>
            <a:off x="0" y="4945141"/>
            <a:ext cx="3674135" cy="830997"/>
          </a:xfrm>
          <a:prstGeom prst="rect">
            <a:avLst/>
          </a:prstGeom>
          <a:noFill/>
        </p:spPr>
        <p:txBody>
          <a:bodyPr wrap="square" rtlCol="0">
            <a:spAutoFit/>
          </a:bodyPr>
          <a:lstStyle/>
          <a:p>
            <a:r>
              <a:rPr lang="nl-BE" sz="1600" dirty="0" smtClean="0">
                <a:latin typeface="Arial" panose="020B0604020202020204" pitchFamily="34" charset="0"/>
                <a:cs typeface="Arial" panose="020B0604020202020204" pitchFamily="34" charset="0"/>
              </a:rPr>
              <a:t>Dinsdag 18 Okt. 2018, Twiskemolen;</a:t>
            </a:r>
          </a:p>
          <a:p>
            <a:pPr marL="285750" indent="-285750">
              <a:buFont typeface="Arial" panose="020B0604020202020204" pitchFamily="34" charset="0"/>
              <a:buChar char="•"/>
            </a:pPr>
            <a:r>
              <a:rPr lang="nl-BE" sz="1600" dirty="0" smtClean="0">
                <a:latin typeface="Arial" panose="020B0604020202020204" pitchFamily="34" charset="0"/>
                <a:cs typeface="Arial" panose="020B0604020202020204" pitchFamily="34" charset="0"/>
              </a:rPr>
              <a:t>De molen was correct weg gezet.</a:t>
            </a:r>
          </a:p>
          <a:p>
            <a:pPr marL="285750" indent="-285750">
              <a:buFont typeface="Arial" panose="020B0604020202020204" pitchFamily="34" charset="0"/>
              <a:buChar char="•"/>
            </a:pPr>
            <a:r>
              <a:rPr lang="nl-BE" sz="1600" dirty="0" smtClean="0">
                <a:latin typeface="Arial" panose="020B0604020202020204" pitchFamily="34" charset="0"/>
                <a:cs typeface="Arial" panose="020B0604020202020204" pitchFamily="34" charset="0"/>
              </a:rPr>
              <a:t>De molenaar was niet op de molen. </a:t>
            </a:r>
            <a:endParaRPr lang="nl-BE" sz="1600" dirty="0">
              <a:latin typeface="Arial" panose="020B0604020202020204" pitchFamily="34" charset="0"/>
              <a:cs typeface="Arial" panose="020B0604020202020204" pitchFamily="34" charset="0"/>
            </a:endParaRPr>
          </a:p>
        </p:txBody>
      </p:sp>
      <p:sp>
        <p:nvSpPr>
          <p:cNvPr id="11" name="Tekstvak 10"/>
          <p:cNvSpPr txBox="1"/>
          <p:nvPr/>
        </p:nvSpPr>
        <p:spPr>
          <a:xfrm>
            <a:off x="3716594" y="2230826"/>
            <a:ext cx="8460657" cy="2092881"/>
          </a:xfrm>
          <a:prstGeom prst="rect">
            <a:avLst/>
          </a:prstGeom>
          <a:noFill/>
        </p:spPr>
        <p:txBody>
          <a:bodyPr wrap="square" rtlCol="0">
            <a:spAutoFit/>
          </a:bodyPr>
          <a:lstStyle/>
          <a:p>
            <a:r>
              <a:rPr lang="nl-BE" sz="2000" dirty="0" smtClean="0">
                <a:solidFill>
                  <a:srgbClr val="FF0000"/>
                </a:solidFill>
                <a:latin typeface="Arial" panose="020B0604020202020204" pitchFamily="34" charset="0"/>
                <a:cs typeface="Arial" panose="020B0604020202020204" pitchFamily="34" charset="0"/>
              </a:rPr>
              <a:t>Gegevens Meteo: </a:t>
            </a:r>
          </a:p>
          <a:p>
            <a:pPr marL="285750" indent="-285750">
              <a:buFont typeface="Arial" panose="020B0604020202020204" pitchFamily="34" charset="0"/>
              <a:buChar char="•"/>
            </a:pPr>
            <a:r>
              <a:rPr lang="nl-BE" dirty="0" smtClean="0">
                <a:latin typeface="Arial" panose="020B0604020202020204" pitchFamily="34" charset="0"/>
                <a:cs typeface="Arial" panose="020B0604020202020204" pitchFamily="34" charset="0"/>
              </a:rPr>
              <a:t>Ontwikkelde depressie met koufront trekt oostwaarts over het land</a:t>
            </a:r>
          </a:p>
          <a:p>
            <a:pPr marL="285750" indent="-285750">
              <a:buFont typeface="Arial" panose="020B0604020202020204" pitchFamily="34" charset="0"/>
              <a:buChar char="•"/>
            </a:pPr>
            <a:r>
              <a:rPr lang="nl-BE" dirty="0" smtClean="0">
                <a:latin typeface="Arial" panose="020B0604020202020204" pitchFamily="34" charset="0"/>
                <a:cs typeface="Arial" panose="020B0604020202020204" pitchFamily="34" charset="0"/>
              </a:rPr>
              <a:t>Buien met windstoten tot 75 km/uur en onweer mogelijk</a:t>
            </a:r>
          </a:p>
          <a:p>
            <a:pPr marL="285750" indent="-285750">
              <a:buFont typeface="Arial" panose="020B0604020202020204" pitchFamily="34" charset="0"/>
              <a:buChar char="•"/>
            </a:pPr>
            <a:r>
              <a:rPr lang="nl-BE" dirty="0" smtClean="0">
                <a:latin typeface="Arial" panose="020B0604020202020204" pitchFamily="34" charset="0"/>
                <a:cs typeface="Arial" panose="020B0604020202020204" pitchFamily="34" charset="0"/>
              </a:rPr>
              <a:t>Windschering: zeer lokale veranderende windrichting aan de grond </a:t>
            </a:r>
            <a:r>
              <a:rPr lang="nl-BE" dirty="0">
                <a:latin typeface="Arial" panose="020B0604020202020204" pitchFamily="34" charset="0"/>
                <a:cs typeface="Arial" panose="020B0604020202020204" pitchFamily="34" charset="0"/>
              </a:rPr>
              <a:t>3 Bft </a:t>
            </a:r>
            <a:r>
              <a:rPr lang="nl-BE" dirty="0" smtClean="0">
                <a:latin typeface="Arial" panose="020B0604020202020204" pitchFamily="34" charset="0"/>
                <a:cs typeface="Arial" panose="020B0604020202020204" pitchFamily="34" charset="0"/>
              </a:rPr>
              <a:t>ZZW, op een honderdtal meter </a:t>
            </a:r>
            <a:r>
              <a:rPr lang="nl-BE" dirty="0">
                <a:latin typeface="Arial" panose="020B0604020202020204" pitchFamily="34" charset="0"/>
                <a:cs typeface="Arial" panose="020B0604020202020204" pitchFamily="34" charset="0"/>
              </a:rPr>
              <a:t>7 Bft </a:t>
            </a:r>
            <a:r>
              <a:rPr lang="nl-BE" dirty="0" smtClean="0">
                <a:latin typeface="Arial" panose="020B0604020202020204" pitchFamily="34" charset="0"/>
                <a:cs typeface="Arial" panose="020B0604020202020204" pitchFamily="34" charset="0"/>
              </a:rPr>
              <a:t>ZW, op 3000 </a:t>
            </a:r>
            <a:r>
              <a:rPr lang="nl-BE" dirty="0">
                <a:latin typeface="Arial" panose="020B0604020202020204" pitchFamily="34" charset="0"/>
                <a:cs typeface="Arial" panose="020B0604020202020204" pitchFamily="34" charset="0"/>
              </a:rPr>
              <a:t>m. 8 Bft </a:t>
            </a:r>
            <a:r>
              <a:rPr lang="nl-BE" dirty="0" smtClean="0">
                <a:latin typeface="Arial" panose="020B0604020202020204" pitchFamily="34" charset="0"/>
                <a:cs typeface="Arial" panose="020B0604020202020204" pitchFamily="34" charset="0"/>
              </a:rPr>
              <a:t>WZW </a:t>
            </a:r>
          </a:p>
          <a:p>
            <a:pPr marL="285750" indent="-285750">
              <a:buFont typeface="Arial" panose="020B0604020202020204" pitchFamily="34" charset="0"/>
              <a:buChar char="•"/>
            </a:pPr>
            <a:r>
              <a:rPr lang="nl-BE" dirty="0" smtClean="0">
                <a:latin typeface="Arial" panose="020B0604020202020204" pitchFamily="34" charset="0"/>
                <a:cs typeface="Arial" panose="020B0604020202020204" pitchFamily="34" charset="0"/>
              </a:rPr>
              <a:t>Cumulus (Cu) wolken groeien tot 6000 m en worden Cumulunimbus (Cb) met kans op onweer.</a:t>
            </a:r>
            <a:r>
              <a:rPr lang="nl-BE" sz="2000" dirty="0" smtClean="0"/>
              <a:t>	                                    </a:t>
            </a:r>
            <a:endParaRPr lang="nl-BE" sz="2000" dirty="0"/>
          </a:p>
        </p:txBody>
      </p:sp>
      <p:sp>
        <p:nvSpPr>
          <p:cNvPr id="12" name="Tekstvak 11"/>
          <p:cNvSpPr txBox="1"/>
          <p:nvPr/>
        </p:nvSpPr>
        <p:spPr>
          <a:xfrm>
            <a:off x="3716594" y="4468088"/>
            <a:ext cx="7961064" cy="1785104"/>
          </a:xfrm>
          <a:prstGeom prst="rect">
            <a:avLst/>
          </a:prstGeom>
          <a:noFill/>
        </p:spPr>
        <p:txBody>
          <a:bodyPr wrap="square" rtlCol="0">
            <a:spAutoFit/>
          </a:bodyPr>
          <a:lstStyle/>
          <a:p>
            <a:r>
              <a:rPr lang="nl-BE" sz="2000" dirty="0" smtClean="0">
                <a:solidFill>
                  <a:srgbClr val="FF0000"/>
                </a:solidFill>
                <a:latin typeface="Arial" panose="020B0604020202020204" pitchFamily="34" charset="0"/>
                <a:cs typeface="Arial" panose="020B0604020202020204" pitchFamily="34" charset="0"/>
              </a:rPr>
              <a:t>Ontwikkeling:</a:t>
            </a:r>
          </a:p>
          <a:p>
            <a:pPr marL="342900" indent="-342900">
              <a:buFont typeface="Arial" panose="020B0604020202020204" pitchFamily="34" charset="0"/>
              <a:buChar char="•"/>
            </a:pPr>
            <a:r>
              <a:rPr lang="nl-BE" dirty="0" smtClean="0">
                <a:solidFill>
                  <a:srgbClr val="FF0000"/>
                </a:solidFill>
                <a:latin typeface="Arial" panose="020B0604020202020204" pitchFamily="34" charset="0"/>
                <a:cs typeface="Arial" panose="020B0604020202020204" pitchFamily="34" charset="0"/>
              </a:rPr>
              <a:t>Tijdens passage zeer sterke opwaartse stijging waardoor een smalle en felle buienlijn ontstond met windstoten, onweer en zelfs windhozen</a:t>
            </a:r>
          </a:p>
          <a:p>
            <a:pPr marL="342900" indent="-342900">
              <a:buFont typeface="Arial" panose="020B0604020202020204" pitchFamily="34" charset="0"/>
              <a:buChar char="•"/>
            </a:pPr>
            <a:r>
              <a:rPr lang="nl-BE" dirty="0" smtClean="0">
                <a:solidFill>
                  <a:srgbClr val="FF0000"/>
                </a:solidFill>
                <a:latin typeface="Arial" panose="020B0604020202020204" pitchFamily="34" charset="0"/>
                <a:cs typeface="Arial" panose="020B0604020202020204" pitchFamily="34" charset="0"/>
              </a:rPr>
              <a:t>Door neerslag op het koufront was buienlijn niet visueel zichtbaar</a:t>
            </a:r>
          </a:p>
          <a:p>
            <a:pPr marL="342900" indent="-342900">
              <a:buFont typeface="Arial" panose="020B0604020202020204" pitchFamily="34" charset="0"/>
              <a:buChar char="•"/>
            </a:pPr>
            <a:r>
              <a:rPr lang="nl-BE" dirty="0" smtClean="0">
                <a:solidFill>
                  <a:srgbClr val="FF0000"/>
                </a:solidFill>
                <a:latin typeface="Arial" panose="020B0604020202020204" pitchFamily="34" charset="0"/>
                <a:cs typeface="Arial" panose="020B0604020202020204" pitchFamily="34" charset="0"/>
              </a:rPr>
              <a:t>In de buienlijn heeft zich een bui ontwikkeld die windschering omgezet heeft tot een windhoos. Gebeurd zeer lokaal en zeer snel</a:t>
            </a:r>
            <a:endParaRPr lang="nl-BE" dirty="0">
              <a:solidFill>
                <a:srgbClr val="FF0000"/>
              </a:solidFill>
              <a:latin typeface="Arial" panose="020B0604020202020204" pitchFamily="34" charset="0"/>
              <a:cs typeface="Arial" panose="020B0604020202020204" pitchFamily="34" charset="0"/>
            </a:endParaRPr>
          </a:p>
        </p:txBody>
      </p:sp>
      <p:sp>
        <p:nvSpPr>
          <p:cNvPr id="13" name="Tekstvak 12"/>
          <p:cNvSpPr txBox="1"/>
          <p:nvPr/>
        </p:nvSpPr>
        <p:spPr>
          <a:xfrm>
            <a:off x="2937909" y="1055903"/>
            <a:ext cx="6345239" cy="923330"/>
          </a:xfrm>
          <a:prstGeom prst="rect">
            <a:avLst/>
          </a:prstGeom>
          <a:noFill/>
          <a:ln w="12700">
            <a:solidFill>
              <a:srgbClr val="FF0000"/>
            </a:solidFill>
          </a:ln>
        </p:spPr>
        <p:txBody>
          <a:bodyPr wrap="square" rtlCol="0">
            <a:spAutoFit/>
          </a:bodyPr>
          <a:lstStyle/>
          <a:p>
            <a:pPr marL="285750" indent="-285750">
              <a:buFont typeface="Arial" panose="020B0604020202020204" pitchFamily="34" charset="0"/>
              <a:buChar char="•"/>
            </a:pPr>
            <a:r>
              <a:rPr lang="nl-BE" dirty="0" smtClean="0">
                <a:solidFill>
                  <a:srgbClr val="FF0000"/>
                </a:solidFill>
                <a:latin typeface="Arial" panose="020B0604020202020204" pitchFamily="34" charset="0"/>
                <a:cs typeface="Arial" panose="020B0604020202020204" pitchFamily="34" charset="0"/>
              </a:rPr>
              <a:t>Koufront met actieve buienlijn altijd zeer gevaarlijk. </a:t>
            </a:r>
          </a:p>
          <a:p>
            <a:pPr marL="285750" indent="-285750">
              <a:buFont typeface="Arial" panose="020B0604020202020204" pitchFamily="34" charset="0"/>
              <a:buChar char="•"/>
            </a:pPr>
            <a:r>
              <a:rPr lang="nl-BE" dirty="0" smtClean="0">
                <a:solidFill>
                  <a:srgbClr val="FF0000"/>
                </a:solidFill>
                <a:latin typeface="Arial" panose="020B0604020202020204" pitchFamily="34" charset="0"/>
                <a:cs typeface="Arial" panose="020B0604020202020204" pitchFamily="34" charset="0"/>
              </a:rPr>
              <a:t>Gevaar </a:t>
            </a:r>
            <a:r>
              <a:rPr lang="nl-BE" dirty="0" smtClean="0">
                <a:solidFill>
                  <a:srgbClr val="FF0000"/>
                </a:solidFill>
                <a:latin typeface="Arial" panose="020B0604020202020204" pitchFamily="34" charset="0"/>
                <a:cs typeface="Arial" panose="020B0604020202020204" pitchFamily="34" charset="0"/>
              </a:rPr>
              <a:t>tijdig </a:t>
            </a:r>
            <a:r>
              <a:rPr lang="nl-BE" dirty="0" smtClean="0">
                <a:solidFill>
                  <a:srgbClr val="FF0000"/>
                </a:solidFill>
                <a:latin typeface="Arial" panose="020B0604020202020204" pitchFamily="34" charset="0"/>
                <a:cs typeface="Arial" panose="020B0604020202020204" pitchFamily="34" charset="0"/>
              </a:rPr>
              <a:t>inschatten !!!!</a:t>
            </a:r>
          </a:p>
          <a:p>
            <a:pPr marL="285750" indent="-285750">
              <a:buFont typeface="Arial" panose="020B0604020202020204" pitchFamily="34" charset="0"/>
              <a:buChar char="•"/>
            </a:pPr>
            <a:r>
              <a:rPr lang="nl-BE" dirty="0" smtClean="0">
                <a:solidFill>
                  <a:srgbClr val="FF0000"/>
                </a:solidFill>
                <a:latin typeface="Arial" panose="020B0604020202020204" pitchFamily="34" charset="0"/>
                <a:cs typeface="Arial" panose="020B0604020202020204" pitchFamily="34" charset="0"/>
              </a:rPr>
              <a:t>Vang erop, bliksemafleider aan…. En dan nog! </a:t>
            </a:r>
            <a:endParaRPr lang="nl-BE" dirty="0">
              <a:solidFill>
                <a:srgbClr val="FF0000"/>
              </a:solidFill>
              <a:latin typeface="Arial" panose="020B0604020202020204" pitchFamily="34" charset="0"/>
              <a:cs typeface="Arial" panose="020B0604020202020204" pitchFamily="34" charset="0"/>
            </a:endParaRPr>
          </a:p>
        </p:txBody>
      </p:sp>
      <p:sp>
        <p:nvSpPr>
          <p:cNvPr id="14" name="Tijdelijke aanduiding voor voettekst 13"/>
          <p:cNvSpPr>
            <a:spLocks noGrp="1"/>
          </p:cNvSpPr>
          <p:nvPr>
            <p:ph type="ftr" sz="quarter" idx="11"/>
          </p:nvPr>
        </p:nvSpPr>
        <p:spPr/>
        <p:txBody>
          <a:bodyPr/>
          <a:lstStyle/>
          <a:p>
            <a:r>
              <a:rPr lang="nl-BE" dirty="0" smtClean="0"/>
              <a:t>Het Gilde van Molenaars</a:t>
            </a:r>
            <a:endParaRPr lang="nl-BE" dirty="0"/>
          </a:p>
        </p:txBody>
      </p:sp>
    </p:spTree>
    <p:extLst>
      <p:ext uri="{BB962C8B-B14F-4D97-AF65-F5344CB8AC3E}">
        <p14:creationId xmlns:p14="http://schemas.microsoft.com/office/powerpoint/2010/main" val="3095022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rotWithShape="1">
          <a:blip r:embed="rId2" cstate="print">
            <a:extLst>
              <a:ext uri="{28A0092B-C50C-407E-A947-70E740481C1C}">
                <a14:useLocalDpi xmlns:a14="http://schemas.microsoft.com/office/drawing/2010/main" val="0"/>
              </a:ext>
            </a:extLst>
          </a:blip>
          <a:srcRect b="16272"/>
          <a:stretch/>
        </p:blipFill>
        <p:spPr>
          <a:xfrm flipH="1">
            <a:off x="9617883" y="7120"/>
            <a:ext cx="2574115" cy="1251409"/>
          </a:xfrm>
          <a:prstGeom prst="rect">
            <a:avLst/>
          </a:prstGeom>
        </p:spPr>
      </p:pic>
      <p:sp>
        <p:nvSpPr>
          <p:cNvPr id="4" name="Tekstvak 3"/>
          <p:cNvSpPr txBox="1"/>
          <p:nvPr/>
        </p:nvSpPr>
        <p:spPr>
          <a:xfrm>
            <a:off x="2937909" y="138487"/>
            <a:ext cx="6636776" cy="646331"/>
          </a:xfrm>
          <a:prstGeom prst="rect">
            <a:avLst/>
          </a:prstGeom>
          <a:solidFill>
            <a:schemeClr val="accent6">
              <a:lumMod val="60000"/>
              <a:lumOff val="40000"/>
            </a:schemeClr>
          </a:solidFill>
        </p:spPr>
        <p:txBody>
          <a:bodyPr wrap="square" rtlCol="0" anchor="ctr">
            <a:spAutoFit/>
          </a:bodyPr>
          <a:lstStyle/>
          <a:p>
            <a:pPr algn="ctr"/>
            <a:r>
              <a:rPr lang="nl-BE" sz="3600" dirty="0" smtClean="0">
                <a:latin typeface="AR JULIAN" panose="02000000000000000000" pitchFamily="2" charset="0"/>
              </a:rPr>
              <a:t>Het occlusiefront</a:t>
            </a:r>
            <a:endParaRPr lang="nl-BE" sz="3600" dirty="0">
              <a:latin typeface="AR JULIAN" panose="02000000000000000000" pitchFamily="2" charset="0"/>
            </a:endParaRPr>
          </a:p>
        </p:txBody>
      </p:sp>
      <p:sp>
        <p:nvSpPr>
          <p:cNvPr id="7" name="Tekstvak 6"/>
          <p:cNvSpPr txBox="1"/>
          <p:nvPr/>
        </p:nvSpPr>
        <p:spPr>
          <a:xfrm>
            <a:off x="43620" y="7120"/>
            <a:ext cx="2851089" cy="900000"/>
          </a:xfrm>
          <a:prstGeom prst="rect">
            <a:avLst/>
          </a:prstGeom>
          <a:solidFill>
            <a:schemeClr val="accent6">
              <a:lumMod val="60000"/>
              <a:lumOff val="40000"/>
            </a:schemeClr>
          </a:solidFill>
        </p:spPr>
        <p:txBody>
          <a:bodyPr wrap="square" rtlCol="0">
            <a:spAutoFit/>
          </a:bodyPr>
          <a:lstStyle/>
          <a:p>
            <a:endParaRPr lang="nl-BE" dirty="0"/>
          </a:p>
        </p:txBody>
      </p:sp>
      <p:sp>
        <p:nvSpPr>
          <p:cNvPr id="5" name="Tekstvak 4"/>
          <p:cNvSpPr txBox="1"/>
          <p:nvPr/>
        </p:nvSpPr>
        <p:spPr>
          <a:xfrm>
            <a:off x="736827" y="138487"/>
            <a:ext cx="1983051" cy="677108"/>
          </a:xfrm>
          <a:prstGeom prst="rect">
            <a:avLst/>
          </a:prstGeom>
          <a:noFill/>
        </p:spPr>
        <p:txBody>
          <a:bodyPr wrap="square" rtlCol="0">
            <a:spAutoFit/>
          </a:bodyPr>
          <a:lstStyle/>
          <a:p>
            <a:pPr algn="ctr"/>
            <a:r>
              <a:rPr lang="nl-BE" sz="1200" dirty="0" smtClean="0">
                <a:latin typeface="Arial" panose="020B0604020202020204" pitchFamily="34" charset="0"/>
                <a:cs typeface="Arial" panose="020B0604020202020204" pitchFamily="34" charset="0"/>
              </a:rPr>
              <a:t>Het Gilde van Molenaars</a:t>
            </a:r>
          </a:p>
          <a:p>
            <a:pPr algn="ctr"/>
            <a:r>
              <a:rPr lang="nl-BE" sz="1200" dirty="0" smtClean="0">
                <a:latin typeface="Arial" panose="020B0604020202020204" pitchFamily="34" charset="0"/>
                <a:cs typeface="Arial" panose="020B0604020202020204" pitchFamily="34" charset="0"/>
              </a:rPr>
              <a:t>Afd. Limburg</a:t>
            </a:r>
          </a:p>
          <a:p>
            <a:pPr algn="ctr"/>
            <a:endParaRPr lang="nl-BE" sz="1400" dirty="0">
              <a:latin typeface="Arial" panose="020B0604020202020204" pitchFamily="34" charset="0"/>
              <a:cs typeface="Arial" panose="020B0604020202020204" pitchFamily="34" charset="0"/>
            </a:endParaRPr>
          </a:p>
        </p:txBody>
      </p:sp>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7041"/>
            <a:ext cx="716948" cy="900000"/>
          </a:xfrm>
          <a:prstGeom prst="rect">
            <a:avLst/>
          </a:prstGeom>
        </p:spPr>
      </p:pic>
      <p:sp>
        <p:nvSpPr>
          <p:cNvPr id="3" name="Tijdelijke aanduiding voor datum 2"/>
          <p:cNvSpPr>
            <a:spLocks noGrp="1"/>
          </p:cNvSpPr>
          <p:nvPr>
            <p:ph type="dt" sz="half" idx="10"/>
          </p:nvPr>
        </p:nvSpPr>
        <p:spPr/>
        <p:txBody>
          <a:bodyPr/>
          <a:lstStyle/>
          <a:p>
            <a:fld id="{BAEF1AE8-4ED8-459A-9663-A7D30C210007}" type="datetime1">
              <a:rPr lang="nl-BE" smtClean="0"/>
              <a:t>18/03/2024</a:t>
            </a:fld>
            <a:endParaRPr lang="nl-BE" dirty="0"/>
          </a:p>
        </p:txBody>
      </p:sp>
      <p:sp>
        <p:nvSpPr>
          <p:cNvPr id="8" name="Tijdelijke aanduiding voor dianummer 7"/>
          <p:cNvSpPr>
            <a:spLocks noGrp="1"/>
          </p:cNvSpPr>
          <p:nvPr>
            <p:ph type="sldNum" sz="quarter" idx="12"/>
          </p:nvPr>
        </p:nvSpPr>
        <p:spPr/>
        <p:txBody>
          <a:bodyPr/>
          <a:lstStyle/>
          <a:p>
            <a:fld id="{AC0B8AE9-B615-4110-8A40-3E5F16D5504D}" type="slidenum">
              <a:rPr lang="nl-BE" smtClean="0"/>
              <a:t>36</a:t>
            </a:fld>
            <a:endParaRPr lang="nl-BE" dirty="0"/>
          </a:p>
        </p:txBody>
      </p:sp>
      <p:pic>
        <p:nvPicPr>
          <p:cNvPr id="9" name="Afbeelding 8"/>
          <p:cNvPicPr>
            <a:picLocks noChangeAspect="1"/>
          </p:cNvPicPr>
          <p:nvPr/>
        </p:nvPicPr>
        <p:blipFill rotWithShape="1">
          <a:blip r:embed="rId4">
            <a:extLst>
              <a:ext uri="{28A0092B-C50C-407E-A947-70E740481C1C}">
                <a14:useLocalDpi xmlns:a14="http://schemas.microsoft.com/office/drawing/2010/main" val="0"/>
              </a:ext>
            </a:extLst>
          </a:blip>
          <a:srcRect l="1018" t="488" r="35955" b="49976"/>
          <a:stretch/>
        </p:blipFill>
        <p:spPr>
          <a:xfrm>
            <a:off x="481424" y="3838740"/>
            <a:ext cx="3139201" cy="2270372"/>
          </a:xfrm>
          <a:prstGeom prst="rect">
            <a:avLst/>
          </a:prstGeom>
        </p:spPr>
      </p:pic>
      <p:sp>
        <p:nvSpPr>
          <p:cNvPr id="10" name="Tekstvak 9"/>
          <p:cNvSpPr txBox="1"/>
          <p:nvPr/>
        </p:nvSpPr>
        <p:spPr>
          <a:xfrm>
            <a:off x="358474" y="1278669"/>
            <a:ext cx="6959755" cy="2308324"/>
          </a:xfrm>
          <a:prstGeom prst="rect">
            <a:avLst/>
          </a:prstGeom>
          <a:noFill/>
        </p:spPr>
        <p:txBody>
          <a:bodyPr wrap="square" rtlCol="0">
            <a:spAutoFit/>
          </a:bodyPr>
          <a:lstStyle/>
          <a:p>
            <a:pPr marL="285750" indent="-285750">
              <a:buFont typeface="Arial" panose="020B0604020202020204" pitchFamily="34" charset="0"/>
              <a:buChar char="•"/>
            </a:pPr>
            <a:r>
              <a:rPr lang="nl-BE" dirty="0" smtClean="0">
                <a:latin typeface="Arial" panose="020B0604020202020204" pitchFamily="34" charset="0"/>
                <a:cs typeface="Arial" panose="020B0604020202020204" pitchFamily="34" charset="0"/>
              </a:rPr>
              <a:t>Het koufront haalt het warmtefront in en vloeien samen.</a:t>
            </a:r>
          </a:p>
          <a:p>
            <a:pPr marL="285750" indent="-285750">
              <a:buFont typeface="Arial" panose="020B0604020202020204" pitchFamily="34" charset="0"/>
              <a:buChar char="•"/>
            </a:pPr>
            <a:r>
              <a:rPr lang="nl-BE" dirty="0" smtClean="0">
                <a:latin typeface="Arial" panose="020B0604020202020204" pitchFamily="34" charset="0"/>
                <a:cs typeface="Arial" panose="020B0604020202020204" pitchFamily="34" charset="0"/>
              </a:rPr>
              <a:t>De warme lucht (zwakker) wordt verdrongen en opgetild</a:t>
            </a:r>
          </a:p>
          <a:p>
            <a:pPr marL="285750" indent="-285750">
              <a:buFont typeface="Arial" panose="020B0604020202020204" pitchFamily="34" charset="0"/>
              <a:buChar char="•"/>
            </a:pPr>
            <a:r>
              <a:rPr lang="nl-BE" dirty="0" smtClean="0">
                <a:latin typeface="Arial" panose="020B0604020202020204" pitchFamily="34" charset="0"/>
                <a:cs typeface="Arial" panose="020B0604020202020204" pitchFamily="34" charset="0"/>
              </a:rPr>
              <a:t>Het occlusiefront begint waar beide luchtmassa’s elkaar </a:t>
            </a:r>
            <a:r>
              <a:rPr lang="nl-BE" dirty="0" smtClean="0">
                <a:latin typeface="Arial" panose="020B0604020202020204" pitchFamily="34" charset="0"/>
                <a:cs typeface="Arial" panose="020B0604020202020204" pitchFamily="34" charset="0"/>
              </a:rPr>
              <a:t>ontmoeten, ‘het occlusiepunt’ </a:t>
            </a:r>
            <a:r>
              <a:rPr lang="nl-BE" dirty="0" smtClean="0">
                <a:latin typeface="Arial" panose="020B0604020202020204" pitchFamily="34" charset="0"/>
                <a:cs typeface="Arial" panose="020B0604020202020204" pitchFamily="34" charset="0"/>
              </a:rPr>
              <a:t>en eindigt in de depressiekern</a:t>
            </a:r>
          </a:p>
          <a:p>
            <a:pPr marL="285750" indent="-285750">
              <a:buFont typeface="Arial" panose="020B0604020202020204" pitchFamily="34" charset="0"/>
              <a:buChar char="•"/>
            </a:pPr>
            <a:r>
              <a:rPr lang="nl-BE" dirty="0" smtClean="0">
                <a:latin typeface="Arial" panose="020B0604020202020204" pitchFamily="34" charset="0"/>
                <a:cs typeface="Arial" panose="020B0604020202020204" pitchFamily="34" charset="0"/>
              </a:rPr>
              <a:t>Als het occlusiefront zich rond de depressiekern draait kan het meermaals passeren (back-bent occlusie)</a:t>
            </a:r>
          </a:p>
          <a:p>
            <a:pPr marL="285750" indent="-285750">
              <a:buFont typeface="Arial" panose="020B0604020202020204" pitchFamily="34" charset="0"/>
              <a:buChar char="•"/>
            </a:pPr>
            <a:r>
              <a:rPr lang="nl-BE" dirty="0" smtClean="0">
                <a:latin typeface="Arial" panose="020B0604020202020204" pitchFamily="34" charset="0"/>
                <a:cs typeface="Arial" panose="020B0604020202020204" pitchFamily="34" charset="0"/>
              </a:rPr>
              <a:t>In het occlusiepunt valt de meeste neerslag</a:t>
            </a:r>
          </a:p>
          <a:p>
            <a:pPr marL="285750" indent="-285750">
              <a:buFont typeface="Arial" panose="020B0604020202020204" pitchFamily="34" charset="0"/>
              <a:buChar char="•"/>
            </a:pPr>
            <a:r>
              <a:rPr lang="nl-BE" dirty="0" smtClean="0">
                <a:latin typeface="Arial" panose="020B0604020202020204" pitchFamily="34" charset="0"/>
                <a:cs typeface="Arial" panose="020B0604020202020204" pitchFamily="34" charset="0"/>
              </a:rPr>
              <a:t>Ook op dit front kunnen we een windsprong verwachten</a:t>
            </a:r>
          </a:p>
        </p:txBody>
      </p:sp>
      <p:sp>
        <p:nvSpPr>
          <p:cNvPr id="11" name="Tekstvak 10"/>
          <p:cNvSpPr txBox="1"/>
          <p:nvPr/>
        </p:nvSpPr>
        <p:spPr>
          <a:xfrm>
            <a:off x="4038600" y="3927240"/>
            <a:ext cx="5161642" cy="1477328"/>
          </a:xfrm>
          <a:prstGeom prst="rect">
            <a:avLst/>
          </a:prstGeom>
          <a:noFill/>
        </p:spPr>
        <p:txBody>
          <a:bodyPr wrap="square" rtlCol="0">
            <a:spAutoFit/>
          </a:bodyPr>
          <a:lstStyle/>
          <a:p>
            <a:r>
              <a:rPr lang="nl-BE" dirty="0" smtClean="0">
                <a:solidFill>
                  <a:srgbClr val="FF0000"/>
                </a:solidFill>
                <a:latin typeface="Arial" panose="020B0604020202020204" pitchFamily="34" charset="0"/>
                <a:cs typeface="Arial" panose="020B0604020202020204" pitchFamily="34" charset="0"/>
              </a:rPr>
              <a:t>Waarnemingen</a:t>
            </a:r>
          </a:p>
          <a:p>
            <a:pPr marL="285750" indent="-285750">
              <a:buFont typeface="Arial" panose="020B0604020202020204" pitchFamily="34" charset="0"/>
              <a:buChar char="•"/>
            </a:pPr>
            <a:r>
              <a:rPr lang="nl-BE" dirty="0" smtClean="0">
                <a:solidFill>
                  <a:srgbClr val="FF0000"/>
                </a:solidFill>
                <a:latin typeface="Arial" panose="020B0604020202020204" pitchFamily="34" charset="0"/>
                <a:cs typeface="Arial" panose="020B0604020202020204" pitchFamily="34" charset="0"/>
              </a:rPr>
              <a:t>Koude </a:t>
            </a:r>
            <a:r>
              <a:rPr lang="nl-BE" dirty="0">
                <a:solidFill>
                  <a:srgbClr val="FF0000"/>
                </a:solidFill>
                <a:latin typeface="Arial" panose="020B0604020202020204" pitchFamily="34" charset="0"/>
                <a:cs typeface="Arial" panose="020B0604020202020204" pitchFamily="34" charset="0"/>
              </a:rPr>
              <a:t>luchtmassa haalt koele </a:t>
            </a:r>
            <a:r>
              <a:rPr lang="nl-BE" dirty="0" smtClean="0">
                <a:solidFill>
                  <a:srgbClr val="FF0000"/>
                </a:solidFill>
                <a:latin typeface="Arial" panose="020B0604020202020204" pitchFamily="34" charset="0"/>
                <a:cs typeface="Arial" panose="020B0604020202020204" pitchFamily="34" charset="0"/>
              </a:rPr>
              <a:t>luchtmassa in,</a:t>
            </a:r>
            <a:endParaRPr lang="nl-BE" dirty="0" smtClean="0">
              <a:solidFill>
                <a:srgbClr val="FF0000"/>
              </a:solidFill>
              <a:latin typeface="Arial" panose="020B0604020202020204" pitchFamily="34" charset="0"/>
              <a:cs typeface="Arial" panose="020B0604020202020204" pitchFamily="34" charset="0"/>
            </a:endParaRPr>
          </a:p>
          <a:p>
            <a:pPr lvl="1"/>
            <a:r>
              <a:rPr lang="nl-BE" dirty="0" smtClean="0">
                <a:solidFill>
                  <a:srgbClr val="FF0000"/>
                </a:solidFill>
                <a:latin typeface="Arial" panose="020B0604020202020204" pitchFamily="34" charset="0"/>
                <a:cs typeface="Arial" panose="020B0604020202020204" pitchFamily="34" charset="0"/>
              </a:rPr>
              <a:t> </a:t>
            </a:r>
            <a:r>
              <a:rPr lang="nl-BE" dirty="0">
                <a:solidFill>
                  <a:srgbClr val="FF0000"/>
                </a:solidFill>
                <a:latin typeface="Arial" panose="020B0604020202020204" pitchFamily="34" charset="0"/>
                <a:cs typeface="Arial" panose="020B0604020202020204" pitchFamily="34" charset="0"/>
              </a:rPr>
              <a:t>kenmerken van een koufront</a:t>
            </a:r>
            <a:r>
              <a:rPr lang="nl-BE" dirty="0" smtClean="0">
                <a:solidFill>
                  <a:srgbClr val="FF0000"/>
                </a:solidFill>
                <a:latin typeface="Arial" panose="020B0604020202020204" pitchFamily="34" charset="0"/>
                <a:cs typeface="Arial" panose="020B0604020202020204" pitchFamily="34" charset="0"/>
              </a:rPr>
              <a:t>. (buien) </a:t>
            </a:r>
            <a:endParaRPr lang="nl-BE" dirty="0">
              <a:solidFill>
                <a:srgbClr val="FF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nl-BE" dirty="0">
                <a:solidFill>
                  <a:srgbClr val="FF0000"/>
                </a:solidFill>
                <a:latin typeface="Arial" panose="020B0604020202020204" pitchFamily="34" charset="0"/>
                <a:cs typeface="Arial" panose="020B0604020202020204" pitchFamily="34" charset="0"/>
              </a:rPr>
              <a:t>Koele luchtmassa haalt koudere lucht in, </a:t>
            </a:r>
            <a:endParaRPr lang="nl-BE" dirty="0" smtClean="0">
              <a:solidFill>
                <a:srgbClr val="FF0000"/>
              </a:solidFill>
              <a:latin typeface="Arial" panose="020B0604020202020204" pitchFamily="34" charset="0"/>
              <a:cs typeface="Arial" panose="020B0604020202020204" pitchFamily="34" charset="0"/>
            </a:endParaRPr>
          </a:p>
          <a:p>
            <a:pPr lvl="1"/>
            <a:r>
              <a:rPr lang="nl-BE" dirty="0" smtClean="0">
                <a:solidFill>
                  <a:srgbClr val="FF0000"/>
                </a:solidFill>
                <a:latin typeface="Arial" panose="020B0604020202020204" pitchFamily="34" charset="0"/>
                <a:cs typeface="Arial" panose="020B0604020202020204" pitchFamily="34" charset="0"/>
              </a:rPr>
              <a:t>kenmerken warmtefront (regen)</a:t>
            </a:r>
            <a:endParaRPr lang="nl-BE" dirty="0">
              <a:solidFill>
                <a:srgbClr val="FF0000"/>
              </a:solidFill>
            </a:endParaRPr>
          </a:p>
        </p:txBody>
      </p:sp>
      <p:pic>
        <p:nvPicPr>
          <p:cNvPr id="12" name="Picture 6" descr="https://upload.wikimedia.org/wikipedia/commons/thumb/7/70/Occlusiefront.png/260px-Occlusiefront.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28240" y="1318993"/>
            <a:ext cx="3931200" cy="2268000"/>
          </a:xfrm>
          <a:prstGeom prst="rect">
            <a:avLst/>
          </a:prstGeom>
          <a:noFill/>
          <a:extLst>
            <a:ext uri="{909E8E84-426E-40DD-AFC4-6F175D3DCCD1}">
              <a14:hiddenFill xmlns:a14="http://schemas.microsoft.com/office/drawing/2010/main">
                <a:solidFill>
                  <a:srgbClr val="FFFFFF"/>
                </a:solidFill>
              </a14:hiddenFill>
            </a:ext>
          </a:extLst>
        </p:spPr>
      </p:pic>
      <p:sp>
        <p:nvSpPr>
          <p:cNvPr id="13" name="Tekstvak 12"/>
          <p:cNvSpPr txBox="1"/>
          <p:nvPr/>
        </p:nvSpPr>
        <p:spPr>
          <a:xfrm>
            <a:off x="3859696" y="5744816"/>
            <a:ext cx="5714990" cy="400110"/>
          </a:xfrm>
          <a:prstGeom prst="rect">
            <a:avLst/>
          </a:prstGeom>
          <a:noFill/>
          <a:ln w="19050">
            <a:solidFill>
              <a:srgbClr val="FF0000"/>
            </a:solidFill>
          </a:ln>
        </p:spPr>
        <p:txBody>
          <a:bodyPr wrap="square" rtlCol="0">
            <a:spAutoFit/>
          </a:bodyPr>
          <a:lstStyle/>
          <a:p>
            <a:r>
              <a:rPr lang="nl-BE" sz="2000" dirty="0" smtClean="0">
                <a:solidFill>
                  <a:srgbClr val="FF0000"/>
                </a:solidFill>
                <a:latin typeface="Arial" panose="020B0604020202020204" pitchFamily="34" charset="0"/>
                <a:cs typeface="Arial" panose="020B0604020202020204" pitchFamily="34" charset="0"/>
              </a:rPr>
              <a:t>Opgelet voor een naderende depressiekern !!!!</a:t>
            </a:r>
            <a:endParaRPr lang="nl-BE" sz="2000" dirty="0">
              <a:solidFill>
                <a:srgbClr val="FF0000"/>
              </a:solidFill>
              <a:latin typeface="Arial" panose="020B0604020202020204" pitchFamily="34" charset="0"/>
              <a:cs typeface="Arial" panose="020B0604020202020204" pitchFamily="34" charset="0"/>
            </a:endParaRPr>
          </a:p>
        </p:txBody>
      </p:sp>
      <p:sp>
        <p:nvSpPr>
          <p:cNvPr id="14" name="Tijdelijke aanduiding voor voettekst 13"/>
          <p:cNvSpPr>
            <a:spLocks noGrp="1"/>
          </p:cNvSpPr>
          <p:nvPr>
            <p:ph type="ftr" sz="quarter" idx="11"/>
          </p:nvPr>
        </p:nvSpPr>
        <p:spPr/>
        <p:txBody>
          <a:bodyPr/>
          <a:lstStyle/>
          <a:p>
            <a:r>
              <a:rPr lang="nl-BE" dirty="0" smtClean="0"/>
              <a:t>Het Gilde van Molenaars</a:t>
            </a:r>
            <a:endParaRPr lang="nl-BE" dirty="0"/>
          </a:p>
        </p:txBody>
      </p:sp>
    </p:spTree>
    <p:extLst>
      <p:ext uri="{BB962C8B-B14F-4D97-AF65-F5344CB8AC3E}">
        <p14:creationId xmlns:p14="http://schemas.microsoft.com/office/powerpoint/2010/main" val="1192844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rotWithShape="1">
          <a:blip r:embed="rId2" cstate="print">
            <a:extLst>
              <a:ext uri="{28A0092B-C50C-407E-A947-70E740481C1C}">
                <a14:useLocalDpi xmlns:a14="http://schemas.microsoft.com/office/drawing/2010/main" val="0"/>
              </a:ext>
            </a:extLst>
          </a:blip>
          <a:srcRect b="16272"/>
          <a:stretch/>
        </p:blipFill>
        <p:spPr>
          <a:xfrm flipH="1">
            <a:off x="9617883" y="7120"/>
            <a:ext cx="2574115" cy="1251409"/>
          </a:xfrm>
          <a:prstGeom prst="rect">
            <a:avLst/>
          </a:prstGeom>
        </p:spPr>
      </p:pic>
      <p:sp>
        <p:nvSpPr>
          <p:cNvPr id="4" name="Tekstvak 3"/>
          <p:cNvSpPr txBox="1"/>
          <p:nvPr/>
        </p:nvSpPr>
        <p:spPr>
          <a:xfrm>
            <a:off x="2937909" y="138487"/>
            <a:ext cx="6636776" cy="646331"/>
          </a:xfrm>
          <a:prstGeom prst="rect">
            <a:avLst/>
          </a:prstGeom>
          <a:solidFill>
            <a:schemeClr val="accent6">
              <a:lumMod val="60000"/>
              <a:lumOff val="40000"/>
            </a:schemeClr>
          </a:solidFill>
        </p:spPr>
        <p:txBody>
          <a:bodyPr wrap="square" rtlCol="0" anchor="ctr">
            <a:spAutoFit/>
          </a:bodyPr>
          <a:lstStyle/>
          <a:p>
            <a:pPr algn="ctr"/>
            <a:r>
              <a:rPr lang="nl-BE" sz="3600" dirty="0" smtClean="0">
                <a:latin typeface="AR JULIAN" panose="02000000000000000000" pitchFamily="2" charset="0"/>
              </a:rPr>
              <a:t>Wind en neerslag op fronten</a:t>
            </a:r>
            <a:endParaRPr lang="nl-BE" sz="3600" dirty="0">
              <a:latin typeface="AR JULIAN" panose="02000000000000000000" pitchFamily="2" charset="0"/>
            </a:endParaRPr>
          </a:p>
        </p:txBody>
      </p:sp>
      <p:sp>
        <p:nvSpPr>
          <p:cNvPr id="7" name="Tekstvak 6"/>
          <p:cNvSpPr txBox="1"/>
          <p:nvPr/>
        </p:nvSpPr>
        <p:spPr>
          <a:xfrm>
            <a:off x="43620" y="7120"/>
            <a:ext cx="2851089" cy="900000"/>
          </a:xfrm>
          <a:prstGeom prst="rect">
            <a:avLst/>
          </a:prstGeom>
          <a:solidFill>
            <a:schemeClr val="accent6">
              <a:lumMod val="60000"/>
              <a:lumOff val="40000"/>
            </a:schemeClr>
          </a:solidFill>
        </p:spPr>
        <p:txBody>
          <a:bodyPr wrap="square" rtlCol="0">
            <a:spAutoFit/>
          </a:bodyPr>
          <a:lstStyle/>
          <a:p>
            <a:endParaRPr lang="nl-BE" dirty="0"/>
          </a:p>
        </p:txBody>
      </p:sp>
      <p:sp>
        <p:nvSpPr>
          <p:cNvPr id="5" name="Tekstvak 4"/>
          <p:cNvSpPr txBox="1"/>
          <p:nvPr/>
        </p:nvSpPr>
        <p:spPr>
          <a:xfrm>
            <a:off x="736827" y="138487"/>
            <a:ext cx="1983051" cy="677108"/>
          </a:xfrm>
          <a:prstGeom prst="rect">
            <a:avLst/>
          </a:prstGeom>
          <a:noFill/>
        </p:spPr>
        <p:txBody>
          <a:bodyPr wrap="square" rtlCol="0">
            <a:spAutoFit/>
          </a:bodyPr>
          <a:lstStyle/>
          <a:p>
            <a:pPr algn="ctr"/>
            <a:r>
              <a:rPr lang="nl-BE" sz="1200" dirty="0" smtClean="0">
                <a:latin typeface="Arial" panose="020B0604020202020204" pitchFamily="34" charset="0"/>
                <a:cs typeface="Arial" panose="020B0604020202020204" pitchFamily="34" charset="0"/>
              </a:rPr>
              <a:t>Het Gilde van Molenaars</a:t>
            </a:r>
          </a:p>
          <a:p>
            <a:pPr algn="ctr"/>
            <a:r>
              <a:rPr lang="nl-BE" sz="1200" dirty="0" smtClean="0">
                <a:latin typeface="Arial" panose="020B0604020202020204" pitchFamily="34" charset="0"/>
                <a:cs typeface="Arial" panose="020B0604020202020204" pitchFamily="34" charset="0"/>
              </a:rPr>
              <a:t>Afd. Limburg</a:t>
            </a:r>
          </a:p>
          <a:p>
            <a:pPr algn="ctr"/>
            <a:endParaRPr lang="nl-BE" sz="1400" dirty="0">
              <a:latin typeface="Arial" panose="020B0604020202020204" pitchFamily="34" charset="0"/>
              <a:cs typeface="Arial" panose="020B0604020202020204" pitchFamily="34" charset="0"/>
            </a:endParaRPr>
          </a:p>
        </p:txBody>
      </p:sp>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7041"/>
            <a:ext cx="716948" cy="900000"/>
          </a:xfrm>
          <a:prstGeom prst="rect">
            <a:avLst/>
          </a:prstGeom>
        </p:spPr>
      </p:pic>
      <p:sp>
        <p:nvSpPr>
          <p:cNvPr id="3" name="Tijdelijke aanduiding voor datum 2"/>
          <p:cNvSpPr>
            <a:spLocks noGrp="1"/>
          </p:cNvSpPr>
          <p:nvPr>
            <p:ph type="dt" sz="half" idx="10"/>
          </p:nvPr>
        </p:nvSpPr>
        <p:spPr/>
        <p:txBody>
          <a:bodyPr/>
          <a:lstStyle/>
          <a:p>
            <a:fld id="{A88775B5-A10E-47E5-A588-E81D0418093A}" type="datetime1">
              <a:rPr lang="nl-BE" smtClean="0"/>
              <a:t>18/03/2024</a:t>
            </a:fld>
            <a:endParaRPr lang="nl-BE" dirty="0"/>
          </a:p>
        </p:txBody>
      </p:sp>
      <p:sp>
        <p:nvSpPr>
          <p:cNvPr id="8" name="Tijdelijke aanduiding voor dianummer 7"/>
          <p:cNvSpPr>
            <a:spLocks noGrp="1"/>
          </p:cNvSpPr>
          <p:nvPr>
            <p:ph type="sldNum" sz="quarter" idx="12"/>
          </p:nvPr>
        </p:nvSpPr>
        <p:spPr/>
        <p:txBody>
          <a:bodyPr/>
          <a:lstStyle/>
          <a:p>
            <a:fld id="{AC0B8AE9-B615-4110-8A40-3E5F16D5504D}" type="slidenum">
              <a:rPr lang="nl-BE" smtClean="0"/>
              <a:t>37</a:t>
            </a:fld>
            <a:endParaRPr lang="nl-BE" dirty="0"/>
          </a:p>
        </p:txBody>
      </p:sp>
      <p:sp>
        <p:nvSpPr>
          <p:cNvPr id="9" name="Tekstvak 8"/>
          <p:cNvSpPr txBox="1"/>
          <p:nvPr/>
        </p:nvSpPr>
        <p:spPr>
          <a:xfrm>
            <a:off x="1" y="1389896"/>
            <a:ext cx="3893126" cy="1200329"/>
          </a:xfrm>
          <a:prstGeom prst="rect">
            <a:avLst/>
          </a:prstGeom>
          <a:noFill/>
        </p:spPr>
        <p:txBody>
          <a:bodyPr wrap="square" rtlCol="0">
            <a:spAutoFit/>
          </a:bodyPr>
          <a:lstStyle/>
          <a:p>
            <a:r>
              <a:rPr lang="nl-BE" dirty="0" smtClean="0">
                <a:latin typeface="Arial" panose="020B0604020202020204" pitchFamily="34" charset="0"/>
                <a:cs typeface="Arial" panose="020B0604020202020204" pitchFamily="34" charset="0"/>
              </a:rPr>
              <a:t>Na het koufront:</a:t>
            </a:r>
          </a:p>
          <a:p>
            <a:pPr marL="285750" indent="-285750">
              <a:buFont typeface="Arial" panose="020B0604020202020204" pitchFamily="34" charset="0"/>
              <a:buChar char="•"/>
            </a:pPr>
            <a:r>
              <a:rPr lang="nl-BE" dirty="0" smtClean="0">
                <a:latin typeface="Arial" panose="020B0604020202020204" pitchFamily="34" charset="0"/>
                <a:cs typeface="Arial" panose="020B0604020202020204" pitchFamily="34" charset="0"/>
              </a:rPr>
              <a:t>Actief koufront: buien, windstoten</a:t>
            </a:r>
          </a:p>
          <a:p>
            <a:pPr marL="285750" indent="-285750">
              <a:buFont typeface="Arial" panose="020B0604020202020204" pitchFamily="34" charset="0"/>
              <a:buChar char="•"/>
            </a:pPr>
            <a:r>
              <a:rPr lang="nl-BE" dirty="0" smtClean="0">
                <a:latin typeface="Arial" panose="020B0604020202020204" pitchFamily="34" charset="0"/>
                <a:cs typeface="Arial" panose="020B0604020202020204" pitchFamily="34" charset="0"/>
              </a:rPr>
              <a:t>Passief koufront: regen</a:t>
            </a:r>
          </a:p>
          <a:p>
            <a:pPr marL="285750" indent="-285750">
              <a:buFont typeface="Arial" panose="020B0604020202020204" pitchFamily="34" charset="0"/>
              <a:buChar char="•"/>
            </a:pPr>
            <a:r>
              <a:rPr lang="nl-BE" dirty="0" smtClean="0">
                <a:latin typeface="Arial" panose="020B0604020202020204" pitchFamily="34" charset="0"/>
                <a:cs typeface="Arial" panose="020B0604020202020204" pitchFamily="34" charset="0"/>
              </a:rPr>
              <a:t>Wind, is geruimd na de passage</a:t>
            </a:r>
            <a:endParaRPr lang="nl-BE" sz="2400" dirty="0">
              <a:latin typeface="AR BLANCA" panose="02000000000000000000" pitchFamily="2" charset="0"/>
            </a:endParaRPr>
          </a:p>
        </p:txBody>
      </p:sp>
      <p:sp>
        <p:nvSpPr>
          <p:cNvPr id="10" name="Tekstvak 9"/>
          <p:cNvSpPr txBox="1"/>
          <p:nvPr/>
        </p:nvSpPr>
        <p:spPr>
          <a:xfrm>
            <a:off x="1" y="3832335"/>
            <a:ext cx="4050889" cy="1477328"/>
          </a:xfrm>
          <a:prstGeom prst="rect">
            <a:avLst/>
          </a:prstGeom>
          <a:noFill/>
        </p:spPr>
        <p:txBody>
          <a:bodyPr wrap="square" rtlCol="0">
            <a:spAutoFit/>
          </a:bodyPr>
          <a:lstStyle/>
          <a:p>
            <a:r>
              <a:rPr lang="nl-BE" dirty="0" smtClean="0">
                <a:latin typeface="Arial" panose="020B0604020202020204" pitchFamily="34" charset="0"/>
                <a:cs typeface="Arial" panose="020B0604020202020204" pitchFamily="34" charset="0"/>
              </a:rPr>
              <a:t>Na de passage:</a:t>
            </a:r>
          </a:p>
          <a:p>
            <a:pPr marL="285750" indent="-285750">
              <a:buFont typeface="Arial" panose="020B0604020202020204" pitchFamily="34" charset="0"/>
              <a:buChar char="•"/>
            </a:pPr>
            <a:r>
              <a:rPr lang="nl-BE" dirty="0" smtClean="0">
                <a:latin typeface="Arial" panose="020B0604020202020204" pitchFamily="34" charset="0"/>
                <a:cs typeface="Arial" panose="020B0604020202020204" pitchFamily="34" charset="0"/>
              </a:rPr>
              <a:t>Mogelijk een buienlijnen met veel neerslag.</a:t>
            </a:r>
          </a:p>
          <a:p>
            <a:pPr marL="285750" indent="-285750">
              <a:buFont typeface="Arial" panose="020B0604020202020204" pitchFamily="34" charset="0"/>
              <a:buChar char="•"/>
            </a:pPr>
            <a:r>
              <a:rPr lang="nl-BE" dirty="0" smtClean="0">
                <a:latin typeface="Arial" panose="020B0604020202020204" pitchFamily="34" charset="0"/>
                <a:cs typeface="Arial" panose="020B0604020202020204" pitchFamily="34" charset="0"/>
              </a:rPr>
              <a:t>Daarna klaart het op en zijn er losse buien mogelijk</a:t>
            </a:r>
            <a:endParaRPr lang="nl-BE" dirty="0">
              <a:latin typeface="Arial" panose="020B0604020202020204" pitchFamily="34" charset="0"/>
              <a:cs typeface="Arial" panose="020B0604020202020204" pitchFamily="34" charset="0"/>
            </a:endParaRPr>
          </a:p>
        </p:txBody>
      </p:sp>
      <p:sp>
        <p:nvSpPr>
          <p:cNvPr id="11" name="Tekstvak 10"/>
          <p:cNvSpPr txBox="1"/>
          <p:nvPr/>
        </p:nvSpPr>
        <p:spPr>
          <a:xfrm>
            <a:off x="3207469" y="5652889"/>
            <a:ext cx="4959927" cy="646331"/>
          </a:xfrm>
          <a:prstGeom prst="rect">
            <a:avLst/>
          </a:prstGeom>
          <a:noFill/>
        </p:spPr>
        <p:txBody>
          <a:bodyPr wrap="square" rtlCol="0">
            <a:spAutoFit/>
          </a:bodyPr>
          <a:lstStyle/>
          <a:p>
            <a:pPr algn="ctr"/>
            <a:r>
              <a:rPr lang="nl-BE" dirty="0" smtClean="0">
                <a:solidFill>
                  <a:srgbClr val="FF0000"/>
                </a:solidFill>
                <a:latin typeface="Arial" panose="020B0604020202020204" pitchFamily="34" charset="0"/>
                <a:cs typeface="Arial" panose="020B0604020202020204" pitchFamily="34" charset="0"/>
              </a:rPr>
              <a:t>Na iedere frontpassage ruimt de wind, </a:t>
            </a:r>
            <a:r>
              <a:rPr lang="nl-BE" dirty="0" smtClean="0">
                <a:solidFill>
                  <a:srgbClr val="0070C0"/>
                </a:solidFill>
                <a:latin typeface="Arial" panose="020B0604020202020204" pitchFamily="34" charset="0"/>
                <a:cs typeface="Arial" panose="020B0604020202020204" pitchFamily="34" charset="0"/>
              </a:rPr>
              <a:t>“windsprong”</a:t>
            </a:r>
            <a:endParaRPr lang="nl-BE" dirty="0">
              <a:solidFill>
                <a:srgbClr val="FF0000"/>
              </a:solidFill>
              <a:latin typeface="Arial" panose="020B0604020202020204" pitchFamily="34" charset="0"/>
              <a:cs typeface="Arial" panose="020B0604020202020204" pitchFamily="34" charset="0"/>
            </a:endParaRPr>
          </a:p>
        </p:txBody>
      </p:sp>
      <p:sp>
        <p:nvSpPr>
          <p:cNvPr id="12" name="Tekstvak 11"/>
          <p:cNvSpPr txBox="1"/>
          <p:nvPr/>
        </p:nvSpPr>
        <p:spPr>
          <a:xfrm>
            <a:off x="8108141" y="1389896"/>
            <a:ext cx="4056700" cy="1477328"/>
          </a:xfrm>
          <a:prstGeom prst="rect">
            <a:avLst/>
          </a:prstGeom>
          <a:noFill/>
        </p:spPr>
        <p:txBody>
          <a:bodyPr wrap="square" rtlCol="0">
            <a:spAutoFit/>
          </a:bodyPr>
          <a:lstStyle/>
          <a:p>
            <a:r>
              <a:rPr lang="nl-BE" dirty="0" smtClean="0">
                <a:latin typeface="Arial" panose="020B0604020202020204" pitchFamily="34" charset="0"/>
                <a:cs typeface="Arial" panose="020B0604020202020204" pitchFamily="34" charset="0"/>
              </a:rPr>
              <a:t>Vóór het warmtefront, (aan de grond) </a:t>
            </a:r>
          </a:p>
          <a:p>
            <a:pPr marL="285750" indent="-285750">
              <a:buFont typeface="Arial" panose="020B0604020202020204" pitchFamily="34" charset="0"/>
              <a:buChar char="•"/>
            </a:pPr>
            <a:r>
              <a:rPr lang="nl-BE" dirty="0" smtClean="0">
                <a:latin typeface="Arial" panose="020B0604020202020204" pitchFamily="34" charset="0"/>
                <a:cs typeface="Arial" panose="020B0604020202020204" pitchFamily="34" charset="0"/>
              </a:rPr>
              <a:t>motregen, lichte regen</a:t>
            </a:r>
          </a:p>
          <a:p>
            <a:pPr marL="285750" indent="-285750">
              <a:buFont typeface="Arial" panose="020B0604020202020204" pitchFamily="34" charset="0"/>
              <a:buChar char="•"/>
            </a:pPr>
            <a:r>
              <a:rPr lang="nl-BE" dirty="0" smtClean="0">
                <a:latin typeface="Arial" panose="020B0604020202020204" pitchFamily="34" charset="0"/>
                <a:cs typeface="Arial" panose="020B0604020202020204" pitchFamily="34" charset="0"/>
              </a:rPr>
              <a:t>Vóór de passage; wind, krimpend naar het occlusiepunt</a:t>
            </a:r>
          </a:p>
          <a:p>
            <a:pPr marL="285750" indent="-285750">
              <a:buFont typeface="Arial" panose="020B0604020202020204" pitchFamily="34" charset="0"/>
              <a:buChar char="•"/>
            </a:pPr>
            <a:endParaRPr lang="nl-BE" dirty="0">
              <a:latin typeface="Arial" panose="020B0604020202020204" pitchFamily="34" charset="0"/>
              <a:cs typeface="Arial" panose="020B0604020202020204" pitchFamily="34" charset="0"/>
            </a:endParaRPr>
          </a:p>
        </p:txBody>
      </p:sp>
      <p:pic>
        <p:nvPicPr>
          <p:cNvPr id="13" name="Afbeelding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00372" y="1389896"/>
            <a:ext cx="4200525" cy="3571875"/>
          </a:xfrm>
          <a:prstGeom prst="rect">
            <a:avLst/>
          </a:prstGeom>
        </p:spPr>
      </p:pic>
      <p:sp>
        <p:nvSpPr>
          <p:cNvPr id="14" name="Tekstvak 13"/>
          <p:cNvSpPr txBox="1"/>
          <p:nvPr/>
        </p:nvSpPr>
        <p:spPr>
          <a:xfrm>
            <a:off x="7822200" y="3832335"/>
            <a:ext cx="4320000" cy="1754326"/>
          </a:xfrm>
          <a:prstGeom prst="rect">
            <a:avLst/>
          </a:prstGeom>
          <a:noFill/>
        </p:spPr>
        <p:txBody>
          <a:bodyPr wrap="square" rtlCol="0">
            <a:spAutoFit/>
          </a:bodyPr>
          <a:lstStyle/>
          <a:p>
            <a:r>
              <a:rPr lang="nl-BE" dirty="0" smtClean="0">
                <a:latin typeface="Arial" panose="020B0604020202020204" pitchFamily="34" charset="0"/>
                <a:cs typeface="Arial" panose="020B0604020202020204" pitchFamily="34" charset="0"/>
              </a:rPr>
              <a:t>Na de passage:</a:t>
            </a:r>
          </a:p>
          <a:p>
            <a:pPr marL="285750" indent="-285750">
              <a:buFont typeface="Arial" panose="020B0604020202020204" pitchFamily="34" charset="0"/>
              <a:buChar char="•"/>
            </a:pPr>
            <a:r>
              <a:rPr lang="nl-BE" dirty="0" smtClean="0">
                <a:latin typeface="Arial" panose="020B0604020202020204" pitchFamily="34" charset="0"/>
                <a:cs typeface="Arial" panose="020B0604020202020204" pitchFamily="34" charset="0"/>
              </a:rPr>
              <a:t>Dicht bij het occlusiepunt blijft het zwaar bewolkt met mogelijk neerslag </a:t>
            </a:r>
          </a:p>
          <a:p>
            <a:pPr marL="285750" indent="-285750">
              <a:buFont typeface="Arial" panose="020B0604020202020204" pitchFamily="34" charset="0"/>
              <a:buChar char="•"/>
            </a:pPr>
            <a:r>
              <a:rPr lang="nl-BE" dirty="0" smtClean="0">
                <a:latin typeface="Arial" panose="020B0604020202020204" pitchFamily="34" charset="0"/>
                <a:cs typeface="Arial" panose="020B0604020202020204" pitchFamily="34" charset="0"/>
              </a:rPr>
              <a:t>Gaat vlug over op koufront</a:t>
            </a:r>
          </a:p>
          <a:p>
            <a:pPr marL="285750" indent="-285750">
              <a:buFont typeface="Arial" panose="020B0604020202020204" pitchFamily="34" charset="0"/>
              <a:buChar char="•"/>
            </a:pPr>
            <a:r>
              <a:rPr lang="nl-BE" dirty="0" smtClean="0">
                <a:latin typeface="Arial" panose="020B0604020202020204" pitchFamily="34" charset="0"/>
                <a:cs typeface="Arial" panose="020B0604020202020204" pitchFamily="34" charset="0"/>
              </a:rPr>
              <a:t>Verder weg klaart het op en mogelijk  lage cumulus bewolking </a:t>
            </a:r>
            <a:endParaRPr lang="nl-BE" dirty="0">
              <a:latin typeface="Arial" panose="020B0604020202020204" pitchFamily="34" charset="0"/>
              <a:cs typeface="Arial" panose="020B0604020202020204" pitchFamily="34" charset="0"/>
            </a:endParaRPr>
          </a:p>
        </p:txBody>
      </p:sp>
      <p:sp>
        <p:nvSpPr>
          <p:cNvPr id="15" name="Tekstvak 14"/>
          <p:cNvSpPr txBox="1"/>
          <p:nvPr/>
        </p:nvSpPr>
        <p:spPr>
          <a:xfrm>
            <a:off x="8151270" y="2610286"/>
            <a:ext cx="4083858" cy="646331"/>
          </a:xfrm>
          <a:prstGeom prst="rect">
            <a:avLst/>
          </a:prstGeom>
          <a:noFill/>
        </p:spPr>
        <p:txBody>
          <a:bodyPr wrap="square" rtlCol="0">
            <a:spAutoFit/>
          </a:bodyPr>
          <a:lstStyle/>
          <a:p>
            <a:r>
              <a:rPr lang="nl-BE" dirty="0" smtClean="0">
                <a:latin typeface="Arial" panose="020B0604020202020204" pitchFamily="34" charset="0"/>
                <a:cs typeface="Arial" panose="020B0604020202020204" pitchFamily="34" charset="0"/>
              </a:rPr>
              <a:t>In het occlusie- of kantelpunt: veel neerslag</a:t>
            </a:r>
            <a:endParaRPr lang="nl-BE" dirty="0">
              <a:latin typeface="Arial" panose="020B0604020202020204" pitchFamily="34" charset="0"/>
              <a:cs typeface="Arial" panose="020B0604020202020204" pitchFamily="34" charset="0"/>
            </a:endParaRPr>
          </a:p>
        </p:txBody>
      </p:sp>
      <p:cxnSp>
        <p:nvCxnSpPr>
          <p:cNvPr id="16" name="Rechte verbindingslijn met pijl 15"/>
          <p:cNvCxnSpPr/>
          <p:nvPr/>
        </p:nvCxnSpPr>
        <p:spPr>
          <a:xfrm flipH="1" flipV="1">
            <a:off x="5687433" y="2824609"/>
            <a:ext cx="2393550" cy="1675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ijdelijke aanduiding voor voettekst 16"/>
          <p:cNvSpPr>
            <a:spLocks noGrp="1"/>
          </p:cNvSpPr>
          <p:nvPr>
            <p:ph type="ftr" sz="quarter" idx="11"/>
          </p:nvPr>
        </p:nvSpPr>
        <p:spPr/>
        <p:txBody>
          <a:bodyPr/>
          <a:lstStyle/>
          <a:p>
            <a:r>
              <a:rPr lang="nl-BE" dirty="0" smtClean="0"/>
              <a:t>Het Gilde van Molenaars</a:t>
            </a:r>
            <a:endParaRPr lang="nl-BE" dirty="0"/>
          </a:p>
        </p:txBody>
      </p:sp>
    </p:spTree>
    <p:extLst>
      <p:ext uri="{BB962C8B-B14F-4D97-AF65-F5344CB8AC3E}">
        <p14:creationId xmlns:p14="http://schemas.microsoft.com/office/powerpoint/2010/main" val="3947597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rotWithShape="1">
          <a:blip r:embed="rId2" cstate="print">
            <a:extLst>
              <a:ext uri="{28A0092B-C50C-407E-A947-70E740481C1C}">
                <a14:useLocalDpi xmlns:a14="http://schemas.microsoft.com/office/drawing/2010/main" val="0"/>
              </a:ext>
            </a:extLst>
          </a:blip>
          <a:srcRect b="16272"/>
          <a:stretch/>
        </p:blipFill>
        <p:spPr>
          <a:xfrm flipH="1">
            <a:off x="9617883" y="7120"/>
            <a:ext cx="2574115" cy="1251409"/>
          </a:xfrm>
          <a:prstGeom prst="rect">
            <a:avLst/>
          </a:prstGeom>
        </p:spPr>
      </p:pic>
      <p:sp>
        <p:nvSpPr>
          <p:cNvPr id="4" name="Tekstvak 3"/>
          <p:cNvSpPr txBox="1"/>
          <p:nvPr/>
        </p:nvSpPr>
        <p:spPr>
          <a:xfrm>
            <a:off x="2937909" y="138487"/>
            <a:ext cx="6636776" cy="646331"/>
          </a:xfrm>
          <a:prstGeom prst="rect">
            <a:avLst/>
          </a:prstGeom>
          <a:solidFill>
            <a:schemeClr val="accent6">
              <a:lumMod val="60000"/>
              <a:lumOff val="40000"/>
            </a:schemeClr>
          </a:solidFill>
        </p:spPr>
        <p:txBody>
          <a:bodyPr wrap="square" rtlCol="0" anchor="ctr">
            <a:spAutoFit/>
          </a:bodyPr>
          <a:lstStyle/>
          <a:p>
            <a:pPr algn="ctr"/>
            <a:r>
              <a:rPr lang="nl-BE" sz="3600" dirty="0" smtClean="0">
                <a:latin typeface="AR JULIAN" panose="02000000000000000000" pitchFamily="2" charset="0"/>
              </a:rPr>
              <a:t>Depressie ten noorden</a:t>
            </a:r>
            <a:endParaRPr lang="nl-BE" sz="3600" dirty="0">
              <a:latin typeface="AR JULIAN" panose="02000000000000000000" pitchFamily="2" charset="0"/>
            </a:endParaRPr>
          </a:p>
        </p:txBody>
      </p:sp>
      <p:sp>
        <p:nvSpPr>
          <p:cNvPr id="7" name="Tekstvak 6"/>
          <p:cNvSpPr txBox="1"/>
          <p:nvPr/>
        </p:nvSpPr>
        <p:spPr>
          <a:xfrm>
            <a:off x="43620" y="7120"/>
            <a:ext cx="2851089" cy="900000"/>
          </a:xfrm>
          <a:prstGeom prst="rect">
            <a:avLst/>
          </a:prstGeom>
          <a:solidFill>
            <a:schemeClr val="accent6">
              <a:lumMod val="60000"/>
              <a:lumOff val="40000"/>
            </a:schemeClr>
          </a:solidFill>
        </p:spPr>
        <p:txBody>
          <a:bodyPr wrap="square" rtlCol="0">
            <a:spAutoFit/>
          </a:bodyPr>
          <a:lstStyle/>
          <a:p>
            <a:endParaRPr lang="nl-BE" dirty="0"/>
          </a:p>
        </p:txBody>
      </p:sp>
      <p:sp>
        <p:nvSpPr>
          <p:cNvPr id="5" name="Tekstvak 4"/>
          <p:cNvSpPr txBox="1"/>
          <p:nvPr/>
        </p:nvSpPr>
        <p:spPr>
          <a:xfrm>
            <a:off x="736827" y="138487"/>
            <a:ext cx="1983051" cy="677108"/>
          </a:xfrm>
          <a:prstGeom prst="rect">
            <a:avLst/>
          </a:prstGeom>
          <a:noFill/>
        </p:spPr>
        <p:txBody>
          <a:bodyPr wrap="square" rtlCol="0">
            <a:spAutoFit/>
          </a:bodyPr>
          <a:lstStyle/>
          <a:p>
            <a:pPr algn="ctr"/>
            <a:r>
              <a:rPr lang="nl-BE" sz="1200" dirty="0" smtClean="0">
                <a:latin typeface="Arial" panose="020B0604020202020204" pitchFamily="34" charset="0"/>
                <a:cs typeface="Arial" panose="020B0604020202020204" pitchFamily="34" charset="0"/>
              </a:rPr>
              <a:t>Het Gilde van Molenaars</a:t>
            </a:r>
          </a:p>
          <a:p>
            <a:pPr algn="ctr"/>
            <a:r>
              <a:rPr lang="nl-BE" sz="1200" dirty="0" smtClean="0">
                <a:latin typeface="Arial" panose="020B0604020202020204" pitchFamily="34" charset="0"/>
                <a:cs typeface="Arial" panose="020B0604020202020204" pitchFamily="34" charset="0"/>
              </a:rPr>
              <a:t>Afd. Limburg</a:t>
            </a:r>
          </a:p>
          <a:p>
            <a:pPr algn="ctr"/>
            <a:endParaRPr lang="nl-BE" sz="1400" dirty="0">
              <a:latin typeface="Arial" panose="020B0604020202020204" pitchFamily="34" charset="0"/>
              <a:cs typeface="Arial" panose="020B0604020202020204" pitchFamily="34" charset="0"/>
            </a:endParaRPr>
          </a:p>
        </p:txBody>
      </p:sp>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7041"/>
            <a:ext cx="716948" cy="900000"/>
          </a:xfrm>
          <a:prstGeom prst="rect">
            <a:avLst/>
          </a:prstGeom>
        </p:spPr>
      </p:pic>
      <p:sp>
        <p:nvSpPr>
          <p:cNvPr id="3" name="Tijdelijke aanduiding voor datum 2"/>
          <p:cNvSpPr>
            <a:spLocks noGrp="1"/>
          </p:cNvSpPr>
          <p:nvPr>
            <p:ph type="dt" sz="half" idx="10"/>
          </p:nvPr>
        </p:nvSpPr>
        <p:spPr/>
        <p:txBody>
          <a:bodyPr/>
          <a:lstStyle/>
          <a:p>
            <a:fld id="{5A791734-4F86-407F-92E9-A718E35469D1}" type="datetime1">
              <a:rPr lang="nl-BE" smtClean="0"/>
              <a:t>18/03/2024</a:t>
            </a:fld>
            <a:endParaRPr lang="nl-BE" dirty="0"/>
          </a:p>
        </p:txBody>
      </p:sp>
      <p:sp>
        <p:nvSpPr>
          <p:cNvPr id="8" name="Tijdelijke aanduiding voor dianummer 7"/>
          <p:cNvSpPr>
            <a:spLocks noGrp="1"/>
          </p:cNvSpPr>
          <p:nvPr>
            <p:ph type="sldNum" sz="quarter" idx="12"/>
          </p:nvPr>
        </p:nvSpPr>
        <p:spPr/>
        <p:txBody>
          <a:bodyPr/>
          <a:lstStyle/>
          <a:p>
            <a:fld id="{AC0B8AE9-B615-4110-8A40-3E5F16D5504D}" type="slidenum">
              <a:rPr lang="nl-BE" smtClean="0"/>
              <a:t>38</a:t>
            </a:fld>
            <a:endParaRPr lang="nl-BE" dirty="0"/>
          </a:p>
        </p:txBody>
      </p:sp>
      <p:sp>
        <p:nvSpPr>
          <p:cNvPr id="9" name="Tekstvak 8"/>
          <p:cNvSpPr txBox="1"/>
          <p:nvPr/>
        </p:nvSpPr>
        <p:spPr>
          <a:xfrm>
            <a:off x="319591" y="1615500"/>
            <a:ext cx="5689601" cy="3416320"/>
          </a:xfrm>
          <a:prstGeom prst="rect">
            <a:avLst/>
          </a:prstGeom>
          <a:noFill/>
        </p:spPr>
        <p:txBody>
          <a:bodyPr wrap="square" rtlCol="0">
            <a:spAutoFit/>
          </a:bodyPr>
          <a:lstStyle/>
          <a:p>
            <a:pPr marL="285750" indent="-285750">
              <a:buFont typeface="Arial" panose="020B0604020202020204" pitchFamily="34" charset="0"/>
              <a:buChar char="•"/>
            </a:pPr>
            <a:r>
              <a:rPr lang="nl-BE" dirty="0" smtClean="0">
                <a:latin typeface="Arial" panose="020B0604020202020204" pitchFamily="34" charset="0"/>
                <a:cs typeface="Arial" panose="020B0604020202020204" pitchFamily="34" charset="0"/>
              </a:rPr>
              <a:t>Luchtdruk daalt</a:t>
            </a:r>
          </a:p>
          <a:p>
            <a:pPr marL="285750" indent="-285750">
              <a:buFont typeface="Arial" panose="020B0604020202020204" pitchFamily="34" charset="0"/>
              <a:buChar char="•"/>
            </a:pPr>
            <a:r>
              <a:rPr lang="nl-BE" dirty="0" smtClean="0">
                <a:latin typeface="Arial" panose="020B0604020202020204" pitchFamily="34" charset="0"/>
                <a:cs typeface="Arial" panose="020B0604020202020204" pitchFamily="34" charset="0"/>
              </a:rPr>
              <a:t>Wind krimpt van Z naar ZO</a:t>
            </a:r>
          </a:p>
          <a:p>
            <a:pPr marL="285750" indent="-285750">
              <a:buFont typeface="Arial" panose="020B0604020202020204" pitchFamily="34" charset="0"/>
              <a:buChar char="•"/>
            </a:pPr>
            <a:r>
              <a:rPr lang="nl-BE" dirty="0" smtClean="0">
                <a:latin typeface="Arial" panose="020B0604020202020204" pitchFamily="34" charset="0"/>
                <a:cs typeface="Arial" panose="020B0604020202020204" pitchFamily="34" charset="0"/>
              </a:rPr>
              <a:t>Bewolking neemt toe </a:t>
            </a:r>
          </a:p>
          <a:p>
            <a:pPr marL="285750" indent="-285750">
              <a:buFont typeface="Arial" panose="020B0604020202020204" pitchFamily="34" charset="0"/>
              <a:buChar char="•"/>
            </a:pPr>
            <a:r>
              <a:rPr lang="nl-BE" dirty="0" smtClean="0">
                <a:latin typeface="Arial" panose="020B0604020202020204" pitchFamily="34" charset="0"/>
                <a:cs typeface="Arial" panose="020B0604020202020204" pitchFamily="34" charset="0"/>
              </a:rPr>
              <a:t>Regen of motregen duidt op warmtefront </a:t>
            </a:r>
          </a:p>
          <a:p>
            <a:pPr marL="285750" indent="-285750">
              <a:buFont typeface="Arial" panose="020B0604020202020204" pitchFamily="34" charset="0"/>
              <a:buChar char="•"/>
            </a:pPr>
            <a:r>
              <a:rPr lang="nl-BE" dirty="0" smtClean="0">
                <a:latin typeface="Arial" panose="020B0604020202020204" pitchFamily="34" charset="0"/>
                <a:cs typeface="Arial" panose="020B0604020202020204" pitchFamily="34" charset="0"/>
              </a:rPr>
              <a:t>Wind ruimt van ZO naar Z </a:t>
            </a:r>
            <a:r>
              <a:rPr lang="nl-BE" dirty="0" smtClean="0">
                <a:solidFill>
                  <a:srgbClr val="FF0000"/>
                </a:solidFill>
                <a:latin typeface="Arial" panose="020B0604020202020204" pitchFamily="34" charset="0"/>
                <a:cs typeface="Arial" panose="020B0604020202020204" pitchFamily="34" charset="0"/>
              </a:rPr>
              <a:t>(a)</a:t>
            </a:r>
            <a:endParaRPr lang="nl-BE"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nl-BE" dirty="0" smtClean="0">
                <a:latin typeface="Arial" panose="020B0604020202020204" pitchFamily="34" charset="0"/>
                <a:cs typeface="Arial" panose="020B0604020202020204" pitchFamily="34" charset="0"/>
              </a:rPr>
              <a:t>Temperatuur stijgt: warmtesektor </a:t>
            </a:r>
            <a:r>
              <a:rPr lang="nl-BE" dirty="0" smtClean="0">
                <a:solidFill>
                  <a:srgbClr val="FF0000"/>
                </a:solidFill>
                <a:latin typeface="Arial" panose="020B0604020202020204" pitchFamily="34" charset="0"/>
                <a:cs typeface="Arial" panose="020B0604020202020204" pitchFamily="34" charset="0"/>
              </a:rPr>
              <a:t>(b)</a:t>
            </a:r>
          </a:p>
          <a:p>
            <a:pPr marL="285750" indent="-285750">
              <a:buFont typeface="Arial" panose="020B0604020202020204" pitchFamily="34" charset="0"/>
              <a:buChar char="•"/>
            </a:pPr>
            <a:r>
              <a:rPr lang="nl-BE" dirty="0" smtClean="0">
                <a:latin typeface="Arial" panose="020B0604020202020204" pitchFamily="34" charset="0"/>
                <a:cs typeface="Arial" panose="020B0604020202020204" pitchFamily="34" charset="0"/>
              </a:rPr>
              <a:t>Lichte of buiige </a:t>
            </a:r>
            <a:r>
              <a:rPr lang="nl-BE" dirty="0">
                <a:latin typeface="Arial" panose="020B0604020202020204" pitchFamily="34" charset="0"/>
                <a:cs typeface="Arial" panose="020B0604020202020204" pitchFamily="34" charset="0"/>
              </a:rPr>
              <a:t>regen </a:t>
            </a:r>
            <a:r>
              <a:rPr lang="nl-BE" dirty="0" smtClean="0">
                <a:latin typeface="Arial" panose="020B0604020202020204" pitchFamily="34" charset="0"/>
                <a:cs typeface="Arial" panose="020B0604020202020204" pitchFamily="34" charset="0"/>
              </a:rPr>
              <a:t>gevolgd door felle </a:t>
            </a:r>
            <a:r>
              <a:rPr lang="nl-BE" dirty="0">
                <a:latin typeface="Arial" panose="020B0604020202020204" pitchFamily="34" charset="0"/>
                <a:cs typeface="Arial" panose="020B0604020202020204" pitchFamily="34" charset="0"/>
              </a:rPr>
              <a:t>buien </a:t>
            </a:r>
            <a:r>
              <a:rPr lang="nl-BE" dirty="0" smtClean="0">
                <a:latin typeface="Arial" panose="020B0604020202020204" pitchFamily="34" charset="0"/>
                <a:cs typeface="Arial" panose="020B0604020202020204" pitchFamily="34" charset="0"/>
              </a:rPr>
              <a:t>duidt op het koufront nadert </a:t>
            </a:r>
            <a:r>
              <a:rPr lang="nl-BE" dirty="0" smtClean="0">
                <a:solidFill>
                  <a:srgbClr val="FF0000"/>
                </a:solidFill>
                <a:latin typeface="Arial" panose="020B0604020202020204" pitchFamily="34" charset="0"/>
                <a:cs typeface="Arial" panose="020B0604020202020204" pitchFamily="34" charset="0"/>
              </a:rPr>
              <a:t>(c)</a:t>
            </a:r>
          </a:p>
          <a:p>
            <a:pPr marL="285750" indent="-285750">
              <a:buFont typeface="Arial" panose="020B0604020202020204" pitchFamily="34" charset="0"/>
              <a:buChar char="•"/>
            </a:pPr>
            <a:r>
              <a:rPr lang="nl-BE" dirty="0" smtClean="0">
                <a:latin typeface="Arial" panose="020B0604020202020204" pitchFamily="34" charset="0"/>
                <a:cs typeface="Arial" panose="020B0604020202020204" pitchFamily="34" charset="0"/>
              </a:rPr>
              <a:t>Na het koufront opklaringe</a:t>
            </a:r>
            <a:r>
              <a:rPr lang="nl-BE" dirty="0">
                <a:latin typeface="Arial" panose="020B0604020202020204" pitchFamily="34" charset="0"/>
                <a:cs typeface="Arial" panose="020B0604020202020204" pitchFamily="34" charset="0"/>
              </a:rPr>
              <a:t>n</a:t>
            </a:r>
            <a:endParaRPr lang="nl-BE"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nl-BE" dirty="0" smtClean="0">
                <a:latin typeface="Arial" panose="020B0604020202020204" pitchFamily="34" charset="0"/>
                <a:cs typeface="Arial" panose="020B0604020202020204" pitchFamily="34" charset="0"/>
              </a:rPr>
              <a:t>Wind</a:t>
            </a:r>
            <a:r>
              <a:rPr lang="nl-BE" dirty="0" smtClean="0">
                <a:solidFill>
                  <a:srgbClr val="FF0000"/>
                </a:solidFill>
                <a:latin typeface="Arial" panose="020B0604020202020204" pitchFamily="34" charset="0"/>
                <a:cs typeface="Arial" panose="020B0604020202020204" pitchFamily="34" charset="0"/>
              </a:rPr>
              <a:t> </a:t>
            </a:r>
            <a:r>
              <a:rPr lang="nl-BE" dirty="0" smtClean="0">
                <a:latin typeface="Arial" panose="020B0604020202020204" pitchFamily="34" charset="0"/>
                <a:cs typeface="Arial" panose="020B0604020202020204" pitchFamily="34" charset="0"/>
              </a:rPr>
              <a:t>ruimt Z naar W </a:t>
            </a:r>
          </a:p>
          <a:p>
            <a:pPr marL="285750" indent="-285750">
              <a:buFont typeface="Arial" panose="020B0604020202020204" pitchFamily="34" charset="0"/>
              <a:buChar char="•"/>
            </a:pPr>
            <a:r>
              <a:rPr lang="nl-BE" dirty="0" smtClean="0">
                <a:latin typeface="Arial" panose="020B0604020202020204" pitchFamily="34" charset="0"/>
                <a:cs typeface="Arial" panose="020B0604020202020204" pitchFamily="34" charset="0"/>
              </a:rPr>
              <a:t>Later volgt een trog (buienlijn </a:t>
            </a:r>
            <a:r>
              <a:rPr lang="nl-BE" dirty="0" smtClean="0">
                <a:solidFill>
                  <a:srgbClr val="FF0000"/>
                </a:solidFill>
                <a:latin typeface="Arial" panose="020B0604020202020204" pitchFamily="34" charset="0"/>
                <a:cs typeface="Arial" panose="020B0604020202020204" pitchFamily="34" charset="0"/>
              </a:rPr>
              <a:t>(d)</a:t>
            </a:r>
          </a:p>
          <a:p>
            <a:pPr marL="285750" indent="-285750">
              <a:buFont typeface="Arial" panose="020B0604020202020204" pitchFamily="34" charset="0"/>
              <a:buChar char="•"/>
            </a:pPr>
            <a:r>
              <a:rPr lang="nl-BE" dirty="0" smtClean="0">
                <a:latin typeface="Arial" panose="020B0604020202020204" pitchFamily="34" charset="0"/>
                <a:cs typeface="Arial" panose="020B0604020202020204" pitchFamily="34" charset="0"/>
              </a:rPr>
              <a:t>Wind ruimt verder naar NW</a:t>
            </a:r>
            <a:endParaRPr lang="nl-BE" dirty="0">
              <a:latin typeface="Arial" panose="020B0604020202020204" pitchFamily="34" charset="0"/>
              <a:cs typeface="Arial" panose="020B0604020202020204" pitchFamily="34" charset="0"/>
            </a:endParaRPr>
          </a:p>
        </p:txBody>
      </p:sp>
      <p:pic>
        <p:nvPicPr>
          <p:cNvPr id="10"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15254" t="22575" r="49681" b="44353"/>
          <a:stretch/>
        </p:blipFill>
        <p:spPr bwMode="auto">
          <a:xfrm>
            <a:off x="7177156" y="1961064"/>
            <a:ext cx="4675351" cy="28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Rechte verbindingslijn 10"/>
          <p:cNvCxnSpPr>
            <a:stCxn id="13" idx="2"/>
          </p:cNvCxnSpPr>
          <p:nvPr/>
        </p:nvCxnSpPr>
        <p:spPr>
          <a:xfrm flipH="1">
            <a:off x="7810500" y="2985454"/>
            <a:ext cx="3350289" cy="105021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Rechte verbindingslijn met pijl 11"/>
          <p:cNvCxnSpPr/>
          <p:nvPr/>
        </p:nvCxnSpPr>
        <p:spPr>
          <a:xfrm flipV="1">
            <a:off x="8531566" y="2094138"/>
            <a:ext cx="3131992" cy="877163"/>
          </a:xfrm>
          <a:prstGeom prst="straightConnector1">
            <a:avLst/>
          </a:prstGeom>
          <a:ln w="28575">
            <a:solidFill>
              <a:srgbClr val="004EEA"/>
            </a:solidFill>
            <a:tailEnd type="triangle"/>
          </a:ln>
        </p:spPr>
        <p:style>
          <a:lnRef idx="1">
            <a:schemeClr val="accent1"/>
          </a:lnRef>
          <a:fillRef idx="0">
            <a:schemeClr val="accent1"/>
          </a:fillRef>
          <a:effectRef idx="0">
            <a:schemeClr val="accent1"/>
          </a:effectRef>
          <a:fontRef idx="minor">
            <a:schemeClr val="tx1"/>
          </a:fontRef>
        </p:style>
      </p:cxnSp>
      <p:sp>
        <p:nvSpPr>
          <p:cNvPr id="13" name="Ovaal 12"/>
          <p:cNvSpPr/>
          <p:nvPr/>
        </p:nvSpPr>
        <p:spPr>
          <a:xfrm>
            <a:off x="11160789" y="2733019"/>
            <a:ext cx="504000" cy="50486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4" name="Tekstvak 13"/>
          <p:cNvSpPr txBox="1"/>
          <p:nvPr/>
        </p:nvSpPr>
        <p:spPr>
          <a:xfrm>
            <a:off x="8218774" y="3555686"/>
            <a:ext cx="324465" cy="369332"/>
          </a:xfrm>
          <a:prstGeom prst="rect">
            <a:avLst/>
          </a:prstGeom>
          <a:noFill/>
        </p:spPr>
        <p:txBody>
          <a:bodyPr wrap="square" rtlCol="0">
            <a:spAutoFit/>
          </a:bodyPr>
          <a:lstStyle/>
          <a:p>
            <a:r>
              <a:rPr lang="nl-BE" dirty="0" smtClean="0">
                <a:solidFill>
                  <a:srgbClr val="FF0000"/>
                </a:solidFill>
              </a:rPr>
              <a:t>d</a:t>
            </a:r>
            <a:endParaRPr lang="nl-BE" dirty="0">
              <a:solidFill>
                <a:srgbClr val="FF0000"/>
              </a:solidFill>
            </a:endParaRPr>
          </a:p>
        </p:txBody>
      </p:sp>
      <p:sp>
        <p:nvSpPr>
          <p:cNvPr id="15" name="Tekstvak 14"/>
          <p:cNvSpPr txBox="1"/>
          <p:nvPr/>
        </p:nvSpPr>
        <p:spPr>
          <a:xfrm>
            <a:off x="9252216" y="3237888"/>
            <a:ext cx="324465" cy="369332"/>
          </a:xfrm>
          <a:prstGeom prst="rect">
            <a:avLst/>
          </a:prstGeom>
          <a:noFill/>
        </p:spPr>
        <p:txBody>
          <a:bodyPr wrap="square" rtlCol="0">
            <a:spAutoFit/>
          </a:bodyPr>
          <a:lstStyle/>
          <a:p>
            <a:r>
              <a:rPr lang="nl-BE" dirty="0" smtClean="0">
                <a:solidFill>
                  <a:srgbClr val="FF0000"/>
                </a:solidFill>
              </a:rPr>
              <a:t>c</a:t>
            </a:r>
            <a:endParaRPr lang="nl-BE" dirty="0">
              <a:solidFill>
                <a:srgbClr val="FF0000"/>
              </a:solidFill>
            </a:endParaRPr>
          </a:p>
        </p:txBody>
      </p:sp>
      <p:sp>
        <p:nvSpPr>
          <p:cNvPr id="16" name="Tekstvak 15"/>
          <p:cNvSpPr txBox="1"/>
          <p:nvPr/>
        </p:nvSpPr>
        <p:spPr>
          <a:xfrm>
            <a:off x="9882037" y="3576010"/>
            <a:ext cx="324465" cy="369332"/>
          </a:xfrm>
          <a:prstGeom prst="rect">
            <a:avLst/>
          </a:prstGeom>
          <a:noFill/>
        </p:spPr>
        <p:txBody>
          <a:bodyPr wrap="square" rtlCol="0">
            <a:spAutoFit/>
          </a:bodyPr>
          <a:lstStyle/>
          <a:p>
            <a:r>
              <a:rPr lang="nl-BE" dirty="0" smtClean="0">
                <a:solidFill>
                  <a:srgbClr val="FF0000"/>
                </a:solidFill>
              </a:rPr>
              <a:t>b</a:t>
            </a:r>
            <a:endParaRPr lang="nl-BE" dirty="0">
              <a:solidFill>
                <a:srgbClr val="FF0000"/>
              </a:solidFill>
            </a:endParaRPr>
          </a:p>
        </p:txBody>
      </p:sp>
      <p:sp>
        <p:nvSpPr>
          <p:cNvPr id="17" name="Tekstvak 16"/>
          <p:cNvSpPr txBox="1"/>
          <p:nvPr/>
        </p:nvSpPr>
        <p:spPr>
          <a:xfrm>
            <a:off x="9994090" y="2986494"/>
            <a:ext cx="324465" cy="369332"/>
          </a:xfrm>
          <a:prstGeom prst="rect">
            <a:avLst/>
          </a:prstGeom>
          <a:noFill/>
        </p:spPr>
        <p:txBody>
          <a:bodyPr wrap="square" rtlCol="0">
            <a:spAutoFit/>
          </a:bodyPr>
          <a:lstStyle/>
          <a:p>
            <a:r>
              <a:rPr lang="nl-BE" dirty="0" smtClean="0">
                <a:solidFill>
                  <a:srgbClr val="FF0000"/>
                </a:solidFill>
              </a:rPr>
              <a:t>a</a:t>
            </a:r>
            <a:endParaRPr lang="nl-BE" dirty="0">
              <a:solidFill>
                <a:srgbClr val="FF0000"/>
              </a:solidFill>
            </a:endParaRPr>
          </a:p>
        </p:txBody>
      </p:sp>
      <p:sp>
        <p:nvSpPr>
          <p:cNvPr id="18" name="Tekstvak 17"/>
          <p:cNvSpPr txBox="1"/>
          <p:nvPr/>
        </p:nvSpPr>
        <p:spPr>
          <a:xfrm>
            <a:off x="1178238" y="5085141"/>
            <a:ext cx="9982551" cy="1200329"/>
          </a:xfrm>
          <a:prstGeom prst="rect">
            <a:avLst/>
          </a:prstGeom>
          <a:noFill/>
          <a:ln>
            <a:solidFill>
              <a:srgbClr val="FF0000"/>
            </a:solidFill>
          </a:ln>
        </p:spPr>
        <p:txBody>
          <a:bodyPr wrap="square" rtlCol="0">
            <a:spAutoFit/>
          </a:bodyPr>
          <a:lstStyle/>
          <a:p>
            <a:r>
              <a:rPr lang="nl-BE" dirty="0" smtClean="0">
                <a:solidFill>
                  <a:srgbClr val="FF0000"/>
                </a:solidFill>
                <a:latin typeface="Arial" panose="020B0604020202020204" pitchFamily="34" charset="0"/>
                <a:cs typeface="Arial" panose="020B0604020202020204" pitchFamily="34" charset="0"/>
              </a:rPr>
              <a:t>Voor </a:t>
            </a:r>
            <a:r>
              <a:rPr lang="nl-BE" dirty="0">
                <a:solidFill>
                  <a:srgbClr val="FF0000"/>
                </a:solidFill>
                <a:latin typeface="Arial" panose="020B0604020202020204" pitchFamily="34" charset="0"/>
                <a:cs typeface="Arial" panose="020B0604020202020204" pitchFamily="34" charset="0"/>
              </a:rPr>
              <a:t>de </a:t>
            </a:r>
            <a:r>
              <a:rPr lang="nl-BE" dirty="0" smtClean="0">
                <a:solidFill>
                  <a:srgbClr val="FF0000"/>
                </a:solidFill>
                <a:latin typeface="Arial" panose="020B0604020202020204" pitchFamily="34" charset="0"/>
                <a:cs typeface="Arial" panose="020B0604020202020204" pitchFamily="34" charset="0"/>
              </a:rPr>
              <a:t>molenaar:</a:t>
            </a:r>
          </a:p>
          <a:p>
            <a:pPr marL="285750" indent="-285750">
              <a:buFont typeface="Arial" panose="020B0604020202020204" pitchFamily="34" charset="0"/>
              <a:buChar char="•"/>
            </a:pPr>
            <a:r>
              <a:rPr lang="nl-BE" dirty="0" smtClean="0">
                <a:solidFill>
                  <a:srgbClr val="FF0000"/>
                </a:solidFill>
                <a:latin typeface="Arial" panose="020B0604020202020204" pitchFamily="34" charset="0"/>
                <a:cs typeface="Arial" panose="020B0604020202020204" pitchFamily="34" charset="0"/>
              </a:rPr>
              <a:t> </a:t>
            </a:r>
            <a:r>
              <a:rPr lang="nl-BE" dirty="0">
                <a:solidFill>
                  <a:srgbClr val="FF0000"/>
                </a:solidFill>
                <a:latin typeface="Arial" panose="020B0604020202020204" pitchFamily="34" charset="0"/>
                <a:cs typeface="Arial" panose="020B0604020202020204" pitchFamily="34" charset="0"/>
              </a:rPr>
              <a:t>Een </a:t>
            </a:r>
            <a:r>
              <a:rPr lang="nl-BE" dirty="0" smtClean="0">
                <a:solidFill>
                  <a:srgbClr val="FF0000"/>
                </a:solidFill>
                <a:latin typeface="Arial" panose="020B0604020202020204" pitchFamily="34" charset="0"/>
                <a:cs typeface="Arial" panose="020B0604020202020204" pitchFamily="34" charset="0"/>
              </a:rPr>
              <a:t>ten noorden voorbij trekkende depressie komt het vaakst voor, dagelijkse kost, gewoon de situatie opvolgen. </a:t>
            </a:r>
          </a:p>
          <a:p>
            <a:pPr marL="285750" indent="-285750">
              <a:buFont typeface="Arial" panose="020B0604020202020204" pitchFamily="34" charset="0"/>
              <a:buChar char="•"/>
            </a:pPr>
            <a:r>
              <a:rPr lang="nl-BE" dirty="0" smtClean="0">
                <a:solidFill>
                  <a:srgbClr val="FF0000"/>
                </a:solidFill>
                <a:latin typeface="Arial" panose="020B0604020202020204" pitchFamily="34" charset="0"/>
                <a:cs typeface="Arial" panose="020B0604020202020204" pitchFamily="34" charset="0"/>
              </a:rPr>
              <a:t>Enkel het koufront en de buienlijn vragen de nodige aandacht. </a:t>
            </a:r>
            <a:endParaRPr lang="nl-BE" dirty="0">
              <a:solidFill>
                <a:srgbClr val="FF0000"/>
              </a:solidFill>
              <a:latin typeface="Arial" panose="020B0604020202020204" pitchFamily="34" charset="0"/>
              <a:cs typeface="Arial" panose="020B0604020202020204" pitchFamily="34" charset="0"/>
            </a:endParaRPr>
          </a:p>
        </p:txBody>
      </p:sp>
      <p:sp>
        <p:nvSpPr>
          <p:cNvPr id="19" name="Tekstvak 18"/>
          <p:cNvSpPr txBox="1"/>
          <p:nvPr/>
        </p:nvSpPr>
        <p:spPr>
          <a:xfrm>
            <a:off x="358474" y="1170384"/>
            <a:ext cx="8468926" cy="369332"/>
          </a:xfrm>
          <a:prstGeom prst="rect">
            <a:avLst/>
          </a:prstGeom>
          <a:noFill/>
        </p:spPr>
        <p:txBody>
          <a:bodyPr wrap="square" rtlCol="0">
            <a:spAutoFit/>
          </a:bodyPr>
          <a:lstStyle/>
          <a:p>
            <a:r>
              <a:rPr lang="nl-BE" dirty="0">
                <a:solidFill>
                  <a:srgbClr val="FF0000"/>
                </a:solidFill>
                <a:latin typeface="Arial" panose="020B0604020202020204" pitchFamily="34" charset="0"/>
                <a:cs typeface="Arial" panose="020B0604020202020204" pitchFamily="34" charset="0"/>
              </a:rPr>
              <a:t>Waarnemingen bij een ten noorden voorbij trekkende </a:t>
            </a:r>
            <a:r>
              <a:rPr lang="nl-BE" dirty="0" smtClean="0">
                <a:solidFill>
                  <a:srgbClr val="FF0000"/>
                </a:solidFill>
                <a:latin typeface="Arial" panose="020B0604020202020204" pitchFamily="34" charset="0"/>
                <a:cs typeface="Arial" panose="020B0604020202020204" pitchFamily="34" charset="0"/>
              </a:rPr>
              <a:t>depressiekern</a:t>
            </a:r>
            <a:endParaRPr lang="nl-BE" dirty="0"/>
          </a:p>
        </p:txBody>
      </p:sp>
      <p:sp>
        <p:nvSpPr>
          <p:cNvPr id="20" name="Tijdelijke aanduiding voor voettekst 19"/>
          <p:cNvSpPr>
            <a:spLocks noGrp="1"/>
          </p:cNvSpPr>
          <p:nvPr>
            <p:ph type="ftr" sz="quarter" idx="11"/>
          </p:nvPr>
        </p:nvSpPr>
        <p:spPr/>
        <p:txBody>
          <a:bodyPr/>
          <a:lstStyle/>
          <a:p>
            <a:r>
              <a:rPr lang="nl-BE" dirty="0" smtClean="0"/>
              <a:t>Het Gilde van Molenaars</a:t>
            </a:r>
            <a:endParaRPr lang="nl-BE" dirty="0"/>
          </a:p>
        </p:txBody>
      </p:sp>
      <p:sp>
        <p:nvSpPr>
          <p:cNvPr id="21" name="Tekstvak 20"/>
          <p:cNvSpPr txBox="1"/>
          <p:nvPr/>
        </p:nvSpPr>
        <p:spPr>
          <a:xfrm rot="-900000">
            <a:off x="8492088" y="2378261"/>
            <a:ext cx="2232000" cy="276999"/>
          </a:xfrm>
          <a:prstGeom prst="rect">
            <a:avLst/>
          </a:prstGeom>
          <a:noFill/>
        </p:spPr>
        <p:txBody>
          <a:bodyPr wrap="square" rtlCol="0">
            <a:spAutoFit/>
          </a:bodyPr>
          <a:lstStyle/>
          <a:p>
            <a:r>
              <a:rPr lang="nl-BE" sz="1200" dirty="0" smtClean="0">
                <a:solidFill>
                  <a:srgbClr val="0070C0"/>
                </a:solidFill>
                <a:latin typeface="Arial" panose="020B0604020202020204" pitchFamily="34" charset="0"/>
                <a:cs typeface="Arial" panose="020B0604020202020204" pitchFamily="34" charset="0"/>
              </a:rPr>
              <a:t>Verplaatsing depressiekern</a:t>
            </a:r>
            <a:endParaRPr lang="nl-BE" sz="12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40085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fill="hold"/>
                                        <p:tgtEl>
                                          <p:spTgt spid="18"/>
                                        </p:tgtEl>
                                        <p:attrNameLst>
                                          <p:attrName>ppt_x</p:attrName>
                                        </p:attrNameLst>
                                      </p:cBhvr>
                                      <p:tavLst>
                                        <p:tav tm="0">
                                          <p:val>
                                            <p:strVal val="#ppt_x"/>
                                          </p:val>
                                        </p:tav>
                                        <p:tav tm="100000">
                                          <p:val>
                                            <p:strVal val="#ppt_x"/>
                                          </p:val>
                                        </p:tav>
                                      </p:tavLst>
                                    </p:anim>
                                    <p:anim calcmode="lin" valueType="num">
                                      <p:cBhvr additive="base">
                                        <p:cTn id="4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P spid="15" grpId="0"/>
      <p:bldP spid="16" grpId="0"/>
      <p:bldP spid="17" grpId="0"/>
      <p:bldP spid="1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rotWithShape="1">
          <a:blip r:embed="rId2" cstate="print">
            <a:extLst>
              <a:ext uri="{28A0092B-C50C-407E-A947-70E740481C1C}">
                <a14:useLocalDpi xmlns:a14="http://schemas.microsoft.com/office/drawing/2010/main" val="0"/>
              </a:ext>
            </a:extLst>
          </a:blip>
          <a:srcRect b="16272"/>
          <a:stretch/>
        </p:blipFill>
        <p:spPr>
          <a:xfrm flipH="1">
            <a:off x="9617883" y="7120"/>
            <a:ext cx="2574115" cy="1251409"/>
          </a:xfrm>
          <a:prstGeom prst="rect">
            <a:avLst/>
          </a:prstGeom>
        </p:spPr>
      </p:pic>
      <p:sp>
        <p:nvSpPr>
          <p:cNvPr id="4" name="Tekstvak 3"/>
          <p:cNvSpPr txBox="1"/>
          <p:nvPr/>
        </p:nvSpPr>
        <p:spPr>
          <a:xfrm>
            <a:off x="2937909" y="138487"/>
            <a:ext cx="6636776" cy="646331"/>
          </a:xfrm>
          <a:prstGeom prst="rect">
            <a:avLst/>
          </a:prstGeom>
          <a:solidFill>
            <a:schemeClr val="accent6">
              <a:lumMod val="60000"/>
              <a:lumOff val="40000"/>
            </a:schemeClr>
          </a:solidFill>
        </p:spPr>
        <p:txBody>
          <a:bodyPr wrap="square" rtlCol="0" anchor="ctr">
            <a:spAutoFit/>
          </a:bodyPr>
          <a:lstStyle/>
          <a:p>
            <a:pPr algn="ctr"/>
            <a:r>
              <a:rPr lang="nl-BE" sz="3600" dirty="0" smtClean="0">
                <a:solidFill>
                  <a:srgbClr val="FF0000"/>
                </a:solidFill>
                <a:latin typeface="AR JULIAN" panose="02000000000000000000" pitchFamily="2" charset="0"/>
              </a:rPr>
              <a:t>Depressie trekt recht over</a:t>
            </a:r>
            <a:endParaRPr lang="nl-BE" sz="3600" dirty="0">
              <a:solidFill>
                <a:srgbClr val="FF0000"/>
              </a:solidFill>
              <a:latin typeface="AR JULIAN" panose="02000000000000000000" pitchFamily="2" charset="0"/>
            </a:endParaRPr>
          </a:p>
        </p:txBody>
      </p:sp>
      <p:sp>
        <p:nvSpPr>
          <p:cNvPr id="7" name="Tekstvak 6"/>
          <p:cNvSpPr txBox="1"/>
          <p:nvPr/>
        </p:nvSpPr>
        <p:spPr>
          <a:xfrm>
            <a:off x="43620" y="7120"/>
            <a:ext cx="2851089" cy="900000"/>
          </a:xfrm>
          <a:prstGeom prst="rect">
            <a:avLst/>
          </a:prstGeom>
          <a:solidFill>
            <a:schemeClr val="accent6">
              <a:lumMod val="60000"/>
              <a:lumOff val="40000"/>
            </a:schemeClr>
          </a:solidFill>
        </p:spPr>
        <p:txBody>
          <a:bodyPr wrap="square" rtlCol="0">
            <a:spAutoFit/>
          </a:bodyPr>
          <a:lstStyle/>
          <a:p>
            <a:endParaRPr lang="nl-BE" dirty="0"/>
          </a:p>
        </p:txBody>
      </p:sp>
      <p:sp>
        <p:nvSpPr>
          <p:cNvPr id="5" name="Tekstvak 4"/>
          <p:cNvSpPr txBox="1"/>
          <p:nvPr/>
        </p:nvSpPr>
        <p:spPr>
          <a:xfrm>
            <a:off x="736827" y="138487"/>
            <a:ext cx="1983051" cy="677108"/>
          </a:xfrm>
          <a:prstGeom prst="rect">
            <a:avLst/>
          </a:prstGeom>
          <a:noFill/>
        </p:spPr>
        <p:txBody>
          <a:bodyPr wrap="square" rtlCol="0">
            <a:spAutoFit/>
          </a:bodyPr>
          <a:lstStyle/>
          <a:p>
            <a:pPr algn="ctr"/>
            <a:r>
              <a:rPr lang="nl-BE" sz="1200" dirty="0" smtClean="0">
                <a:latin typeface="Arial" panose="020B0604020202020204" pitchFamily="34" charset="0"/>
                <a:cs typeface="Arial" panose="020B0604020202020204" pitchFamily="34" charset="0"/>
              </a:rPr>
              <a:t>Het Gilde van Molenaars</a:t>
            </a:r>
          </a:p>
          <a:p>
            <a:pPr algn="ctr"/>
            <a:r>
              <a:rPr lang="nl-BE" sz="1200" dirty="0" smtClean="0">
                <a:latin typeface="Arial" panose="020B0604020202020204" pitchFamily="34" charset="0"/>
                <a:cs typeface="Arial" panose="020B0604020202020204" pitchFamily="34" charset="0"/>
              </a:rPr>
              <a:t>Afd. Limburg</a:t>
            </a:r>
          </a:p>
          <a:p>
            <a:pPr algn="ctr"/>
            <a:endParaRPr lang="nl-BE" sz="1400" dirty="0">
              <a:latin typeface="Arial" panose="020B0604020202020204" pitchFamily="34" charset="0"/>
              <a:cs typeface="Arial" panose="020B0604020202020204" pitchFamily="34" charset="0"/>
            </a:endParaRPr>
          </a:p>
        </p:txBody>
      </p:sp>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7041"/>
            <a:ext cx="716948" cy="900000"/>
          </a:xfrm>
          <a:prstGeom prst="rect">
            <a:avLst/>
          </a:prstGeom>
        </p:spPr>
      </p:pic>
      <p:sp>
        <p:nvSpPr>
          <p:cNvPr id="3" name="Tijdelijke aanduiding voor datum 2"/>
          <p:cNvSpPr>
            <a:spLocks noGrp="1"/>
          </p:cNvSpPr>
          <p:nvPr>
            <p:ph type="dt" sz="half" idx="10"/>
          </p:nvPr>
        </p:nvSpPr>
        <p:spPr/>
        <p:txBody>
          <a:bodyPr/>
          <a:lstStyle/>
          <a:p>
            <a:fld id="{1FDEEDB8-A8E6-4BF6-ADBA-2275440C75DF}" type="datetime1">
              <a:rPr lang="nl-BE" smtClean="0"/>
              <a:t>18/03/2024</a:t>
            </a:fld>
            <a:endParaRPr lang="nl-BE" dirty="0"/>
          </a:p>
        </p:txBody>
      </p:sp>
      <p:sp>
        <p:nvSpPr>
          <p:cNvPr id="8" name="Tijdelijke aanduiding voor dianummer 7"/>
          <p:cNvSpPr>
            <a:spLocks noGrp="1"/>
          </p:cNvSpPr>
          <p:nvPr>
            <p:ph type="sldNum" sz="quarter" idx="12"/>
          </p:nvPr>
        </p:nvSpPr>
        <p:spPr/>
        <p:txBody>
          <a:bodyPr/>
          <a:lstStyle/>
          <a:p>
            <a:fld id="{AC0B8AE9-B615-4110-8A40-3E5F16D5504D}" type="slidenum">
              <a:rPr lang="nl-BE" smtClean="0"/>
              <a:t>39</a:t>
            </a:fld>
            <a:endParaRPr lang="nl-BE" dirty="0"/>
          </a:p>
        </p:txBody>
      </p:sp>
      <p:sp>
        <p:nvSpPr>
          <p:cNvPr id="9" name="Tekstvak 8"/>
          <p:cNvSpPr txBox="1"/>
          <p:nvPr/>
        </p:nvSpPr>
        <p:spPr>
          <a:xfrm>
            <a:off x="648929" y="1206306"/>
            <a:ext cx="10704871" cy="369332"/>
          </a:xfrm>
          <a:prstGeom prst="rect">
            <a:avLst/>
          </a:prstGeom>
          <a:noFill/>
        </p:spPr>
        <p:txBody>
          <a:bodyPr wrap="square" rtlCol="0">
            <a:spAutoFit/>
          </a:bodyPr>
          <a:lstStyle/>
          <a:p>
            <a:r>
              <a:rPr lang="nl-BE" dirty="0" smtClean="0">
                <a:solidFill>
                  <a:srgbClr val="FF0000"/>
                </a:solidFill>
                <a:latin typeface="Arial" panose="020B0604020202020204" pitchFamily="34" charset="0"/>
                <a:cs typeface="Arial" panose="020B0604020202020204" pitchFamily="34" charset="0"/>
              </a:rPr>
              <a:t>Waarnemingen bij een recht over trekkende depressiekern</a:t>
            </a:r>
            <a:endParaRPr lang="nl-BE" dirty="0">
              <a:solidFill>
                <a:srgbClr val="FF0000"/>
              </a:solidFill>
              <a:latin typeface="Arial" panose="020B0604020202020204" pitchFamily="34" charset="0"/>
              <a:cs typeface="Arial" panose="020B0604020202020204" pitchFamily="34" charset="0"/>
            </a:endParaRPr>
          </a:p>
        </p:txBody>
      </p:sp>
      <p:sp>
        <p:nvSpPr>
          <p:cNvPr id="10" name="Tekstvak 9"/>
          <p:cNvSpPr txBox="1"/>
          <p:nvPr/>
        </p:nvSpPr>
        <p:spPr>
          <a:xfrm>
            <a:off x="648929" y="4856834"/>
            <a:ext cx="10758406" cy="1200329"/>
          </a:xfrm>
          <a:prstGeom prst="rect">
            <a:avLst/>
          </a:prstGeom>
          <a:noFill/>
          <a:ln>
            <a:solidFill>
              <a:srgbClr val="FF0000"/>
            </a:solidFill>
          </a:ln>
        </p:spPr>
        <p:txBody>
          <a:bodyPr wrap="square" rtlCol="0">
            <a:spAutoFit/>
          </a:bodyPr>
          <a:lstStyle/>
          <a:p>
            <a:r>
              <a:rPr lang="nl-BE" dirty="0" smtClean="0">
                <a:solidFill>
                  <a:srgbClr val="FF0000"/>
                </a:solidFill>
                <a:latin typeface="Arial" panose="020B0604020202020204" pitchFamily="34" charset="0"/>
                <a:cs typeface="Arial" panose="020B0604020202020204" pitchFamily="34" charset="0"/>
              </a:rPr>
              <a:t>Voor de molenaar: </a:t>
            </a:r>
          </a:p>
          <a:p>
            <a:pPr marL="285750" indent="-285750">
              <a:buFont typeface="Arial" panose="020B0604020202020204" pitchFamily="34" charset="0"/>
              <a:buChar char="•"/>
            </a:pPr>
            <a:r>
              <a:rPr lang="nl-BE" dirty="0" smtClean="0">
                <a:solidFill>
                  <a:srgbClr val="FF0000"/>
                </a:solidFill>
                <a:latin typeface="Arial" panose="020B0604020202020204" pitchFamily="34" charset="0"/>
                <a:cs typeface="Arial" panose="020B0604020202020204" pitchFamily="34" charset="0"/>
              </a:rPr>
              <a:t>Een recht over trekkende depressie is een gevaarlijke situatie die zeker de nodige aandacht vraagt.</a:t>
            </a:r>
          </a:p>
          <a:p>
            <a:pPr marL="285750" indent="-285750">
              <a:buFont typeface="Arial" panose="020B0604020202020204" pitchFamily="34" charset="0"/>
              <a:buChar char="•"/>
            </a:pPr>
            <a:r>
              <a:rPr lang="nl-BE" dirty="0" smtClean="0">
                <a:solidFill>
                  <a:srgbClr val="FF0000"/>
                </a:solidFill>
                <a:latin typeface="Arial" panose="020B0604020202020204" pitchFamily="34" charset="0"/>
                <a:cs typeface="Arial" panose="020B0604020202020204" pitchFamily="34" charset="0"/>
              </a:rPr>
              <a:t>Na de depressie keert de wind snel en zeer krachtig uit de tegengestelde richting.</a:t>
            </a:r>
          </a:p>
          <a:p>
            <a:pPr marL="285750" indent="-285750">
              <a:buFont typeface="Arial" panose="020B0604020202020204" pitchFamily="34" charset="0"/>
              <a:buChar char="•"/>
            </a:pPr>
            <a:r>
              <a:rPr lang="nl-BE" dirty="0" smtClean="0">
                <a:solidFill>
                  <a:srgbClr val="FF0000"/>
                </a:solidFill>
                <a:latin typeface="Arial" panose="020B0604020202020204" pitchFamily="34" charset="0"/>
                <a:cs typeface="Arial" panose="020B0604020202020204" pitchFamily="34" charset="0"/>
              </a:rPr>
              <a:t>Voorkom tegen de wind in kruien!</a:t>
            </a:r>
            <a:endParaRPr lang="nl-BE" dirty="0">
              <a:solidFill>
                <a:srgbClr val="FF0000"/>
              </a:solidFill>
              <a:latin typeface="Arial" panose="020B0604020202020204" pitchFamily="34" charset="0"/>
              <a:cs typeface="Arial" panose="020B0604020202020204" pitchFamily="34" charset="0"/>
            </a:endParaRPr>
          </a:p>
        </p:txBody>
      </p:sp>
      <p:sp>
        <p:nvSpPr>
          <p:cNvPr id="11" name="Tekstvak 10"/>
          <p:cNvSpPr txBox="1"/>
          <p:nvPr/>
        </p:nvSpPr>
        <p:spPr>
          <a:xfrm>
            <a:off x="838200" y="1645470"/>
            <a:ext cx="4677697" cy="1754326"/>
          </a:xfrm>
          <a:prstGeom prst="rect">
            <a:avLst/>
          </a:prstGeom>
          <a:noFill/>
        </p:spPr>
        <p:txBody>
          <a:bodyPr wrap="square" rtlCol="0">
            <a:spAutoFit/>
          </a:bodyPr>
          <a:lstStyle/>
          <a:p>
            <a:pPr marL="285750" indent="-285750">
              <a:buFont typeface="Arial" panose="020B0604020202020204" pitchFamily="34" charset="0"/>
              <a:buChar char="•"/>
            </a:pPr>
            <a:r>
              <a:rPr lang="nl-BE" dirty="0" smtClean="0">
                <a:latin typeface="Arial" panose="020B0604020202020204" pitchFamily="34" charset="0"/>
                <a:cs typeface="Arial" panose="020B0604020202020204" pitchFamily="34" charset="0"/>
              </a:rPr>
              <a:t>De bewolking en de wind neemt toe</a:t>
            </a:r>
          </a:p>
          <a:p>
            <a:pPr marL="285750" indent="-285750">
              <a:buFont typeface="Arial" panose="020B0604020202020204" pitchFamily="34" charset="0"/>
              <a:buChar char="•"/>
            </a:pPr>
            <a:r>
              <a:rPr lang="nl-BE" dirty="0" smtClean="0">
                <a:latin typeface="Arial" panose="020B0604020202020204" pitchFamily="34" charset="0"/>
                <a:cs typeface="Arial" panose="020B0604020202020204" pitchFamily="34" charset="0"/>
              </a:rPr>
              <a:t>Wind zal mogelijk eerst wat krimpen</a:t>
            </a:r>
          </a:p>
          <a:p>
            <a:pPr marL="285750" indent="-285750">
              <a:buFont typeface="Arial" panose="020B0604020202020204" pitchFamily="34" charset="0"/>
              <a:buChar char="•"/>
            </a:pPr>
            <a:r>
              <a:rPr lang="nl-BE" dirty="0">
                <a:latin typeface="Arial" panose="020B0604020202020204" pitchFamily="34" charset="0"/>
                <a:cs typeface="Arial" panose="020B0604020202020204" pitchFamily="34" charset="0"/>
              </a:rPr>
              <a:t>Luchtdruk daalt snel en </a:t>
            </a:r>
            <a:r>
              <a:rPr lang="nl-BE" dirty="0" smtClean="0">
                <a:latin typeface="Arial" panose="020B0604020202020204" pitchFamily="34" charset="0"/>
                <a:cs typeface="Arial" panose="020B0604020202020204" pitchFamily="34" charset="0"/>
              </a:rPr>
              <a:t>diep</a:t>
            </a:r>
          </a:p>
          <a:p>
            <a:pPr marL="285750" indent="-285750">
              <a:buFont typeface="Arial" panose="020B0604020202020204" pitchFamily="34" charset="0"/>
              <a:buChar char="•"/>
            </a:pPr>
            <a:r>
              <a:rPr lang="nl-BE" dirty="0" smtClean="0">
                <a:latin typeface="Arial" panose="020B0604020202020204" pitchFamily="34" charset="0"/>
                <a:cs typeface="Arial" panose="020B0604020202020204" pitchFamily="34" charset="0"/>
              </a:rPr>
              <a:t>Wind is geruimd en naar de kern toe</a:t>
            </a:r>
          </a:p>
          <a:p>
            <a:pPr marL="285750" indent="-285750">
              <a:buFont typeface="Arial" panose="020B0604020202020204" pitchFamily="34" charset="0"/>
              <a:buChar char="•"/>
            </a:pPr>
            <a:r>
              <a:rPr lang="nl-BE" dirty="0" smtClean="0">
                <a:latin typeface="Arial" panose="020B0604020202020204" pitchFamily="34" charset="0"/>
                <a:cs typeface="Arial" panose="020B0604020202020204" pitchFamily="34" charset="0"/>
              </a:rPr>
              <a:t>In de kern windstil !!!!</a:t>
            </a:r>
          </a:p>
          <a:p>
            <a:pPr marL="285750" indent="-285750">
              <a:buFont typeface="Arial" panose="020B0604020202020204" pitchFamily="34" charset="0"/>
              <a:buChar char="•"/>
            </a:pPr>
            <a:r>
              <a:rPr lang="nl-BE" dirty="0" smtClean="0">
                <a:solidFill>
                  <a:srgbClr val="FF0000"/>
                </a:solidFill>
                <a:latin typeface="Arial" panose="020B0604020202020204" pitchFamily="34" charset="0"/>
                <a:cs typeface="Arial" panose="020B0604020202020204" pitchFamily="34" charset="0"/>
              </a:rPr>
              <a:t>Stilte voor de storm</a:t>
            </a:r>
            <a:endParaRPr lang="nl-BE" dirty="0">
              <a:solidFill>
                <a:srgbClr val="FF0000"/>
              </a:solidFill>
              <a:latin typeface="Arial" panose="020B0604020202020204" pitchFamily="34" charset="0"/>
              <a:cs typeface="Arial" panose="020B0604020202020204" pitchFamily="34" charset="0"/>
            </a:endParaRPr>
          </a:p>
        </p:txBody>
      </p:sp>
      <p:pic>
        <p:nvPicPr>
          <p:cNvPr id="12" name="Afbeelding 11"/>
          <p:cNvPicPr>
            <a:picLocks noChangeAspect="1"/>
          </p:cNvPicPr>
          <p:nvPr/>
        </p:nvPicPr>
        <p:blipFill rotWithShape="1">
          <a:blip r:embed="rId4" cstate="print">
            <a:extLst>
              <a:ext uri="{28A0092B-C50C-407E-A947-70E740481C1C}">
                <a14:useLocalDpi xmlns:a14="http://schemas.microsoft.com/office/drawing/2010/main" val="0"/>
              </a:ext>
            </a:extLst>
          </a:blip>
          <a:srcRect l="1146" t="2778" r="3629" b="-1"/>
          <a:stretch/>
        </p:blipFill>
        <p:spPr>
          <a:xfrm>
            <a:off x="6723736" y="1750972"/>
            <a:ext cx="4587327" cy="2880000"/>
          </a:xfrm>
          <a:prstGeom prst="rect">
            <a:avLst/>
          </a:prstGeom>
        </p:spPr>
      </p:pic>
      <p:cxnSp>
        <p:nvCxnSpPr>
          <p:cNvPr id="13" name="Rechte verbindingslijn met pijl 12"/>
          <p:cNvCxnSpPr/>
          <p:nvPr/>
        </p:nvCxnSpPr>
        <p:spPr>
          <a:xfrm flipV="1">
            <a:off x="7559059" y="2311539"/>
            <a:ext cx="3321263" cy="0"/>
          </a:xfrm>
          <a:prstGeom prst="straightConnector1">
            <a:avLst/>
          </a:prstGeom>
          <a:ln w="28575">
            <a:solidFill>
              <a:srgbClr val="004EEA"/>
            </a:solidFill>
            <a:tailEnd type="triangle"/>
          </a:ln>
        </p:spPr>
        <p:style>
          <a:lnRef idx="1">
            <a:schemeClr val="accent1"/>
          </a:lnRef>
          <a:fillRef idx="0">
            <a:schemeClr val="accent1"/>
          </a:fillRef>
          <a:effectRef idx="0">
            <a:schemeClr val="accent1"/>
          </a:effectRef>
          <a:fontRef idx="minor">
            <a:schemeClr val="tx1"/>
          </a:fontRef>
        </p:style>
      </p:cxnSp>
      <p:sp>
        <p:nvSpPr>
          <p:cNvPr id="14" name="Ovaal 13"/>
          <p:cNvSpPr/>
          <p:nvPr/>
        </p:nvSpPr>
        <p:spPr>
          <a:xfrm>
            <a:off x="10553688" y="2625962"/>
            <a:ext cx="720000" cy="7200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cxnSp>
        <p:nvCxnSpPr>
          <p:cNvPr id="15" name="Rechte verbindingslijn 14"/>
          <p:cNvCxnSpPr/>
          <p:nvPr/>
        </p:nvCxnSpPr>
        <p:spPr>
          <a:xfrm flipH="1">
            <a:off x="7481110" y="3034518"/>
            <a:ext cx="307257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Tekstvak 15"/>
          <p:cNvSpPr txBox="1"/>
          <p:nvPr/>
        </p:nvSpPr>
        <p:spPr>
          <a:xfrm>
            <a:off x="838200" y="3561411"/>
            <a:ext cx="4668982" cy="1200329"/>
          </a:xfrm>
          <a:prstGeom prst="rect">
            <a:avLst/>
          </a:prstGeom>
          <a:noFill/>
        </p:spPr>
        <p:txBody>
          <a:bodyPr wrap="square" rtlCol="0">
            <a:spAutoFit/>
          </a:bodyPr>
          <a:lstStyle/>
          <a:p>
            <a:pPr marL="285750" indent="-285750">
              <a:buFont typeface="Arial" panose="020B0604020202020204" pitchFamily="34" charset="0"/>
              <a:buChar char="•"/>
            </a:pPr>
            <a:r>
              <a:rPr lang="nl-BE" dirty="0" smtClean="0">
                <a:solidFill>
                  <a:srgbClr val="FF0000"/>
                </a:solidFill>
                <a:latin typeface="Arial" panose="020B0604020202020204" pitchFamily="34" charset="0"/>
                <a:cs typeface="Arial" panose="020B0604020202020204" pitchFamily="34" charset="0"/>
              </a:rPr>
              <a:t>Zeker geen zeilen voorleggen</a:t>
            </a:r>
          </a:p>
          <a:p>
            <a:pPr marL="285750" indent="-285750">
              <a:buFont typeface="Arial" panose="020B0604020202020204" pitchFamily="34" charset="0"/>
              <a:buChar char="•"/>
            </a:pPr>
            <a:r>
              <a:rPr lang="nl-BE" dirty="0" smtClean="0">
                <a:solidFill>
                  <a:srgbClr val="FF0000"/>
                </a:solidFill>
                <a:latin typeface="Arial" panose="020B0604020202020204" pitchFamily="34" charset="0"/>
                <a:cs typeface="Arial" panose="020B0604020202020204" pitchFamily="34" charset="0"/>
              </a:rPr>
              <a:t>Beter snel 180° omkruien</a:t>
            </a:r>
          </a:p>
          <a:p>
            <a:pPr marL="285750" indent="-285750">
              <a:buFont typeface="Arial" panose="020B0604020202020204" pitchFamily="34" charset="0"/>
              <a:buChar char="•"/>
            </a:pPr>
            <a:r>
              <a:rPr lang="nl-BE" dirty="0" smtClean="0">
                <a:solidFill>
                  <a:srgbClr val="FF0000"/>
                </a:solidFill>
                <a:latin typeface="Arial" panose="020B0604020202020204" pitchFamily="34" charset="0"/>
                <a:cs typeface="Arial" panose="020B0604020202020204" pitchFamily="34" charset="0"/>
              </a:rPr>
              <a:t>Harde wind komt snel uit tegengestelde richting terug</a:t>
            </a:r>
            <a:endParaRPr lang="nl-BE" dirty="0">
              <a:solidFill>
                <a:srgbClr val="FF0000"/>
              </a:solidFill>
              <a:latin typeface="Arial" panose="020B0604020202020204" pitchFamily="34" charset="0"/>
              <a:cs typeface="Arial" panose="020B0604020202020204" pitchFamily="34" charset="0"/>
            </a:endParaRPr>
          </a:p>
        </p:txBody>
      </p:sp>
      <p:sp>
        <p:nvSpPr>
          <p:cNvPr id="17" name="PIJL-OMHOOG 16"/>
          <p:cNvSpPr/>
          <p:nvPr/>
        </p:nvSpPr>
        <p:spPr>
          <a:xfrm rot="-2160000">
            <a:off x="9024335" y="3020075"/>
            <a:ext cx="180000" cy="5400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8" name="PIJL-OMHOOG 17"/>
          <p:cNvSpPr/>
          <p:nvPr/>
        </p:nvSpPr>
        <p:spPr>
          <a:xfrm rot="-12240000">
            <a:off x="8021077" y="2520175"/>
            <a:ext cx="180000" cy="540000"/>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9" name="Tijdelijke aanduiding voor voettekst 18"/>
          <p:cNvSpPr>
            <a:spLocks noGrp="1"/>
          </p:cNvSpPr>
          <p:nvPr>
            <p:ph type="ftr" sz="quarter" idx="11"/>
          </p:nvPr>
        </p:nvSpPr>
        <p:spPr/>
        <p:txBody>
          <a:bodyPr/>
          <a:lstStyle/>
          <a:p>
            <a:r>
              <a:rPr lang="nl-BE" dirty="0" smtClean="0"/>
              <a:t>Het Gilde van Molenaars</a:t>
            </a:r>
            <a:endParaRPr lang="nl-BE" dirty="0"/>
          </a:p>
        </p:txBody>
      </p:sp>
      <p:sp>
        <p:nvSpPr>
          <p:cNvPr id="20" name="Tekstvak 19"/>
          <p:cNvSpPr txBox="1"/>
          <p:nvPr/>
        </p:nvSpPr>
        <p:spPr>
          <a:xfrm>
            <a:off x="7921287" y="2030844"/>
            <a:ext cx="2232000" cy="276999"/>
          </a:xfrm>
          <a:prstGeom prst="rect">
            <a:avLst/>
          </a:prstGeom>
          <a:noFill/>
        </p:spPr>
        <p:txBody>
          <a:bodyPr wrap="square" rtlCol="0">
            <a:spAutoFit/>
          </a:bodyPr>
          <a:lstStyle/>
          <a:p>
            <a:r>
              <a:rPr lang="nl-BE" sz="1200" dirty="0" smtClean="0">
                <a:solidFill>
                  <a:srgbClr val="0070C0"/>
                </a:solidFill>
                <a:latin typeface="Arial" panose="020B0604020202020204" pitchFamily="34" charset="0"/>
                <a:cs typeface="Arial" panose="020B0604020202020204" pitchFamily="34" charset="0"/>
              </a:rPr>
              <a:t>Verplaatsing depressiekern</a:t>
            </a:r>
            <a:endParaRPr lang="nl-BE" sz="12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7307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0-#ppt_w/2"/>
                                          </p:val>
                                        </p:tav>
                                        <p:tav tm="100000">
                                          <p:val>
                                            <p:strVal val="#ppt_x"/>
                                          </p:val>
                                        </p:tav>
                                      </p:tavLst>
                                    </p:anim>
                                    <p:anim calcmode="lin" valueType="num">
                                      <p:cBhvr additive="base">
                                        <p:cTn id="14" dur="500" fill="hold"/>
                                        <p:tgtEl>
                                          <p:spTgt spid="11"/>
                                        </p:tgtEl>
                                        <p:attrNameLst>
                                          <p:attrName>ppt_y</p:attrName>
                                        </p:attrNameLst>
                                      </p:cBhvr>
                                      <p:tavLst>
                                        <p:tav tm="0">
                                          <p:val>
                                            <p:strVal val="#ppt_y"/>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ppt_x"/>
                                          </p:val>
                                        </p:tav>
                                        <p:tav tm="100000">
                                          <p:val>
                                            <p:strVal val="#ppt_x"/>
                                          </p:val>
                                        </p:tav>
                                      </p:tavLst>
                                    </p:anim>
                                    <p:anim calcmode="lin" valueType="num">
                                      <p:cBhvr additive="base">
                                        <p:cTn id="1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ppt_x"/>
                                          </p:val>
                                        </p:tav>
                                        <p:tav tm="100000">
                                          <p:val>
                                            <p:strVal val="#ppt_x"/>
                                          </p:val>
                                        </p:tav>
                                      </p:tavLst>
                                    </p:anim>
                                    <p:anim calcmode="lin" valueType="num">
                                      <p:cBhvr additive="base">
                                        <p:cTn id="24" dur="500" fill="hold"/>
                                        <p:tgtEl>
                                          <p:spTgt spid="1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ppt_x"/>
                                          </p:val>
                                        </p:tav>
                                        <p:tav tm="100000">
                                          <p:val>
                                            <p:strVal val="#ppt_x"/>
                                          </p:val>
                                        </p:tav>
                                      </p:tavLst>
                                    </p:anim>
                                    <p:anim calcmode="lin" valueType="num">
                                      <p:cBhvr additive="base">
                                        <p:cTn id="2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6" grpId="0"/>
      <p:bldP spid="17" grpId="0" animBg="1"/>
      <p:bldP spid="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rotWithShape="1">
          <a:blip r:embed="rId3" cstate="print">
            <a:extLst>
              <a:ext uri="{28A0092B-C50C-407E-A947-70E740481C1C}">
                <a14:useLocalDpi xmlns:a14="http://schemas.microsoft.com/office/drawing/2010/main" val="0"/>
              </a:ext>
            </a:extLst>
          </a:blip>
          <a:srcRect b="16272"/>
          <a:stretch/>
        </p:blipFill>
        <p:spPr>
          <a:xfrm flipH="1">
            <a:off x="9617883" y="7120"/>
            <a:ext cx="2574115" cy="1251409"/>
          </a:xfrm>
          <a:prstGeom prst="rect">
            <a:avLst/>
          </a:prstGeom>
        </p:spPr>
      </p:pic>
      <p:sp>
        <p:nvSpPr>
          <p:cNvPr id="4" name="Tekstvak 3"/>
          <p:cNvSpPr txBox="1"/>
          <p:nvPr/>
        </p:nvSpPr>
        <p:spPr>
          <a:xfrm>
            <a:off x="2937909" y="138487"/>
            <a:ext cx="6636776" cy="646331"/>
          </a:xfrm>
          <a:prstGeom prst="rect">
            <a:avLst/>
          </a:prstGeom>
          <a:solidFill>
            <a:schemeClr val="accent6">
              <a:lumMod val="60000"/>
              <a:lumOff val="40000"/>
            </a:schemeClr>
          </a:solidFill>
        </p:spPr>
        <p:txBody>
          <a:bodyPr wrap="square" rtlCol="0" anchor="ctr">
            <a:spAutoFit/>
          </a:bodyPr>
          <a:lstStyle/>
          <a:p>
            <a:pPr algn="ctr"/>
            <a:r>
              <a:rPr lang="nl-BE" sz="3600" dirty="0" smtClean="0">
                <a:latin typeface="AR JULIAN" panose="02000000000000000000" pitchFamily="2" charset="0"/>
              </a:rPr>
              <a:t>Ons weer </a:t>
            </a:r>
            <a:endParaRPr lang="nl-BE" sz="3600" dirty="0">
              <a:latin typeface="AR JULIAN" panose="02000000000000000000" pitchFamily="2" charset="0"/>
            </a:endParaRPr>
          </a:p>
        </p:txBody>
      </p:sp>
      <p:sp>
        <p:nvSpPr>
          <p:cNvPr id="7" name="Tekstvak 6"/>
          <p:cNvSpPr txBox="1"/>
          <p:nvPr/>
        </p:nvSpPr>
        <p:spPr>
          <a:xfrm>
            <a:off x="43620" y="7120"/>
            <a:ext cx="2851089" cy="900000"/>
          </a:xfrm>
          <a:prstGeom prst="rect">
            <a:avLst/>
          </a:prstGeom>
          <a:solidFill>
            <a:schemeClr val="accent6">
              <a:lumMod val="60000"/>
              <a:lumOff val="40000"/>
            </a:schemeClr>
          </a:solidFill>
        </p:spPr>
        <p:txBody>
          <a:bodyPr wrap="square" rtlCol="0">
            <a:spAutoFit/>
          </a:bodyPr>
          <a:lstStyle/>
          <a:p>
            <a:endParaRPr lang="nl-BE" dirty="0"/>
          </a:p>
        </p:txBody>
      </p:sp>
      <p:sp>
        <p:nvSpPr>
          <p:cNvPr id="5" name="Tekstvak 4"/>
          <p:cNvSpPr txBox="1"/>
          <p:nvPr/>
        </p:nvSpPr>
        <p:spPr>
          <a:xfrm>
            <a:off x="736827" y="138487"/>
            <a:ext cx="1983051" cy="677108"/>
          </a:xfrm>
          <a:prstGeom prst="rect">
            <a:avLst/>
          </a:prstGeom>
          <a:noFill/>
        </p:spPr>
        <p:txBody>
          <a:bodyPr wrap="square" rtlCol="0">
            <a:spAutoFit/>
          </a:bodyPr>
          <a:lstStyle/>
          <a:p>
            <a:pPr algn="ctr"/>
            <a:r>
              <a:rPr lang="nl-BE" sz="1200" dirty="0" smtClean="0">
                <a:latin typeface="Arial" panose="020B0604020202020204" pitchFamily="34" charset="0"/>
                <a:cs typeface="Arial" panose="020B0604020202020204" pitchFamily="34" charset="0"/>
              </a:rPr>
              <a:t>Het Gilde van Molenaars</a:t>
            </a:r>
          </a:p>
          <a:p>
            <a:pPr algn="ctr"/>
            <a:r>
              <a:rPr lang="nl-BE" sz="1200" dirty="0" smtClean="0">
                <a:latin typeface="Arial" panose="020B0604020202020204" pitchFamily="34" charset="0"/>
                <a:cs typeface="Arial" panose="020B0604020202020204" pitchFamily="34" charset="0"/>
              </a:rPr>
              <a:t>Afd. Limburg</a:t>
            </a:r>
          </a:p>
          <a:p>
            <a:pPr algn="ctr"/>
            <a:endParaRPr lang="nl-BE" sz="1400" dirty="0">
              <a:latin typeface="Arial" panose="020B0604020202020204" pitchFamily="34" charset="0"/>
              <a:cs typeface="Arial" panose="020B0604020202020204" pitchFamily="34" charset="0"/>
            </a:endParaRPr>
          </a:p>
        </p:txBody>
      </p:sp>
      <p:pic>
        <p:nvPicPr>
          <p:cNvPr id="6" name="Afbeelding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7041"/>
            <a:ext cx="716948" cy="900000"/>
          </a:xfrm>
          <a:prstGeom prst="rect">
            <a:avLst/>
          </a:prstGeom>
        </p:spPr>
      </p:pic>
      <p:sp>
        <p:nvSpPr>
          <p:cNvPr id="3" name="Tijdelijke aanduiding voor datum 2"/>
          <p:cNvSpPr>
            <a:spLocks noGrp="1"/>
          </p:cNvSpPr>
          <p:nvPr>
            <p:ph type="dt" sz="half" idx="10"/>
          </p:nvPr>
        </p:nvSpPr>
        <p:spPr/>
        <p:txBody>
          <a:bodyPr/>
          <a:lstStyle/>
          <a:p>
            <a:fld id="{40A4BBF4-D390-4A6B-B08B-CBD2B395A2DA}" type="datetime1">
              <a:rPr lang="nl-BE" smtClean="0"/>
              <a:t>18/03/2024</a:t>
            </a:fld>
            <a:endParaRPr lang="nl-BE" dirty="0"/>
          </a:p>
        </p:txBody>
      </p:sp>
      <p:sp>
        <p:nvSpPr>
          <p:cNvPr id="8" name="Tijdelijke aanduiding voor dianummer 7"/>
          <p:cNvSpPr>
            <a:spLocks noGrp="1"/>
          </p:cNvSpPr>
          <p:nvPr>
            <p:ph type="sldNum" sz="quarter" idx="12"/>
          </p:nvPr>
        </p:nvSpPr>
        <p:spPr/>
        <p:txBody>
          <a:bodyPr/>
          <a:lstStyle/>
          <a:p>
            <a:fld id="{AC0B8AE9-B615-4110-8A40-3E5F16D5504D}" type="slidenum">
              <a:rPr lang="nl-BE" smtClean="0"/>
              <a:t>4</a:t>
            </a:fld>
            <a:endParaRPr lang="nl-BE" dirty="0"/>
          </a:p>
        </p:txBody>
      </p:sp>
      <p:sp>
        <p:nvSpPr>
          <p:cNvPr id="9" name="Tekstvak 8"/>
          <p:cNvSpPr txBox="1"/>
          <p:nvPr/>
        </p:nvSpPr>
        <p:spPr>
          <a:xfrm>
            <a:off x="673751" y="1010360"/>
            <a:ext cx="8900934" cy="707886"/>
          </a:xfrm>
          <a:prstGeom prst="rect">
            <a:avLst/>
          </a:prstGeom>
          <a:noFill/>
        </p:spPr>
        <p:txBody>
          <a:bodyPr wrap="square" rtlCol="0">
            <a:spAutoFit/>
          </a:bodyPr>
          <a:lstStyle/>
          <a:p>
            <a:r>
              <a:rPr lang="nl-BE" sz="2000" dirty="0" smtClean="0">
                <a:latin typeface="Arial" panose="020B0604020202020204" pitchFamily="34" charset="0"/>
                <a:cs typeface="Arial" panose="020B0604020202020204" pitchFamily="34" charset="0"/>
              </a:rPr>
              <a:t>Het weer is de meteorologische gesteldheid op een bepaalde plaats en tijd</a:t>
            </a:r>
          </a:p>
          <a:p>
            <a:r>
              <a:rPr lang="nl-BE" sz="2000" dirty="0" smtClean="0">
                <a:latin typeface="Arial" panose="020B0604020202020204" pitchFamily="34" charset="0"/>
                <a:cs typeface="Arial" panose="020B0604020202020204" pitchFamily="34" charset="0"/>
              </a:rPr>
              <a:t>Ons weer (klimaat) wordt bepaald door onze ligging op aarde</a:t>
            </a:r>
            <a:endParaRPr lang="nl-BE" sz="2000" dirty="0">
              <a:latin typeface="Arial" panose="020B0604020202020204" pitchFamily="34" charset="0"/>
              <a:cs typeface="Arial" panose="020B0604020202020204" pitchFamily="34" charset="0"/>
            </a:endParaRPr>
          </a:p>
        </p:txBody>
      </p:sp>
      <p:sp>
        <p:nvSpPr>
          <p:cNvPr id="10" name="Tekstvak 9"/>
          <p:cNvSpPr txBox="1"/>
          <p:nvPr/>
        </p:nvSpPr>
        <p:spPr>
          <a:xfrm>
            <a:off x="227012" y="2456973"/>
            <a:ext cx="6586743" cy="3847207"/>
          </a:xfrm>
          <a:prstGeom prst="rect">
            <a:avLst/>
          </a:prstGeom>
          <a:noFill/>
        </p:spPr>
        <p:txBody>
          <a:bodyPr wrap="square" rtlCol="0">
            <a:spAutoFit/>
          </a:bodyPr>
          <a:lstStyle/>
          <a:p>
            <a:r>
              <a:rPr lang="nl-BE" sz="2000" dirty="0" smtClean="0">
                <a:latin typeface="Arial" panose="020B0604020202020204" pitchFamily="34" charset="0"/>
                <a:cs typeface="Arial" panose="020B0604020202020204" pitchFamily="34" charset="0"/>
              </a:rPr>
              <a:t>Ligging van Nederland en België:</a:t>
            </a:r>
          </a:p>
          <a:p>
            <a:pPr marL="800100" lvl="1" indent="-342900">
              <a:buFont typeface="Arial" panose="020B0604020202020204" pitchFamily="34" charset="0"/>
              <a:buChar char="•"/>
            </a:pPr>
            <a:r>
              <a:rPr lang="nl-BE" dirty="0" smtClean="0">
                <a:latin typeface="Arial" panose="020B0604020202020204" pitchFamily="34" charset="0"/>
                <a:cs typeface="Arial" panose="020B0604020202020204" pitchFamily="34" charset="0"/>
              </a:rPr>
              <a:t>Tussen de 30</a:t>
            </a:r>
            <a:r>
              <a:rPr lang="nl-BE" baseline="30000" dirty="0" smtClean="0">
                <a:latin typeface="Arial" panose="020B0604020202020204" pitchFamily="34" charset="0"/>
                <a:cs typeface="Arial" panose="020B0604020202020204" pitchFamily="34" charset="0"/>
              </a:rPr>
              <a:t>ste </a:t>
            </a:r>
            <a:r>
              <a:rPr lang="nl-BE" dirty="0" smtClean="0">
                <a:latin typeface="Arial" panose="020B0604020202020204" pitchFamily="34" charset="0"/>
                <a:cs typeface="Arial" panose="020B0604020202020204" pitchFamily="34" charset="0"/>
              </a:rPr>
              <a:t> breedtegraad (subtropisch) en de 60</a:t>
            </a:r>
            <a:r>
              <a:rPr lang="nl-BE" baseline="30000" dirty="0" smtClean="0">
                <a:latin typeface="Arial" panose="020B0604020202020204" pitchFamily="34" charset="0"/>
                <a:cs typeface="Arial" panose="020B0604020202020204" pitchFamily="34" charset="0"/>
              </a:rPr>
              <a:t>ste</a:t>
            </a:r>
            <a:r>
              <a:rPr lang="nl-BE" dirty="0" smtClean="0">
                <a:latin typeface="Arial" panose="020B0604020202020204" pitchFamily="34" charset="0"/>
                <a:cs typeface="Arial" panose="020B0604020202020204" pitchFamily="34" charset="0"/>
              </a:rPr>
              <a:t> breedtegraad (polair) in gematigd gebied.</a:t>
            </a:r>
          </a:p>
          <a:p>
            <a:pPr marL="800100" lvl="1" indent="-342900">
              <a:buFont typeface="Arial" panose="020B0604020202020204" pitchFamily="34" charset="0"/>
              <a:buChar char="•"/>
            </a:pPr>
            <a:r>
              <a:rPr lang="nl-BE" dirty="0" smtClean="0">
                <a:latin typeface="Arial" panose="020B0604020202020204" pitchFamily="34" charset="0"/>
                <a:cs typeface="Arial" panose="020B0604020202020204" pitchFamily="34" charset="0"/>
              </a:rPr>
              <a:t>Hier door ontstaan er warme luchtstromen van zuid naar noord en koude van noord naar zuid</a:t>
            </a:r>
          </a:p>
          <a:p>
            <a:pPr marL="800100" lvl="1" indent="-342900">
              <a:buFont typeface="Arial" panose="020B0604020202020204" pitchFamily="34" charset="0"/>
              <a:buChar char="•"/>
            </a:pPr>
            <a:r>
              <a:rPr lang="nl-BE" dirty="0" smtClean="0">
                <a:latin typeface="Arial" panose="020B0604020202020204" pitchFamily="34" charset="0"/>
                <a:cs typeface="Arial" panose="020B0604020202020204" pitchFamily="34" charset="0"/>
              </a:rPr>
              <a:t>Deze luchtstromen vermengen zich niet waardoor er fronten ( warme en koude) ontstaan</a:t>
            </a:r>
          </a:p>
          <a:p>
            <a:pPr marL="800100" lvl="1" indent="-342900">
              <a:buFont typeface="Arial" panose="020B0604020202020204" pitchFamily="34" charset="0"/>
              <a:buChar char="•"/>
            </a:pPr>
            <a:r>
              <a:rPr lang="nl-BE" dirty="0" smtClean="0">
                <a:latin typeface="Arial" panose="020B0604020202020204" pitchFamily="34" charset="0"/>
                <a:cs typeface="Arial" panose="020B0604020202020204" pitchFamily="34" charset="0"/>
              </a:rPr>
              <a:t>Ten westen bevind zich de Atlantische oceaan en ten oosten het Europees vasteland.</a:t>
            </a:r>
          </a:p>
          <a:p>
            <a:pPr marL="800100" lvl="1" indent="-342900">
              <a:buFont typeface="Arial" panose="020B0604020202020204" pitchFamily="34" charset="0"/>
              <a:buChar char="•"/>
            </a:pPr>
            <a:r>
              <a:rPr lang="nl-BE" dirty="0" smtClean="0">
                <a:latin typeface="Arial" panose="020B0604020202020204" pitchFamily="34" charset="0"/>
                <a:cs typeface="Arial" panose="020B0604020202020204" pitchFamily="34" charset="0"/>
              </a:rPr>
              <a:t>Afhankelijk van de luchtstroom krijgen we een verscheidenheid van luchtgesteldheid. Warme of koude, droge of vochtige lucht .</a:t>
            </a:r>
          </a:p>
          <a:p>
            <a:pPr marL="800100" lvl="1" indent="-342900">
              <a:buFont typeface="Arial" panose="020B0604020202020204" pitchFamily="34" charset="0"/>
              <a:buChar char="•"/>
            </a:pPr>
            <a:r>
              <a:rPr lang="nl-BE" dirty="0" smtClean="0">
                <a:latin typeface="Arial" panose="020B0604020202020204" pitchFamily="34" charset="0"/>
                <a:cs typeface="Arial" panose="020B0604020202020204" pitchFamily="34" charset="0"/>
              </a:rPr>
              <a:t>Ook de weersverschijnselen zijn zeer wisselvallig</a:t>
            </a:r>
            <a:endParaRPr lang="nl-BE" dirty="0"/>
          </a:p>
        </p:txBody>
      </p:sp>
      <p:sp>
        <p:nvSpPr>
          <p:cNvPr id="11" name="Tekstvak 10"/>
          <p:cNvSpPr txBox="1"/>
          <p:nvPr/>
        </p:nvSpPr>
        <p:spPr>
          <a:xfrm>
            <a:off x="227012" y="1943091"/>
            <a:ext cx="5008665" cy="400110"/>
          </a:xfrm>
          <a:prstGeom prst="rect">
            <a:avLst/>
          </a:prstGeom>
          <a:noFill/>
        </p:spPr>
        <p:txBody>
          <a:bodyPr wrap="square" rtlCol="0">
            <a:spAutoFit/>
          </a:bodyPr>
          <a:lstStyle/>
          <a:p>
            <a:r>
              <a:rPr lang="nl-BE" sz="2000" dirty="0" smtClean="0">
                <a:latin typeface="Arial" panose="020B0604020202020204" pitchFamily="34" charset="0"/>
                <a:cs typeface="Arial" panose="020B0604020202020204" pitchFamily="34" charset="0"/>
              </a:rPr>
              <a:t>Europa</a:t>
            </a:r>
            <a:r>
              <a:rPr lang="nl-BE" sz="2000" dirty="0">
                <a:latin typeface="Arial" panose="020B0604020202020204" pitchFamily="34" charset="0"/>
                <a:cs typeface="Arial" panose="020B0604020202020204" pitchFamily="34" charset="0"/>
              </a:rPr>
              <a:t>	</a:t>
            </a:r>
            <a:r>
              <a:rPr lang="nl-BE" sz="2000" dirty="0" smtClean="0">
                <a:latin typeface="Arial" panose="020B0604020202020204" pitchFamily="34" charset="0"/>
                <a:cs typeface="Arial" panose="020B0604020202020204" pitchFamily="34" charset="0"/>
              </a:rPr>
              <a:t> ligt op het “Noordelijk halfrond” </a:t>
            </a:r>
            <a:endParaRPr lang="nl-BE" sz="2000" dirty="0">
              <a:latin typeface="Arial" panose="020B0604020202020204" pitchFamily="34" charset="0"/>
              <a:cs typeface="Arial" panose="020B0604020202020204" pitchFamily="34" charset="0"/>
            </a:endParaRPr>
          </a:p>
        </p:txBody>
      </p:sp>
      <p:pic>
        <p:nvPicPr>
          <p:cNvPr id="12" name="Afbeelding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20324" y="2330139"/>
            <a:ext cx="4860368" cy="3123560"/>
          </a:xfrm>
          <a:prstGeom prst="rect">
            <a:avLst/>
          </a:prstGeom>
        </p:spPr>
      </p:pic>
      <p:sp>
        <p:nvSpPr>
          <p:cNvPr id="13" name="Ovaal 12"/>
          <p:cNvSpPr/>
          <p:nvPr/>
        </p:nvSpPr>
        <p:spPr>
          <a:xfrm>
            <a:off x="9416799" y="3668186"/>
            <a:ext cx="432000" cy="4320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4" name="Tijdelijke aanduiding voor voettekst 13"/>
          <p:cNvSpPr>
            <a:spLocks noGrp="1"/>
          </p:cNvSpPr>
          <p:nvPr>
            <p:ph type="ftr" sz="quarter" idx="11"/>
          </p:nvPr>
        </p:nvSpPr>
        <p:spPr/>
        <p:txBody>
          <a:bodyPr/>
          <a:lstStyle/>
          <a:p>
            <a:r>
              <a:rPr lang="nl-BE" dirty="0" smtClean="0"/>
              <a:t>Het Gilde van Molenaars</a:t>
            </a:r>
            <a:endParaRPr lang="nl-BE" dirty="0"/>
          </a:p>
        </p:txBody>
      </p:sp>
      <p:sp>
        <p:nvSpPr>
          <p:cNvPr id="16" name="Tekstvak 15"/>
          <p:cNvSpPr txBox="1"/>
          <p:nvPr/>
        </p:nvSpPr>
        <p:spPr>
          <a:xfrm>
            <a:off x="7103555" y="4994556"/>
            <a:ext cx="396000" cy="180000"/>
          </a:xfrm>
          <a:prstGeom prst="rect">
            <a:avLst/>
          </a:prstGeom>
          <a:noFill/>
        </p:spPr>
        <p:txBody>
          <a:bodyPr wrap="square" rtlCol="0">
            <a:spAutoFit/>
          </a:bodyPr>
          <a:lstStyle/>
          <a:p>
            <a:r>
              <a:rPr lang="nl-BE" sz="800" dirty="0" smtClean="0">
                <a:solidFill>
                  <a:srgbClr val="FF0000"/>
                </a:solidFill>
                <a:latin typeface="Arial" panose="020B0604020202020204" pitchFamily="34" charset="0"/>
                <a:cs typeface="Arial" panose="020B0604020202020204" pitchFamily="34" charset="0"/>
              </a:rPr>
              <a:t>30 °</a:t>
            </a:r>
            <a:endParaRPr lang="nl-BE" sz="800" dirty="0">
              <a:solidFill>
                <a:srgbClr val="FF0000"/>
              </a:solidFill>
              <a:latin typeface="Arial" panose="020B0604020202020204" pitchFamily="34" charset="0"/>
              <a:cs typeface="Arial" panose="020B0604020202020204" pitchFamily="34" charset="0"/>
            </a:endParaRPr>
          </a:p>
        </p:txBody>
      </p:sp>
      <p:sp>
        <p:nvSpPr>
          <p:cNvPr id="17" name="Tekstvak 16"/>
          <p:cNvSpPr txBox="1"/>
          <p:nvPr/>
        </p:nvSpPr>
        <p:spPr>
          <a:xfrm>
            <a:off x="7955400" y="2513175"/>
            <a:ext cx="396000" cy="215444"/>
          </a:xfrm>
          <a:prstGeom prst="rect">
            <a:avLst/>
          </a:prstGeom>
          <a:noFill/>
        </p:spPr>
        <p:txBody>
          <a:bodyPr wrap="square" rtlCol="0">
            <a:spAutoFit/>
          </a:bodyPr>
          <a:lstStyle/>
          <a:p>
            <a:r>
              <a:rPr lang="nl-BE" sz="800" dirty="0" smtClean="0">
                <a:solidFill>
                  <a:srgbClr val="FF0000"/>
                </a:solidFill>
                <a:latin typeface="Arial" panose="020B0604020202020204" pitchFamily="34" charset="0"/>
                <a:cs typeface="Arial" panose="020B0604020202020204" pitchFamily="34" charset="0"/>
              </a:rPr>
              <a:t>60 °</a:t>
            </a:r>
            <a:endParaRPr lang="nl-BE" sz="8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83908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ppt_x"/>
                                          </p:val>
                                        </p:tav>
                                        <p:tav tm="100000">
                                          <p:val>
                                            <p:strVal val="#ppt_x"/>
                                          </p:val>
                                        </p:tav>
                                      </p:tavLst>
                                    </p:anim>
                                    <p:anim calcmode="lin" valueType="num">
                                      <p:cBhvr additive="base">
                                        <p:cTn id="24" dur="500" fill="hold"/>
                                        <p:tgtEl>
                                          <p:spTgt spid="1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animBg="1"/>
      <p:bldP spid="16" grpId="0"/>
      <p:bldP spid="1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rotWithShape="1">
          <a:blip r:embed="rId2" cstate="print">
            <a:extLst>
              <a:ext uri="{28A0092B-C50C-407E-A947-70E740481C1C}">
                <a14:useLocalDpi xmlns:a14="http://schemas.microsoft.com/office/drawing/2010/main" val="0"/>
              </a:ext>
            </a:extLst>
          </a:blip>
          <a:srcRect b="16272"/>
          <a:stretch/>
        </p:blipFill>
        <p:spPr>
          <a:xfrm flipH="1">
            <a:off x="9617883" y="7120"/>
            <a:ext cx="2574115" cy="1251409"/>
          </a:xfrm>
          <a:prstGeom prst="rect">
            <a:avLst/>
          </a:prstGeom>
        </p:spPr>
      </p:pic>
      <p:sp>
        <p:nvSpPr>
          <p:cNvPr id="4" name="Tekstvak 3"/>
          <p:cNvSpPr txBox="1"/>
          <p:nvPr/>
        </p:nvSpPr>
        <p:spPr>
          <a:xfrm>
            <a:off x="2937909" y="138487"/>
            <a:ext cx="6636776" cy="646331"/>
          </a:xfrm>
          <a:prstGeom prst="rect">
            <a:avLst/>
          </a:prstGeom>
          <a:solidFill>
            <a:schemeClr val="accent6">
              <a:lumMod val="60000"/>
              <a:lumOff val="40000"/>
            </a:schemeClr>
          </a:solidFill>
        </p:spPr>
        <p:txBody>
          <a:bodyPr wrap="square" rtlCol="0" anchor="ctr">
            <a:spAutoFit/>
          </a:bodyPr>
          <a:lstStyle/>
          <a:p>
            <a:pPr algn="ctr"/>
            <a:r>
              <a:rPr lang="nl-BE" sz="3600" dirty="0" smtClean="0">
                <a:latin typeface="AR JULIAN" panose="02000000000000000000" pitchFamily="2" charset="0"/>
              </a:rPr>
              <a:t>Depressie trekt ten zuiden</a:t>
            </a:r>
            <a:endParaRPr lang="nl-BE" sz="3600" dirty="0">
              <a:latin typeface="AR JULIAN" panose="02000000000000000000" pitchFamily="2" charset="0"/>
            </a:endParaRPr>
          </a:p>
        </p:txBody>
      </p:sp>
      <p:sp>
        <p:nvSpPr>
          <p:cNvPr id="7" name="Tekstvak 6"/>
          <p:cNvSpPr txBox="1"/>
          <p:nvPr/>
        </p:nvSpPr>
        <p:spPr>
          <a:xfrm>
            <a:off x="43620" y="7120"/>
            <a:ext cx="2851089" cy="900000"/>
          </a:xfrm>
          <a:prstGeom prst="rect">
            <a:avLst/>
          </a:prstGeom>
          <a:solidFill>
            <a:schemeClr val="accent6">
              <a:lumMod val="60000"/>
              <a:lumOff val="40000"/>
            </a:schemeClr>
          </a:solidFill>
        </p:spPr>
        <p:txBody>
          <a:bodyPr wrap="square" rtlCol="0">
            <a:spAutoFit/>
          </a:bodyPr>
          <a:lstStyle/>
          <a:p>
            <a:endParaRPr lang="nl-BE" dirty="0"/>
          </a:p>
        </p:txBody>
      </p:sp>
      <p:sp>
        <p:nvSpPr>
          <p:cNvPr id="5" name="Tekstvak 4"/>
          <p:cNvSpPr txBox="1"/>
          <p:nvPr/>
        </p:nvSpPr>
        <p:spPr>
          <a:xfrm>
            <a:off x="736827" y="138487"/>
            <a:ext cx="1983051" cy="677108"/>
          </a:xfrm>
          <a:prstGeom prst="rect">
            <a:avLst/>
          </a:prstGeom>
          <a:noFill/>
        </p:spPr>
        <p:txBody>
          <a:bodyPr wrap="square" rtlCol="0">
            <a:spAutoFit/>
          </a:bodyPr>
          <a:lstStyle/>
          <a:p>
            <a:pPr algn="ctr"/>
            <a:r>
              <a:rPr lang="nl-BE" sz="1200" dirty="0" smtClean="0">
                <a:latin typeface="Arial" panose="020B0604020202020204" pitchFamily="34" charset="0"/>
                <a:cs typeface="Arial" panose="020B0604020202020204" pitchFamily="34" charset="0"/>
              </a:rPr>
              <a:t>Het Gilde van Molenaars</a:t>
            </a:r>
          </a:p>
          <a:p>
            <a:pPr algn="ctr"/>
            <a:r>
              <a:rPr lang="nl-BE" sz="1200" dirty="0" smtClean="0">
                <a:latin typeface="Arial" panose="020B0604020202020204" pitchFamily="34" charset="0"/>
                <a:cs typeface="Arial" panose="020B0604020202020204" pitchFamily="34" charset="0"/>
              </a:rPr>
              <a:t>Afd. Limburg</a:t>
            </a:r>
          </a:p>
          <a:p>
            <a:pPr algn="ctr"/>
            <a:endParaRPr lang="nl-BE" sz="1400" dirty="0">
              <a:latin typeface="Arial" panose="020B0604020202020204" pitchFamily="34" charset="0"/>
              <a:cs typeface="Arial" panose="020B0604020202020204" pitchFamily="34" charset="0"/>
            </a:endParaRPr>
          </a:p>
        </p:txBody>
      </p:sp>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7041"/>
            <a:ext cx="716948" cy="900000"/>
          </a:xfrm>
          <a:prstGeom prst="rect">
            <a:avLst/>
          </a:prstGeom>
        </p:spPr>
      </p:pic>
      <p:sp>
        <p:nvSpPr>
          <p:cNvPr id="3" name="Tijdelijke aanduiding voor datum 2"/>
          <p:cNvSpPr>
            <a:spLocks noGrp="1"/>
          </p:cNvSpPr>
          <p:nvPr>
            <p:ph type="dt" sz="half" idx="10"/>
          </p:nvPr>
        </p:nvSpPr>
        <p:spPr/>
        <p:txBody>
          <a:bodyPr/>
          <a:lstStyle/>
          <a:p>
            <a:fld id="{2A25D9BB-8429-4FC1-8591-2748DE763457}" type="datetime1">
              <a:rPr lang="nl-BE" smtClean="0"/>
              <a:t>18/03/2024</a:t>
            </a:fld>
            <a:endParaRPr lang="nl-BE" dirty="0"/>
          </a:p>
        </p:txBody>
      </p:sp>
      <p:sp>
        <p:nvSpPr>
          <p:cNvPr id="8" name="Tijdelijke aanduiding voor dianummer 7"/>
          <p:cNvSpPr>
            <a:spLocks noGrp="1"/>
          </p:cNvSpPr>
          <p:nvPr>
            <p:ph type="sldNum" sz="quarter" idx="12"/>
          </p:nvPr>
        </p:nvSpPr>
        <p:spPr/>
        <p:txBody>
          <a:bodyPr/>
          <a:lstStyle/>
          <a:p>
            <a:fld id="{AC0B8AE9-B615-4110-8A40-3E5F16D5504D}" type="slidenum">
              <a:rPr lang="nl-BE" smtClean="0"/>
              <a:t>40</a:t>
            </a:fld>
            <a:endParaRPr lang="nl-BE" dirty="0"/>
          </a:p>
        </p:txBody>
      </p:sp>
      <p:sp>
        <p:nvSpPr>
          <p:cNvPr id="9" name="Tekstvak 8"/>
          <p:cNvSpPr txBox="1"/>
          <p:nvPr/>
        </p:nvSpPr>
        <p:spPr>
          <a:xfrm>
            <a:off x="403588" y="1258529"/>
            <a:ext cx="6882115" cy="369332"/>
          </a:xfrm>
          <a:prstGeom prst="rect">
            <a:avLst/>
          </a:prstGeom>
          <a:noFill/>
        </p:spPr>
        <p:txBody>
          <a:bodyPr wrap="square" rtlCol="0">
            <a:spAutoFit/>
          </a:bodyPr>
          <a:lstStyle/>
          <a:p>
            <a:r>
              <a:rPr lang="nl-BE" dirty="0" smtClean="0">
                <a:solidFill>
                  <a:srgbClr val="FF0000"/>
                </a:solidFill>
                <a:latin typeface="Arial" panose="020B0604020202020204" pitchFamily="34" charset="0"/>
                <a:cs typeface="Arial" panose="020B0604020202020204" pitchFamily="34" charset="0"/>
              </a:rPr>
              <a:t>Waarnemingen bij een ten zuiden voorbij trekkende depressiekern</a:t>
            </a:r>
            <a:endParaRPr lang="nl-BE" dirty="0">
              <a:solidFill>
                <a:srgbClr val="FF0000"/>
              </a:solidFill>
              <a:latin typeface="Arial" panose="020B0604020202020204" pitchFamily="34" charset="0"/>
              <a:cs typeface="Arial" panose="020B0604020202020204" pitchFamily="34" charset="0"/>
            </a:endParaRPr>
          </a:p>
        </p:txBody>
      </p:sp>
      <p:sp>
        <p:nvSpPr>
          <p:cNvPr id="10" name="Tekstvak 9"/>
          <p:cNvSpPr txBox="1"/>
          <p:nvPr/>
        </p:nvSpPr>
        <p:spPr>
          <a:xfrm>
            <a:off x="655459" y="1834530"/>
            <a:ext cx="5959584" cy="923330"/>
          </a:xfrm>
          <a:prstGeom prst="rect">
            <a:avLst/>
          </a:prstGeom>
          <a:noFill/>
        </p:spPr>
        <p:txBody>
          <a:bodyPr wrap="square" rtlCol="0">
            <a:spAutoFit/>
          </a:bodyPr>
          <a:lstStyle/>
          <a:p>
            <a:pPr marL="285750" indent="-285750">
              <a:buFont typeface="Arial" panose="020B0604020202020204" pitchFamily="34" charset="0"/>
              <a:buChar char="•"/>
            </a:pPr>
            <a:r>
              <a:rPr lang="nl-BE" dirty="0" smtClean="0">
                <a:latin typeface="Arial" panose="020B0604020202020204" pitchFamily="34" charset="0"/>
                <a:cs typeface="Arial" panose="020B0604020202020204" pitchFamily="34" charset="0"/>
              </a:rPr>
              <a:t>Wind krimpt van Z naar ZO</a:t>
            </a:r>
          </a:p>
          <a:p>
            <a:pPr marL="285750" indent="-285750">
              <a:buFont typeface="Arial" panose="020B0604020202020204" pitchFamily="34" charset="0"/>
              <a:buChar char="•"/>
            </a:pPr>
            <a:r>
              <a:rPr lang="nl-BE" dirty="0" smtClean="0">
                <a:latin typeface="Arial" panose="020B0604020202020204" pitchFamily="34" charset="0"/>
                <a:cs typeface="Arial" panose="020B0604020202020204" pitchFamily="34" charset="0"/>
              </a:rPr>
              <a:t>Krimpt verder door naar O tot N</a:t>
            </a:r>
          </a:p>
          <a:p>
            <a:pPr marL="285750" indent="-285750">
              <a:buFont typeface="Arial" panose="020B0604020202020204" pitchFamily="34" charset="0"/>
              <a:buChar char="•"/>
            </a:pPr>
            <a:r>
              <a:rPr lang="nl-BE" dirty="0" smtClean="0">
                <a:latin typeface="Arial" panose="020B0604020202020204" pitchFamily="34" charset="0"/>
                <a:cs typeface="Arial" panose="020B0604020202020204" pitchFamily="34" charset="0"/>
              </a:rPr>
              <a:t>Weinig wind aan de noordzijde van een depressie</a:t>
            </a:r>
            <a:endParaRPr lang="nl-BE" dirty="0">
              <a:latin typeface="Arial" panose="020B0604020202020204" pitchFamily="34" charset="0"/>
              <a:cs typeface="Arial" panose="020B0604020202020204" pitchFamily="34" charset="0"/>
            </a:endParaRPr>
          </a:p>
        </p:txBody>
      </p:sp>
      <p:sp>
        <p:nvSpPr>
          <p:cNvPr id="11" name="Tekstvak 10"/>
          <p:cNvSpPr txBox="1"/>
          <p:nvPr/>
        </p:nvSpPr>
        <p:spPr>
          <a:xfrm>
            <a:off x="7285703" y="3395809"/>
            <a:ext cx="4790340" cy="1200329"/>
          </a:xfrm>
          <a:prstGeom prst="rect">
            <a:avLst/>
          </a:prstGeom>
          <a:noFill/>
        </p:spPr>
        <p:txBody>
          <a:bodyPr wrap="square" rtlCol="0">
            <a:spAutoFit/>
          </a:bodyPr>
          <a:lstStyle/>
          <a:p>
            <a:pPr marL="285750" indent="-285750">
              <a:buFont typeface="Arial" panose="020B0604020202020204" pitchFamily="34" charset="0"/>
              <a:buChar char="•"/>
            </a:pPr>
            <a:r>
              <a:rPr lang="nl-BE" dirty="0" smtClean="0">
                <a:latin typeface="Arial" panose="020B0604020202020204" pitchFamily="34" charset="0"/>
                <a:cs typeface="Arial" panose="020B0604020202020204" pitchFamily="34" charset="0"/>
              </a:rPr>
              <a:t>Ligging van een depressiekern kan bepaald worden door de wet Buys </a:t>
            </a:r>
            <a:r>
              <a:rPr lang="nl-BE" dirty="0" smtClean="0">
                <a:latin typeface="Arial" panose="020B0604020202020204" pitchFamily="34" charset="0"/>
                <a:cs typeface="Arial" panose="020B0604020202020204" pitchFamily="34" charset="0"/>
              </a:rPr>
              <a:t>Ballot</a:t>
            </a:r>
          </a:p>
          <a:p>
            <a:pPr marL="285750" indent="-285750">
              <a:buFont typeface="Arial" panose="020B0604020202020204" pitchFamily="34" charset="0"/>
              <a:buChar char="•"/>
            </a:pPr>
            <a:r>
              <a:rPr lang="nl-BE" dirty="0" smtClean="0">
                <a:latin typeface="Arial" panose="020B0604020202020204" pitchFamily="34" charset="0"/>
                <a:cs typeface="Arial" panose="020B0604020202020204" pitchFamily="34" charset="0"/>
              </a:rPr>
              <a:t>M</a:t>
            </a:r>
            <a:r>
              <a:rPr lang="nl-BE" dirty="0" smtClean="0">
                <a:latin typeface="Arial" panose="020B0604020202020204" pitchFamily="34" charset="0"/>
                <a:cs typeface="Arial" panose="020B0604020202020204" pitchFamily="34" charset="0"/>
              </a:rPr>
              <a:t>et </a:t>
            </a:r>
            <a:r>
              <a:rPr lang="nl-BE" dirty="0" smtClean="0">
                <a:latin typeface="Arial" panose="020B0604020202020204" pitchFamily="34" charset="0"/>
                <a:cs typeface="Arial" panose="020B0604020202020204" pitchFamily="34" charset="0"/>
              </a:rPr>
              <a:t>de wind in de rug wijst de linker hand de ligging van de depressie </a:t>
            </a:r>
            <a:endParaRPr lang="nl-BE" dirty="0">
              <a:latin typeface="Arial" panose="020B0604020202020204" pitchFamily="34" charset="0"/>
              <a:cs typeface="Arial" panose="020B0604020202020204" pitchFamily="34" charset="0"/>
            </a:endParaRPr>
          </a:p>
        </p:txBody>
      </p:sp>
      <p:pic>
        <p:nvPicPr>
          <p:cNvPr id="12" name="Afbeelding 11"/>
          <p:cNvPicPr/>
          <p:nvPr/>
        </p:nvPicPr>
        <p:blipFill>
          <a:blip r:embed="rId4" cstate="print">
            <a:extLst>
              <a:ext uri="{28A0092B-C50C-407E-A947-70E740481C1C}">
                <a14:useLocalDpi xmlns:a14="http://schemas.microsoft.com/office/drawing/2010/main" val="0"/>
              </a:ext>
            </a:extLst>
          </a:blip>
          <a:stretch>
            <a:fillRect/>
          </a:stretch>
        </p:blipFill>
        <p:spPr>
          <a:xfrm>
            <a:off x="9574684" y="1399971"/>
            <a:ext cx="2167549" cy="1995838"/>
          </a:xfrm>
          <a:prstGeom prst="rect">
            <a:avLst/>
          </a:prstGeom>
        </p:spPr>
      </p:pic>
      <p:sp>
        <p:nvSpPr>
          <p:cNvPr id="13" name="Tekstvak 12"/>
          <p:cNvSpPr txBox="1"/>
          <p:nvPr/>
        </p:nvSpPr>
        <p:spPr>
          <a:xfrm>
            <a:off x="1604908" y="4737580"/>
            <a:ext cx="8982184" cy="1477328"/>
          </a:xfrm>
          <a:prstGeom prst="rect">
            <a:avLst/>
          </a:prstGeom>
          <a:noFill/>
          <a:ln w="19050">
            <a:solidFill>
              <a:srgbClr val="FF0000"/>
            </a:solidFill>
          </a:ln>
        </p:spPr>
        <p:txBody>
          <a:bodyPr wrap="square" rtlCol="0">
            <a:spAutoFit/>
          </a:bodyPr>
          <a:lstStyle/>
          <a:p>
            <a:r>
              <a:rPr lang="nl-BE" dirty="0" smtClean="0">
                <a:solidFill>
                  <a:srgbClr val="FF0000"/>
                </a:solidFill>
                <a:latin typeface="Arial" panose="020B0604020202020204" pitchFamily="34" charset="0"/>
                <a:cs typeface="Arial" panose="020B0604020202020204" pitchFamily="34" charset="0"/>
              </a:rPr>
              <a:t>Voor de molenaar:</a:t>
            </a:r>
          </a:p>
          <a:p>
            <a:pPr marL="285750" indent="-285750">
              <a:buFont typeface="Arial" panose="020B0604020202020204" pitchFamily="34" charset="0"/>
              <a:buChar char="•"/>
            </a:pPr>
            <a:r>
              <a:rPr lang="nl-BE" dirty="0" smtClean="0">
                <a:solidFill>
                  <a:srgbClr val="FF0000"/>
                </a:solidFill>
                <a:latin typeface="Arial" panose="020B0604020202020204" pitchFamily="34" charset="0"/>
                <a:cs typeface="Arial" panose="020B0604020202020204" pitchFamily="34" charset="0"/>
              </a:rPr>
              <a:t>Bij een ten zuiden voorbijtrekkende depressie zal de wind steeds krimpen</a:t>
            </a:r>
          </a:p>
          <a:p>
            <a:pPr marL="285750" indent="-285750">
              <a:buFont typeface="Arial" panose="020B0604020202020204" pitchFamily="34" charset="0"/>
              <a:buChar char="•"/>
            </a:pPr>
            <a:r>
              <a:rPr lang="nl-BE" dirty="0" smtClean="0">
                <a:solidFill>
                  <a:srgbClr val="FF0000"/>
                </a:solidFill>
                <a:latin typeface="Arial" panose="020B0604020202020204" pitchFamily="34" charset="0"/>
                <a:cs typeface="Arial" panose="020B0604020202020204" pitchFamily="34" charset="0"/>
              </a:rPr>
              <a:t>Wil de molenaar zijn kruiketting krimpend (rechts van de staart) laten </a:t>
            </a:r>
            <a:r>
              <a:rPr lang="nl-BE" dirty="0" smtClean="0">
                <a:solidFill>
                  <a:srgbClr val="FF0000"/>
                </a:solidFill>
                <a:latin typeface="Arial" panose="020B0604020202020204" pitchFamily="34" charset="0"/>
                <a:cs typeface="Arial" panose="020B0604020202020204" pitchFamily="34" charset="0"/>
              </a:rPr>
              <a:t>liggen, </a:t>
            </a:r>
            <a:r>
              <a:rPr lang="nl-BE" dirty="0" smtClean="0">
                <a:solidFill>
                  <a:srgbClr val="FF0000"/>
                </a:solidFill>
                <a:latin typeface="Arial" panose="020B0604020202020204" pitchFamily="34" charset="0"/>
                <a:cs typeface="Arial" panose="020B0604020202020204" pitchFamily="34" charset="0"/>
              </a:rPr>
              <a:t>gebruik dan bij een bovenkruier zeker een tweede bezetketting (eventueel de roedeketting)</a:t>
            </a:r>
          </a:p>
          <a:p>
            <a:pPr marL="285750" indent="-285750">
              <a:buFont typeface="Arial" panose="020B0604020202020204" pitchFamily="34" charset="0"/>
              <a:buChar char="•"/>
            </a:pPr>
            <a:r>
              <a:rPr lang="nl-BE" b="1" dirty="0" smtClean="0">
                <a:solidFill>
                  <a:srgbClr val="FF0000"/>
                </a:solidFill>
                <a:latin typeface="Arial" panose="020B0604020202020204" pitchFamily="34" charset="0"/>
                <a:cs typeface="Arial" panose="020B0604020202020204" pitchFamily="34" charset="0"/>
              </a:rPr>
              <a:t>De kruiketting is géén bezetketting</a:t>
            </a:r>
            <a:endParaRPr lang="nl-BE" b="1" dirty="0">
              <a:solidFill>
                <a:srgbClr val="FF0000"/>
              </a:solidFill>
              <a:latin typeface="Arial" panose="020B0604020202020204" pitchFamily="34" charset="0"/>
              <a:cs typeface="Arial" panose="020B0604020202020204" pitchFamily="34" charset="0"/>
            </a:endParaRPr>
          </a:p>
        </p:txBody>
      </p:sp>
      <p:sp>
        <p:nvSpPr>
          <p:cNvPr id="14" name="Tekstvak 13"/>
          <p:cNvSpPr txBox="1"/>
          <p:nvPr/>
        </p:nvSpPr>
        <p:spPr>
          <a:xfrm>
            <a:off x="655459" y="2846541"/>
            <a:ext cx="5692884" cy="923330"/>
          </a:xfrm>
          <a:prstGeom prst="rect">
            <a:avLst/>
          </a:prstGeom>
          <a:noFill/>
        </p:spPr>
        <p:txBody>
          <a:bodyPr wrap="square" rtlCol="0">
            <a:spAutoFit/>
          </a:bodyPr>
          <a:lstStyle/>
          <a:p>
            <a:pPr marL="285750" indent="-285750">
              <a:buFont typeface="Arial" panose="020B0604020202020204" pitchFamily="34" charset="0"/>
              <a:buChar char="•"/>
            </a:pPr>
            <a:r>
              <a:rPr lang="nl-BE" dirty="0">
                <a:solidFill>
                  <a:srgbClr val="FF0000"/>
                </a:solidFill>
                <a:latin typeface="Arial" panose="020B0604020202020204" pitchFamily="34" charset="0"/>
                <a:cs typeface="Arial" panose="020B0604020202020204" pitchFamily="34" charset="0"/>
              </a:rPr>
              <a:t>Is voor ons een eerdere zeldzaamheid</a:t>
            </a:r>
          </a:p>
          <a:p>
            <a:pPr marL="285750" indent="-285750">
              <a:buFont typeface="Arial" panose="020B0604020202020204" pitchFamily="34" charset="0"/>
              <a:buChar char="•"/>
            </a:pPr>
            <a:r>
              <a:rPr lang="nl-BE" dirty="0">
                <a:solidFill>
                  <a:srgbClr val="FF0000"/>
                </a:solidFill>
                <a:latin typeface="Arial" panose="020B0604020202020204" pitchFamily="34" charset="0"/>
                <a:cs typeface="Arial" panose="020B0604020202020204" pitchFamily="34" charset="0"/>
              </a:rPr>
              <a:t>Houd geen gevaar in voor de molenaar</a:t>
            </a:r>
          </a:p>
          <a:p>
            <a:endParaRPr lang="nl-BE" dirty="0"/>
          </a:p>
        </p:txBody>
      </p:sp>
      <p:sp>
        <p:nvSpPr>
          <p:cNvPr id="15" name="Tijdelijke aanduiding voor voettekst 14"/>
          <p:cNvSpPr>
            <a:spLocks noGrp="1"/>
          </p:cNvSpPr>
          <p:nvPr>
            <p:ph type="ftr" sz="quarter" idx="11"/>
          </p:nvPr>
        </p:nvSpPr>
        <p:spPr/>
        <p:txBody>
          <a:bodyPr/>
          <a:lstStyle/>
          <a:p>
            <a:r>
              <a:rPr lang="nl-BE" dirty="0" smtClean="0"/>
              <a:t>Het Gilde van Molenaars</a:t>
            </a:r>
            <a:endParaRPr lang="nl-BE" dirty="0"/>
          </a:p>
        </p:txBody>
      </p:sp>
    </p:spTree>
    <p:extLst>
      <p:ext uri="{BB962C8B-B14F-4D97-AF65-F5344CB8AC3E}">
        <p14:creationId xmlns:p14="http://schemas.microsoft.com/office/powerpoint/2010/main" val="2002213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rotWithShape="1">
          <a:blip r:embed="rId2" cstate="print">
            <a:extLst>
              <a:ext uri="{28A0092B-C50C-407E-A947-70E740481C1C}">
                <a14:useLocalDpi xmlns:a14="http://schemas.microsoft.com/office/drawing/2010/main" val="0"/>
              </a:ext>
            </a:extLst>
          </a:blip>
          <a:srcRect b="16272"/>
          <a:stretch/>
        </p:blipFill>
        <p:spPr>
          <a:xfrm flipH="1">
            <a:off x="9617883" y="7120"/>
            <a:ext cx="2574115" cy="1251409"/>
          </a:xfrm>
          <a:prstGeom prst="rect">
            <a:avLst/>
          </a:prstGeom>
        </p:spPr>
      </p:pic>
      <p:sp>
        <p:nvSpPr>
          <p:cNvPr id="4" name="Tekstvak 3"/>
          <p:cNvSpPr txBox="1"/>
          <p:nvPr/>
        </p:nvSpPr>
        <p:spPr>
          <a:xfrm>
            <a:off x="2937909" y="138487"/>
            <a:ext cx="6636776" cy="646331"/>
          </a:xfrm>
          <a:prstGeom prst="rect">
            <a:avLst/>
          </a:prstGeom>
          <a:solidFill>
            <a:schemeClr val="accent6">
              <a:lumMod val="60000"/>
              <a:lumOff val="40000"/>
            </a:schemeClr>
          </a:solidFill>
        </p:spPr>
        <p:txBody>
          <a:bodyPr wrap="square" rtlCol="0" anchor="ctr">
            <a:spAutoFit/>
          </a:bodyPr>
          <a:lstStyle/>
          <a:p>
            <a:pPr algn="ctr"/>
            <a:r>
              <a:rPr lang="nl-BE" sz="3600" dirty="0" smtClean="0">
                <a:solidFill>
                  <a:srgbClr val="FF0000"/>
                </a:solidFill>
                <a:latin typeface="AR JULIAN" panose="02000000000000000000" pitchFamily="2" charset="0"/>
              </a:rPr>
              <a:t>Einde deel 1</a:t>
            </a:r>
            <a:endParaRPr lang="nl-BE" sz="3600" dirty="0">
              <a:solidFill>
                <a:srgbClr val="FF0000"/>
              </a:solidFill>
              <a:latin typeface="AR JULIAN" panose="02000000000000000000" pitchFamily="2" charset="0"/>
            </a:endParaRPr>
          </a:p>
        </p:txBody>
      </p:sp>
      <p:sp>
        <p:nvSpPr>
          <p:cNvPr id="7" name="Tekstvak 6"/>
          <p:cNvSpPr txBox="1"/>
          <p:nvPr/>
        </p:nvSpPr>
        <p:spPr>
          <a:xfrm>
            <a:off x="43620" y="7120"/>
            <a:ext cx="2851089" cy="900000"/>
          </a:xfrm>
          <a:prstGeom prst="rect">
            <a:avLst/>
          </a:prstGeom>
          <a:solidFill>
            <a:schemeClr val="accent6">
              <a:lumMod val="60000"/>
              <a:lumOff val="40000"/>
            </a:schemeClr>
          </a:solidFill>
        </p:spPr>
        <p:txBody>
          <a:bodyPr wrap="square" rtlCol="0">
            <a:spAutoFit/>
          </a:bodyPr>
          <a:lstStyle/>
          <a:p>
            <a:endParaRPr lang="nl-BE" dirty="0"/>
          </a:p>
        </p:txBody>
      </p:sp>
      <p:sp>
        <p:nvSpPr>
          <p:cNvPr id="5" name="Tekstvak 4"/>
          <p:cNvSpPr txBox="1"/>
          <p:nvPr/>
        </p:nvSpPr>
        <p:spPr>
          <a:xfrm>
            <a:off x="736827" y="138487"/>
            <a:ext cx="1983051" cy="677108"/>
          </a:xfrm>
          <a:prstGeom prst="rect">
            <a:avLst/>
          </a:prstGeom>
          <a:noFill/>
        </p:spPr>
        <p:txBody>
          <a:bodyPr wrap="square" rtlCol="0">
            <a:spAutoFit/>
          </a:bodyPr>
          <a:lstStyle/>
          <a:p>
            <a:pPr algn="ctr"/>
            <a:r>
              <a:rPr lang="nl-BE" sz="1200" dirty="0" smtClean="0">
                <a:latin typeface="Arial" panose="020B0604020202020204" pitchFamily="34" charset="0"/>
                <a:cs typeface="Arial" panose="020B0604020202020204" pitchFamily="34" charset="0"/>
              </a:rPr>
              <a:t>Het Gilde van Molenaars</a:t>
            </a:r>
          </a:p>
          <a:p>
            <a:pPr algn="ctr"/>
            <a:r>
              <a:rPr lang="nl-BE" sz="1200" dirty="0" smtClean="0">
                <a:latin typeface="Arial" panose="020B0604020202020204" pitchFamily="34" charset="0"/>
                <a:cs typeface="Arial" panose="020B0604020202020204" pitchFamily="34" charset="0"/>
              </a:rPr>
              <a:t>Afd. Limburg</a:t>
            </a:r>
          </a:p>
          <a:p>
            <a:pPr algn="ctr"/>
            <a:endParaRPr lang="nl-BE" sz="1400" dirty="0">
              <a:latin typeface="Arial" panose="020B0604020202020204" pitchFamily="34" charset="0"/>
              <a:cs typeface="Arial" panose="020B0604020202020204" pitchFamily="34" charset="0"/>
            </a:endParaRPr>
          </a:p>
        </p:txBody>
      </p:sp>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7041"/>
            <a:ext cx="716948" cy="900000"/>
          </a:xfrm>
          <a:prstGeom prst="rect">
            <a:avLst/>
          </a:prstGeom>
        </p:spPr>
      </p:pic>
      <p:sp>
        <p:nvSpPr>
          <p:cNvPr id="3" name="Tijdelijke aanduiding voor datum 2"/>
          <p:cNvSpPr>
            <a:spLocks noGrp="1"/>
          </p:cNvSpPr>
          <p:nvPr>
            <p:ph type="dt" sz="half" idx="10"/>
          </p:nvPr>
        </p:nvSpPr>
        <p:spPr/>
        <p:txBody>
          <a:bodyPr/>
          <a:lstStyle/>
          <a:p>
            <a:fld id="{07127638-0474-4558-A1A6-88CE9190775F}" type="datetime1">
              <a:rPr lang="nl-BE" smtClean="0"/>
              <a:t>18/03/2024</a:t>
            </a:fld>
            <a:endParaRPr lang="nl-BE" dirty="0"/>
          </a:p>
        </p:txBody>
      </p:sp>
      <p:sp>
        <p:nvSpPr>
          <p:cNvPr id="8" name="Tijdelijke aanduiding voor dianummer 7"/>
          <p:cNvSpPr>
            <a:spLocks noGrp="1"/>
          </p:cNvSpPr>
          <p:nvPr>
            <p:ph type="sldNum" sz="quarter" idx="12"/>
          </p:nvPr>
        </p:nvSpPr>
        <p:spPr/>
        <p:txBody>
          <a:bodyPr/>
          <a:lstStyle/>
          <a:p>
            <a:fld id="{AC0B8AE9-B615-4110-8A40-3E5F16D5504D}" type="slidenum">
              <a:rPr lang="nl-BE" smtClean="0"/>
              <a:t>41</a:t>
            </a:fld>
            <a:endParaRPr lang="nl-BE" dirty="0"/>
          </a:p>
        </p:txBody>
      </p:sp>
      <p:sp>
        <p:nvSpPr>
          <p:cNvPr id="9" name="Tijdelijke aanduiding voor voettekst 8"/>
          <p:cNvSpPr>
            <a:spLocks noGrp="1"/>
          </p:cNvSpPr>
          <p:nvPr>
            <p:ph type="ftr" sz="quarter" idx="11"/>
          </p:nvPr>
        </p:nvSpPr>
        <p:spPr/>
        <p:txBody>
          <a:bodyPr/>
          <a:lstStyle/>
          <a:p>
            <a:r>
              <a:rPr lang="nl-BE" dirty="0" smtClean="0"/>
              <a:t>Het Gilde van Molenaars</a:t>
            </a:r>
            <a:endParaRPr lang="nl-BE" dirty="0"/>
          </a:p>
        </p:txBody>
      </p:sp>
      <p:pic>
        <p:nvPicPr>
          <p:cNvPr id="10" name="Afbeelding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31383" y="1320674"/>
            <a:ext cx="4680000" cy="4499820"/>
          </a:xfrm>
          <a:prstGeom prst="rect">
            <a:avLst/>
          </a:prstGeom>
        </p:spPr>
      </p:pic>
      <p:sp>
        <p:nvSpPr>
          <p:cNvPr id="11" name="Tekstvak 10"/>
          <p:cNvSpPr txBox="1"/>
          <p:nvPr/>
        </p:nvSpPr>
        <p:spPr>
          <a:xfrm>
            <a:off x="43620" y="1970314"/>
            <a:ext cx="4702551" cy="1569660"/>
          </a:xfrm>
          <a:prstGeom prst="rect">
            <a:avLst/>
          </a:prstGeom>
          <a:noFill/>
        </p:spPr>
        <p:txBody>
          <a:bodyPr wrap="square" rtlCol="0">
            <a:spAutoFit/>
          </a:bodyPr>
          <a:lstStyle/>
          <a:p>
            <a:pPr algn="ctr"/>
            <a:r>
              <a:rPr lang="nl-BE" sz="3200" dirty="0" smtClean="0">
                <a:latin typeface="Arial" panose="020B0604020202020204" pitchFamily="34" charset="0"/>
                <a:cs typeface="Arial" panose="020B0604020202020204" pitchFamily="34" charset="0"/>
              </a:rPr>
              <a:t>Bedankt voor jullie aandacht en succes met je Molenaars schap</a:t>
            </a:r>
            <a:endParaRPr lang="nl-BE"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419959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rotWithShape="1">
          <a:blip r:embed="rId2" cstate="print">
            <a:extLst>
              <a:ext uri="{28A0092B-C50C-407E-A947-70E740481C1C}">
                <a14:useLocalDpi xmlns:a14="http://schemas.microsoft.com/office/drawing/2010/main" val="0"/>
              </a:ext>
            </a:extLst>
          </a:blip>
          <a:srcRect b="16272"/>
          <a:stretch/>
        </p:blipFill>
        <p:spPr>
          <a:xfrm flipH="1">
            <a:off x="9617883" y="7120"/>
            <a:ext cx="2574115" cy="1251409"/>
          </a:xfrm>
          <a:prstGeom prst="rect">
            <a:avLst/>
          </a:prstGeom>
        </p:spPr>
      </p:pic>
      <p:sp>
        <p:nvSpPr>
          <p:cNvPr id="4" name="Tekstvak 3"/>
          <p:cNvSpPr txBox="1"/>
          <p:nvPr/>
        </p:nvSpPr>
        <p:spPr>
          <a:xfrm>
            <a:off x="2937909" y="138487"/>
            <a:ext cx="6636776" cy="646331"/>
          </a:xfrm>
          <a:prstGeom prst="rect">
            <a:avLst/>
          </a:prstGeom>
          <a:solidFill>
            <a:schemeClr val="accent6">
              <a:lumMod val="60000"/>
              <a:lumOff val="40000"/>
            </a:schemeClr>
          </a:solidFill>
        </p:spPr>
        <p:txBody>
          <a:bodyPr wrap="square" rtlCol="0" anchor="ctr">
            <a:spAutoFit/>
          </a:bodyPr>
          <a:lstStyle/>
          <a:p>
            <a:pPr algn="ctr"/>
            <a:endParaRPr lang="nl-BE" sz="3600" dirty="0">
              <a:latin typeface="AR JULIAN" panose="02000000000000000000" pitchFamily="2" charset="0"/>
            </a:endParaRPr>
          </a:p>
        </p:txBody>
      </p:sp>
      <p:sp>
        <p:nvSpPr>
          <p:cNvPr id="7" name="Tekstvak 6"/>
          <p:cNvSpPr txBox="1"/>
          <p:nvPr/>
        </p:nvSpPr>
        <p:spPr>
          <a:xfrm>
            <a:off x="43620" y="7120"/>
            <a:ext cx="2851089" cy="900000"/>
          </a:xfrm>
          <a:prstGeom prst="rect">
            <a:avLst/>
          </a:prstGeom>
          <a:solidFill>
            <a:schemeClr val="accent6">
              <a:lumMod val="60000"/>
              <a:lumOff val="40000"/>
            </a:schemeClr>
          </a:solidFill>
        </p:spPr>
        <p:txBody>
          <a:bodyPr wrap="square" rtlCol="0">
            <a:spAutoFit/>
          </a:bodyPr>
          <a:lstStyle/>
          <a:p>
            <a:endParaRPr lang="nl-BE" dirty="0"/>
          </a:p>
        </p:txBody>
      </p:sp>
      <p:sp>
        <p:nvSpPr>
          <p:cNvPr id="5" name="Tekstvak 4"/>
          <p:cNvSpPr txBox="1"/>
          <p:nvPr/>
        </p:nvSpPr>
        <p:spPr>
          <a:xfrm>
            <a:off x="736827" y="138487"/>
            <a:ext cx="1983051" cy="677108"/>
          </a:xfrm>
          <a:prstGeom prst="rect">
            <a:avLst/>
          </a:prstGeom>
          <a:noFill/>
        </p:spPr>
        <p:txBody>
          <a:bodyPr wrap="square" rtlCol="0">
            <a:spAutoFit/>
          </a:bodyPr>
          <a:lstStyle/>
          <a:p>
            <a:pPr algn="ctr"/>
            <a:r>
              <a:rPr lang="nl-BE" sz="1200" dirty="0" smtClean="0">
                <a:latin typeface="Arial" panose="020B0604020202020204" pitchFamily="34" charset="0"/>
                <a:cs typeface="Arial" panose="020B0604020202020204" pitchFamily="34" charset="0"/>
              </a:rPr>
              <a:t>Het Gilde van Molenaars</a:t>
            </a:r>
          </a:p>
          <a:p>
            <a:pPr algn="ctr"/>
            <a:r>
              <a:rPr lang="nl-BE" sz="1200" dirty="0" smtClean="0">
                <a:latin typeface="Arial" panose="020B0604020202020204" pitchFamily="34" charset="0"/>
                <a:cs typeface="Arial" panose="020B0604020202020204" pitchFamily="34" charset="0"/>
              </a:rPr>
              <a:t>Afd. Limburg</a:t>
            </a:r>
          </a:p>
          <a:p>
            <a:pPr algn="ctr"/>
            <a:endParaRPr lang="nl-BE" sz="1400" dirty="0">
              <a:latin typeface="Arial" panose="020B0604020202020204" pitchFamily="34" charset="0"/>
              <a:cs typeface="Arial" panose="020B0604020202020204" pitchFamily="34" charset="0"/>
            </a:endParaRPr>
          </a:p>
        </p:txBody>
      </p:sp>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7041"/>
            <a:ext cx="716948" cy="900000"/>
          </a:xfrm>
          <a:prstGeom prst="rect">
            <a:avLst/>
          </a:prstGeom>
        </p:spPr>
      </p:pic>
      <p:sp>
        <p:nvSpPr>
          <p:cNvPr id="3" name="Tijdelijke aanduiding voor datum 2"/>
          <p:cNvSpPr>
            <a:spLocks noGrp="1"/>
          </p:cNvSpPr>
          <p:nvPr>
            <p:ph type="dt" sz="half" idx="10"/>
          </p:nvPr>
        </p:nvSpPr>
        <p:spPr/>
        <p:txBody>
          <a:bodyPr/>
          <a:lstStyle/>
          <a:p>
            <a:fld id="{A6EBC63F-4934-406B-B5C9-08990B84A0AF}" type="datetime1">
              <a:rPr lang="nl-BE" smtClean="0"/>
              <a:t>18/03/2024</a:t>
            </a:fld>
            <a:endParaRPr lang="nl-BE" dirty="0"/>
          </a:p>
        </p:txBody>
      </p:sp>
      <p:sp>
        <p:nvSpPr>
          <p:cNvPr id="8" name="Tijdelijke aanduiding voor dianummer 7"/>
          <p:cNvSpPr>
            <a:spLocks noGrp="1"/>
          </p:cNvSpPr>
          <p:nvPr>
            <p:ph type="sldNum" sz="quarter" idx="12"/>
          </p:nvPr>
        </p:nvSpPr>
        <p:spPr/>
        <p:txBody>
          <a:bodyPr/>
          <a:lstStyle/>
          <a:p>
            <a:fld id="{AC0B8AE9-B615-4110-8A40-3E5F16D5504D}" type="slidenum">
              <a:rPr lang="nl-BE" smtClean="0"/>
              <a:t>42</a:t>
            </a:fld>
            <a:endParaRPr lang="nl-BE" dirty="0"/>
          </a:p>
        </p:txBody>
      </p:sp>
      <p:sp>
        <p:nvSpPr>
          <p:cNvPr id="9" name="Tijdelijke aanduiding voor voettekst 8"/>
          <p:cNvSpPr>
            <a:spLocks noGrp="1"/>
          </p:cNvSpPr>
          <p:nvPr>
            <p:ph type="ftr" sz="quarter" idx="11"/>
          </p:nvPr>
        </p:nvSpPr>
        <p:spPr/>
        <p:txBody>
          <a:bodyPr/>
          <a:lstStyle/>
          <a:p>
            <a:r>
              <a:rPr lang="nl-BE" dirty="0" smtClean="0"/>
              <a:t>Het Gilde van Molenaars</a:t>
            </a:r>
            <a:endParaRPr lang="nl-BE" dirty="0"/>
          </a:p>
        </p:txBody>
      </p:sp>
    </p:spTree>
    <p:extLst>
      <p:ext uri="{BB962C8B-B14F-4D97-AF65-F5344CB8AC3E}">
        <p14:creationId xmlns:p14="http://schemas.microsoft.com/office/powerpoint/2010/main" val="242408942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rotWithShape="1">
          <a:blip r:embed="rId2" cstate="print">
            <a:extLst>
              <a:ext uri="{28A0092B-C50C-407E-A947-70E740481C1C}">
                <a14:useLocalDpi xmlns:a14="http://schemas.microsoft.com/office/drawing/2010/main" val="0"/>
              </a:ext>
            </a:extLst>
          </a:blip>
          <a:srcRect b="16272"/>
          <a:stretch/>
        </p:blipFill>
        <p:spPr>
          <a:xfrm flipH="1">
            <a:off x="9617883" y="7120"/>
            <a:ext cx="2574115" cy="1251409"/>
          </a:xfrm>
          <a:prstGeom prst="rect">
            <a:avLst/>
          </a:prstGeom>
        </p:spPr>
      </p:pic>
      <p:sp>
        <p:nvSpPr>
          <p:cNvPr id="4" name="Tekstvak 3"/>
          <p:cNvSpPr txBox="1"/>
          <p:nvPr/>
        </p:nvSpPr>
        <p:spPr>
          <a:xfrm>
            <a:off x="2937909" y="138487"/>
            <a:ext cx="6636776" cy="646331"/>
          </a:xfrm>
          <a:prstGeom prst="rect">
            <a:avLst/>
          </a:prstGeom>
          <a:solidFill>
            <a:schemeClr val="accent6">
              <a:lumMod val="60000"/>
              <a:lumOff val="40000"/>
            </a:schemeClr>
          </a:solidFill>
        </p:spPr>
        <p:txBody>
          <a:bodyPr wrap="square" rtlCol="0" anchor="ctr">
            <a:spAutoFit/>
          </a:bodyPr>
          <a:lstStyle/>
          <a:p>
            <a:pPr algn="ctr"/>
            <a:endParaRPr lang="nl-BE" sz="3600" dirty="0">
              <a:latin typeface="AR JULIAN" panose="02000000000000000000" pitchFamily="2" charset="0"/>
            </a:endParaRPr>
          </a:p>
        </p:txBody>
      </p:sp>
      <p:sp>
        <p:nvSpPr>
          <p:cNvPr id="7" name="Tekstvak 6"/>
          <p:cNvSpPr txBox="1"/>
          <p:nvPr/>
        </p:nvSpPr>
        <p:spPr>
          <a:xfrm>
            <a:off x="43620" y="7120"/>
            <a:ext cx="2851089" cy="900000"/>
          </a:xfrm>
          <a:prstGeom prst="rect">
            <a:avLst/>
          </a:prstGeom>
          <a:solidFill>
            <a:schemeClr val="accent6">
              <a:lumMod val="60000"/>
              <a:lumOff val="40000"/>
            </a:schemeClr>
          </a:solidFill>
        </p:spPr>
        <p:txBody>
          <a:bodyPr wrap="square" rtlCol="0">
            <a:spAutoFit/>
          </a:bodyPr>
          <a:lstStyle/>
          <a:p>
            <a:endParaRPr lang="nl-BE" dirty="0"/>
          </a:p>
        </p:txBody>
      </p:sp>
      <p:sp>
        <p:nvSpPr>
          <p:cNvPr id="5" name="Tekstvak 4"/>
          <p:cNvSpPr txBox="1"/>
          <p:nvPr/>
        </p:nvSpPr>
        <p:spPr>
          <a:xfrm>
            <a:off x="736827" y="138487"/>
            <a:ext cx="1983051" cy="677108"/>
          </a:xfrm>
          <a:prstGeom prst="rect">
            <a:avLst/>
          </a:prstGeom>
          <a:noFill/>
        </p:spPr>
        <p:txBody>
          <a:bodyPr wrap="square" rtlCol="0">
            <a:spAutoFit/>
          </a:bodyPr>
          <a:lstStyle/>
          <a:p>
            <a:pPr algn="ctr"/>
            <a:r>
              <a:rPr lang="nl-BE" sz="1200" dirty="0" smtClean="0">
                <a:latin typeface="Arial" panose="020B0604020202020204" pitchFamily="34" charset="0"/>
                <a:cs typeface="Arial" panose="020B0604020202020204" pitchFamily="34" charset="0"/>
              </a:rPr>
              <a:t>Het Gilde van Molenaars</a:t>
            </a:r>
          </a:p>
          <a:p>
            <a:pPr algn="ctr"/>
            <a:r>
              <a:rPr lang="nl-BE" sz="1200" dirty="0" smtClean="0">
                <a:latin typeface="Arial" panose="020B0604020202020204" pitchFamily="34" charset="0"/>
                <a:cs typeface="Arial" panose="020B0604020202020204" pitchFamily="34" charset="0"/>
              </a:rPr>
              <a:t>Afd. Limburg</a:t>
            </a:r>
          </a:p>
          <a:p>
            <a:pPr algn="ctr"/>
            <a:endParaRPr lang="nl-BE" sz="1400" dirty="0">
              <a:latin typeface="Arial" panose="020B0604020202020204" pitchFamily="34" charset="0"/>
              <a:cs typeface="Arial" panose="020B0604020202020204" pitchFamily="34" charset="0"/>
            </a:endParaRPr>
          </a:p>
        </p:txBody>
      </p:sp>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7041"/>
            <a:ext cx="716948" cy="900000"/>
          </a:xfrm>
          <a:prstGeom prst="rect">
            <a:avLst/>
          </a:prstGeom>
        </p:spPr>
      </p:pic>
      <p:sp>
        <p:nvSpPr>
          <p:cNvPr id="3" name="Tijdelijke aanduiding voor datum 2"/>
          <p:cNvSpPr>
            <a:spLocks noGrp="1"/>
          </p:cNvSpPr>
          <p:nvPr>
            <p:ph type="dt" sz="half" idx="10"/>
          </p:nvPr>
        </p:nvSpPr>
        <p:spPr/>
        <p:txBody>
          <a:bodyPr/>
          <a:lstStyle/>
          <a:p>
            <a:fld id="{61F467AC-4B32-4968-8D95-72A76614ABB1}" type="datetime1">
              <a:rPr lang="nl-BE" smtClean="0"/>
              <a:t>18/03/2024</a:t>
            </a:fld>
            <a:endParaRPr lang="nl-BE" dirty="0"/>
          </a:p>
        </p:txBody>
      </p:sp>
      <p:sp>
        <p:nvSpPr>
          <p:cNvPr id="12" name="Tijdelijke aanduiding voor dianummer 11"/>
          <p:cNvSpPr>
            <a:spLocks noGrp="1"/>
          </p:cNvSpPr>
          <p:nvPr>
            <p:ph type="sldNum" sz="quarter" idx="12"/>
          </p:nvPr>
        </p:nvSpPr>
        <p:spPr/>
        <p:txBody>
          <a:bodyPr/>
          <a:lstStyle/>
          <a:p>
            <a:fld id="{AC0B8AE9-B615-4110-8A40-3E5F16D5504D}" type="slidenum">
              <a:rPr lang="nl-BE" smtClean="0"/>
              <a:t>43</a:t>
            </a:fld>
            <a:endParaRPr lang="nl-BE" dirty="0"/>
          </a:p>
        </p:txBody>
      </p:sp>
      <p:sp>
        <p:nvSpPr>
          <p:cNvPr id="8" name="Tijdelijke aanduiding voor voettekst 7"/>
          <p:cNvSpPr>
            <a:spLocks noGrp="1"/>
          </p:cNvSpPr>
          <p:nvPr>
            <p:ph type="ftr" sz="quarter" idx="11"/>
          </p:nvPr>
        </p:nvSpPr>
        <p:spPr/>
        <p:txBody>
          <a:bodyPr/>
          <a:lstStyle/>
          <a:p>
            <a:r>
              <a:rPr lang="nl-BE" dirty="0" smtClean="0"/>
              <a:t>Het Gilde van Molenaars</a:t>
            </a:r>
            <a:endParaRPr lang="nl-BE" dirty="0"/>
          </a:p>
        </p:txBody>
      </p:sp>
    </p:spTree>
    <p:extLst>
      <p:ext uri="{BB962C8B-B14F-4D97-AF65-F5344CB8AC3E}">
        <p14:creationId xmlns:p14="http://schemas.microsoft.com/office/powerpoint/2010/main" val="205784553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rotWithShape="1">
          <a:blip r:embed="rId2" cstate="print">
            <a:extLst>
              <a:ext uri="{28A0092B-C50C-407E-A947-70E740481C1C}">
                <a14:useLocalDpi xmlns:a14="http://schemas.microsoft.com/office/drawing/2010/main" val="0"/>
              </a:ext>
            </a:extLst>
          </a:blip>
          <a:srcRect b="16272"/>
          <a:stretch/>
        </p:blipFill>
        <p:spPr>
          <a:xfrm flipH="1">
            <a:off x="9617883" y="7120"/>
            <a:ext cx="2574115" cy="1251409"/>
          </a:xfrm>
          <a:prstGeom prst="rect">
            <a:avLst/>
          </a:prstGeom>
        </p:spPr>
      </p:pic>
      <p:sp>
        <p:nvSpPr>
          <p:cNvPr id="4" name="Tekstvak 3"/>
          <p:cNvSpPr txBox="1"/>
          <p:nvPr/>
        </p:nvSpPr>
        <p:spPr>
          <a:xfrm>
            <a:off x="2937909" y="138487"/>
            <a:ext cx="6636776" cy="646331"/>
          </a:xfrm>
          <a:prstGeom prst="rect">
            <a:avLst/>
          </a:prstGeom>
          <a:solidFill>
            <a:schemeClr val="accent6">
              <a:lumMod val="60000"/>
              <a:lumOff val="40000"/>
            </a:schemeClr>
          </a:solidFill>
        </p:spPr>
        <p:txBody>
          <a:bodyPr wrap="square" rtlCol="0" anchor="ctr">
            <a:spAutoFit/>
          </a:bodyPr>
          <a:lstStyle/>
          <a:p>
            <a:pPr algn="ctr"/>
            <a:endParaRPr lang="nl-BE" sz="3600" dirty="0">
              <a:solidFill>
                <a:srgbClr val="FF0000"/>
              </a:solidFill>
              <a:latin typeface="AR JULIAN" panose="02000000000000000000" pitchFamily="2" charset="0"/>
            </a:endParaRPr>
          </a:p>
        </p:txBody>
      </p:sp>
      <p:sp>
        <p:nvSpPr>
          <p:cNvPr id="7" name="Tekstvak 6"/>
          <p:cNvSpPr txBox="1"/>
          <p:nvPr/>
        </p:nvSpPr>
        <p:spPr>
          <a:xfrm>
            <a:off x="43620" y="7120"/>
            <a:ext cx="2851089" cy="900000"/>
          </a:xfrm>
          <a:prstGeom prst="rect">
            <a:avLst/>
          </a:prstGeom>
          <a:solidFill>
            <a:schemeClr val="accent6">
              <a:lumMod val="60000"/>
              <a:lumOff val="40000"/>
            </a:schemeClr>
          </a:solidFill>
        </p:spPr>
        <p:txBody>
          <a:bodyPr wrap="square" rtlCol="0">
            <a:spAutoFit/>
          </a:bodyPr>
          <a:lstStyle/>
          <a:p>
            <a:endParaRPr lang="nl-BE" dirty="0"/>
          </a:p>
        </p:txBody>
      </p:sp>
      <p:sp>
        <p:nvSpPr>
          <p:cNvPr id="5" name="Tekstvak 4"/>
          <p:cNvSpPr txBox="1"/>
          <p:nvPr/>
        </p:nvSpPr>
        <p:spPr>
          <a:xfrm>
            <a:off x="736827" y="138487"/>
            <a:ext cx="1983051" cy="677108"/>
          </a:xfrm>
          <a:prstGeom prst="rect">
            <a:avLst/>
          </a:prstGeom>
          <a:noFill/>
        </p:spPr>
        <p:txBody>
          <a:bodyPr wrap="square" rtlCol="0">
            <a:spAutoFit/>
          </a:bodyPr>
          <a:lstStyle/>
          <a:p>
            <a:pPr algn="ctr"/>
            <a:r>
              <a:rPr lang="nl-BE" sz="1200" dirty="0" smtClean="0">
                <a:latin typeface="Arial" panose="020B0604020202020204" pitchFamily="34" charset="0"/>
                <a:cs typeface="Arial" panose="020B0604020202020204" pitchFamily="34" charset="0"/>
              </a:rPr>
              <a:t>Het Gilde van Molenaars</a:t>
            </a:r>
          </a:p>
          <a:p>
            <a:pPr algn="ctr"/>
            <a:r>
              <a:rPr lang="nl-BE" sz="1200" dirty="0" smtClean="0">
                <a:latin typeface="Arial" panose="020B0604020202020204" pitchFamily="34" charset="0"/>
                <a:cs typeface="Arial" panose="020B0604020202020204" pitchFamily="34" charset="0"/>
              </a:rPr>
              <a:t>Afd. Limburg</a:t>
            </a:r>
          </a:p>
          <a:p>
            <a:pPr algn="ctr"/>
            <a:endParaRPr lang="nl-BE" sz="1400" dirty="0">
              <a:latin typeface="Arial" panose="020B0604020202020204" pitchFamily="34" charset="0"/>
              <a:cs typeface="Arial" panose="020B0604020202020204" pitchFamily="34" charset="0"/>
            </a:endParaRPr>
          </a:p>
        </p:txBody>
      </p:sp>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7041"/>
            <a:ext cx="716948" cy="900000"/>
          </a:xfrm>
          <a:prstGeom prst="rect">
            <a:avLst/>
          </a:prstGeom>
        </p:spPr>
      </p:pic>
      <p:sp>
        <p:nvSpPr>
          <p:cNvPr id="3" name="Tijdelijke aanduiding voor datum 2"/>
          <p:cNvSpPr>
            <a:spLocks noGrp="1"/>
          </p:cNvSpPr>
          <p:nvPr>
            <p:ph type="dt" sz="half" idx="10"/>
          </p:nvPr>
        </p:nvSpPr>
        <p:spPr/>
        <p:txBody>
          <a:bodyPr/>
          <a:lstStyle/>
          <a:p>
            <a:fld id="{07127638-0474-4558-A1A6-88CE9190775F}" type="datetime1">
              <a:rPr lang="nl-BE" smtClean="0"/>
              <a:t>18/03/2024</a:t>
            </a:fld>
            <a:endParaRPr lang="nl-BE" dirty="0"/>
          </a:p>
        </p:txBody>
      </p:sp>
      <p:sp>
        <p:nvSpPr>
          <p:cNvPr id="8" name="Tijdelijke aanduiding voor dianummer 7"/>
          <p:cNvSpPr>
            <a:spLocks noGrp="1"/>
          </p:cNvSpPr>
          <p:nvPr>
            <p:ph type="sldNum" sz="quarter" idx="12"/>
          </p:nvPr>
        </p:nvSpPr>
        <p:spPr/>
        <p:txBody>
          <a:bodyPr/>
          <a:lstStyle/>
          <a:p>
            <a:fld id="{AC0B8AE9-B615-4110-8A40-3E5F16D5504D}" type="slidenum">
              <a:rPr lang="nl-BE" smtClean="0"/>
              <a:t>44</a:t>
            </a:fld>
            <a:endParaRPr lang="nl-BE" dirty="0"/>
          </a:p>
        </p:txBody>
      </p:sp>
      <p:sp>
        <p:nvSpPr>
          <p:cNvPr id="9" name="Tijdelijke aanduiding voor voettekst 8"/>
          <p:cNvSpPr>
            <a:spLocks noGrp="1"/>
          </p:cNvSpPr>
          <p:nvPr>
            <p:ph type="ftr" sz="quarter" idx="11"/>
          </p:nvPr>
        </p:nvSpPr>
        <p:spPr/>
        <p:txBody>
          <a:bodyPr/>
          <a:lstStyle/>
          <a:p>
            <a:r>
              <a:rPr lang="nl-BE" dirty="0" smtClean="0"/>
              <a:t>Het Gilde van Molenaars</a:t>
            </a:r>
            <a:endParaRPr lang="nl-BE" dirty="0"/>
          </a:p>
        </p:txBody>
      </p:sp>
    </p:spTree>
    <p:extLst>
      <p:ext uri="{BB962C8B-B14F-4D97-AF65-F5344CB8AC3E}">
        <p14:creationId xmlns:p14="http://schemas.microsoft.com/office/powerpoint/2010/main" val="398505266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rotWithShape="1">
          <a:blip r:embed="rId2" cstate="print">
            <a:extLst>
              <a:ext uri="{28A0092B-C50C-407E-A947-70E740481C1C}">
                <a14:useLocalDpi xmlns:a14="http://schemas.microsoft.com/office/drawing/2010/main" val="0"/>
              </a:ext>
            </a:extLst>
          </a:blip>
          <a:srcRect b="16272"/>
          <a:stretch/>
        </p:blipFill>
        <p:spPr>
          <a:xfrm flipH="1">
            <a:off x="9617883" y="7120"/>
            <a:ext cx="2574115" cy="1251409"/>
          </a:xfrm>
          <a:prstGeom prst="rect">
            <a:avLst/>
          </a:prstGeom>
        </p:spPr>
      </p:pic>
      <p:sp>
        <p:nvSpPr>
          <p:cNvPr id="4" name="Tekstvak 3"/>
          <p:cNvSpPr txBox="1"/>
          <p:nvPr/>
        </p:nvSpPr>
        <p:spPr>
          <a:xfrm>
            <a:off x="2937909" y="138487"/>
            <a:ext cx="6636776" cy="646331"/>
          </a:xfrm>
          <a:prstGeom prst="rect">
            <a:avLst/>
          </a:prstGeom>
          <a:solidFill>
            <a:schemeClr val="accent6">
              <a:lumMod val="60000"/>
              <a:lumOff val="40000"/>
            </a:schemeClr>
          </a:solidFill>
        </p:spPr>
        <p:txBody>
          <a:bodyPr wrap="square" rtlCol="0" anchor="ctr">
            <a:spAutoFit/>
          </a:bodyPr>
          <a:lstStyle/>
          <a:p>
            <a:pPr algn="ctr"/>
            <a:endParaRPr lang="nl-BE" sz="3600" dirty="0">
              <a:latin typeface="AR JULIAN" panose="02000000000000000000" pitchFamily="2" charset="0"/>
            </a:endParaRPr>
          </a:p>
        </p:txBody>
      </p:sp>
      <p:sp>
        <p:nvSpPr>
          <p:cNvPr id="7" name="Tekstvak 6"/>
          <p:cNvSpPr txBox="1"/>
          <p:nvPr/>
        </p:nvSpPr>
        <p:spPr>
          <a:xfrm>
            <a:off x="43620" y="7120"/>
            <a:ext cx="2851089" cy="900000"/>
          </a:xfrm>
          <a:prstGeom prst="rect">
            <a:avLst/>
          </a:prstGeom>
          <a:solidFill>
            <a:schemeClr val="accent6">
              <a:lumMod val="60000"/>
              <a:lumOff val="40000"/>
            </a:schemeClr>
          </a:solidFill>
        </p:spPr>
        <p:txBody>
          <a:bodyPr wrap="square" rtlCol="0">
            <a:spAutoFit/>
          </a:bodyPr>
          <a:lstStyle/>
          <a:p>
            <a:endParaRPr lang="nl-BE" dirty="0"/>
          </a:p>
        </p:txBody>
      </p:sp>
      <p:sp>
        <p:nvSpPr>
          <p:cNvPr id="5" name="Tekstvak 4"/>
          <p:cNvSpPr txBox="1"/>
          <p:nvPr/>
        </p:nvSpPr>
        <p:spPr>
          <a:xfrm>
            <a:off x="736827" y="138487"/>
            <a:ext cx="1983051" cy="677108"/>
          </a:xfrm>
          <a:prstGeom prst="rect">
            <a:avLst/>
          </a:prstGeom>
          <a:noFill/>
        </p:spPr>
        <p:txBody>
          <a:bodyPr wrap="square" rtlCol="0">
            <a:spAutoFit/>
          </a:bodyPr>
          <a:lstStyle/>
          <a:p>
            <a:pPr algn="ctr"/>
            <a:r>
              <a:rPr lang="nl-BE" sz="1200" dirty="0" smtClean="0">
                <a:latin typeface="Arial" panose="020B0604020202020204" pitchFamily="34" charset="0"/>
                <a:cs typeface="Arial" panose="020B0604020202020204" pitchFamily="34" charset="0"/>
              </a:rPr>
              <a:t>Het Gilde van Molenaars</a:t>
            </a:r>
          </a:p>
          <a:p>
            <a:pPr algn="ctr"/>
            <a:r>
              <a:rPr lang="nl-BE" sz="1200" dirty="0" smtClean="0">
                <a:latin typeface="Arial" panose="020B0604020202020204" pitchFamily="34" charset="0"/>
                <a:cs typeface="Arial" panose="020B0604020202020204" pitchFamily="34" charset="0"/>
              </a:rPr>
              <a:t>Afd. Limburg</a:t>
            </a:r>
          </a:p>
          <a:p>
            <a:pPr algn="ctr"/>
            <a:endParaRPr lang="nl-BE" sz="1400" dirty="0">
              <a:latin typeface="Arial" panose="020B0604020202020204" pitchFamily="34" charset="0"/>
              <a:cs typeface="Arial" panose="020B0604020202020204" pitchFamily="34" charset="0"/>
            </a:endParaRPr>
          </a:p>
        </p:txBody>
      </p:sp>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7041"/>
            <a:ext cx="716948" cy="900000"/>
          </a:xfrm>
          <a:prstGeom prst="rect">
            <a:avLst/>
          </a:prstGeom>
        </p:spPr>
      </p:pic>
      <p:sp>
        <p:nvSpPr>
          <p:cNvPr id="3" name="Tijdelijke aanduiding voor datum 2"/>
          <p:cNvSpPr>
            <a:spLocks noGrp="1"/>
          </p:cNvSpPr>
          <p:nvPr>
            <p:ph type="dt" sz="half" idx="10"/>
          </p:nvPr>
        </p:nvSpPr>
        <p:spPr/>
        <p:txBody>
          <a:bodyPr/>
          <a:lstStyle/>
          <a:p>
            <a:fld id="{07127638-0474-4558-A1A6-88CE9190775F}" type="datetime1">
              <a:rPr lang="nl-BE" smtClean="0"/>
              <a:t>18/03/2024</a:t>
            </a:fld>
            <a:endParaRPr lang="nl-BE" dirty="0"/>
          </a:p>
        </p:txBody>
      </p:sp>
      <p:sp>
        <p:nvSpPr>
          <p:cNvPr id="8" name="Tijdelijke aanduiding voor dianummer 7"/>
          <p:cNvSpPr>
            <a:spLocks noGrp="1"/>
          </p:cNvSpPr>
          <p:nvPr>
            <p:ph type="sldNum" sz="quarter" idx="12"/>
          </p:nvPr>
        </p:nvSpPr>
        <p:spPr/>
        <p:txBody>
          <a:bodyPr/>
          <a:lstStyle/>
          <a:p>
            <a:fld id="{AC0B8AE9-B615-4110-8A40-3E5F16D5504D}" type="slidenum">
              <a:rPr lang="nl-BE" smtClean="0"/>
              <a:t>45</a:t>
            </a:fld>
            <a:endParaRPr lang="nl-BE" dirty="0"/>
          </a:p>
        </p:txBody>
      </p:sp>
      <p:sp>
        <p:nvSpPr>
          <p:cNvPr id="9" name="Tijdelijke aanduiding voor voettekst 8"/>
          <p:cNvSpPr>
            <a:spLocks noGrp="1"/>
          </p:cNvSpPr>
          <p:nvPr>
            <p:ph type="ftr" sz="quarter" idx="11"/>
          </p:nvPr>
        </p:nvSpPr>
        <p:spPr/>
        <p:txBody>
          <a:bodyPr/>
          <a:lstStyle/>
          <a:p>
            <a:r>
              <a:rPr lang="nl-BE" dirty="0" smtClean="0"/>
              <a:t>Het Gilde van Molenaars</a:t>
            </a:r>
            <a:endParaRPr lang="nl-BE" dirty="0"/>
          </a:p>
        </p:txBody>
      </p:sp>
    </p:spTree>
    <p:extLst>
      <p:ext uri="{BB962C8B-B14F-4D97-AF65-F5344CB8AC3E}">
        <p14:creationId xmlns:p14="http://schemas.microsoft.com/office/powerpoint/2010/main" val="38649984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atum 3"/>
          <p:cNvSpPr>
            <a:spLocks noGrp="1"/>
          </p:cNvSpPr>
          <p:nvPr>
            <p:ph type="dt" sz="half" idx="10"/>
          </p:nvPr>
        </p:nvSpPr>
        <p:spPr/>
        <p:txBody>
          <a:bodyPr/>
          <a:lstStyle/>
          <a:p>
            <a:fld id="{5AFC9ABC-F820-4A77-868B-434486F230B4}" type="datetime1">
              <a:rPr lang="nl-BE" smtClean="0"/>
              <a:t>18/03/2024</a:t>
            </a:fld>
            <a:endParaRPr lang="nl-BE" dirty="0"/>
          </a:p>
        </p:txBody>
      </p:sp>
      <p:sp>
        <p:nvSpPr>
          <p:cNvPr id="5" name="Tijdelijke aanduiding voor voettekst 4"/>
          <p:cNvSpPr>
            <a:spLocks noGrp="1"/>
          </p:cNvSpPr>
          <p:nvPr>
            <p:ph type="ftr" sz="quarter" idx="11"/>
          </p:nvPr>
        </p:nvSpPr>
        <p:spPr/>
        <p:txBody>
          <a:bodyPr/>
          <a:lstStyle/>
          <a:p>
            <a:r>
              <a:rPr lang="nl-BE" dirty="0" smtClean="0"/>
              <a:t>Het Gilde van Molenaars</a:t>
            </a:r>
            <a:endParaRPr lang="nl-BE" dirty="0"/>
          </a:p>
        </p:txBody>
      </p:sp>
      <p:sp>
        <p:nvSpPr>
          <p:cNvPr id="6" name="Tijdelijke aanduiding voor dianummer 5"/>
          <p:cNvSpPr>
            <a:spLocks noGrp="1"/>
          </p:cNvSpPr>
          <p:nvPr>
            <p:ph type="sldNum" sz="quarter" idx="12"/>
          </p:nvPr>
        </p:nvSpPr>
        <p:spPr/>
        <p:txBody>
          <a:bodyPr/>
          <a:lstStyle/>
          <a:p>
            <a:fld id="{AC0B8AE9-B615-4110-8A40-3E5F16D5504D}" type="slidenum">
              <a:rPr lang="nl-BE" smtClean="0"/>
              <a:t>5</a:t>
            </a:fld>
            <a:endParaRPr lang="nl-BE" dirty="0"/>
          </a:p>
        </p:txBody>
      </p:sp>
      <p:pic>
        <p:nvPicPr>
          <p:cNvPr id="7" name="Afbeelding 6"/>
          <p:cNvPicPr>
            <a:picLocks noChangeAspect="1"/>
          </p:cNvPicPr>
          <p:nvPr/>
        </p:nvPicPr>
        <p:blipFill rotWithShape="1">
          <a:blip r:embed="rId2" cstate="print">
            <a:extLst>
              <a:ext uri="{28A0092B-C50C-407E-A947-70E740481C1C}">
                <a14:useLocalDpi xmlns:a14="http://schemas.microsoft.com/office/drawing/2010/main" val="0"/>
              </a:ext>
            </a:extLst>
          </a:blip>
          <a:srcRect b="16272"/>
          <a:stretch/>
        </p:blipFill>
        <p:spPr>
          <a:xfrm flipH="1">
            <a:off x="9617883" y="7120"/>
            <a:ext cx="2574115" cy="1251409"/>
          </a:xfrm>
          <a:prstGeom prst="rect">
            <a:avLst/>
          </a:prstGeom>
        </p:spPr>
      </p:pic>
      <p:sp>
        <p:nvSpPr>
          <p:cNvPr id="8" name="Tekstvak 7"/>
          <p:cNvSpPr txBox="1"/>
          <p:nvPr/>
        </p:nvSpPr>
        <p:spPr>
          <a:xfrm>
            <a:off x="2937909" y="138487"/>
            <a:ext cx="6636776" cy="646331"/>
          </a:xfrm>
          <a:prstGeom prst="rect">
            <a:avLst/>
          </a:prstGeom>
          <a:solidFill>
            <a:schemeClr val="accent6">
              <a:lumMod val="60000"/>
              <a:lumOff val="40000"/>
            </a:schemeClr>
          </a:solidFill>
        </p:spPr>
        <p:txBody>
          <a:bodyPr wrap="square" rtlCol="0" anchor="ctr">
            <a:spAutoFit/>
          </a:bodyPr>
          <a:lstStyle/>
          <a:p>
            <a:pPr algn="ctr"/>
            <a:r>
              <a:rPr lang="nl-BE" sz="3600" dirty="0" smtClean="0">
                <a:latin typeface="AR JULIAN" panose="02000000000000000000" pitchFamily="2" charset="0"/>
              </a:rPr>
              <a:t>De atmosfeer</a:t>
            </a:r>
            <a:endParaRPr lang="nl-BE" sz="3600" dirty="0">
              <a:latin typeface="AR JULIAN" panose="02000000000000000000" pitchFamily="2" charset="0"/>
            </a:endParaRPr>
          </a:p>
        </p:txBody>
      </p:sp>
      <p:sp>
        <p:nvSpPr>
          <p:cNvPr id="9" name="Tekstvak 8"/>
          <p:cNvSpPr txBox="1"/>
          <p:nvPr/>
        </p:nvSpPr>
        <p:spPr>
          <a:xfrm>
            <a:off x="43620" y="7120"/>
            <a:ext cx="2851089" cy="900000"/>
          </a:xfrm>
          <a:prstGeom prst="rect">
            <a:avLst/>
          </a:prstGeom>
          <a:solidFill>
            <a:schemeClr val="accent6">
              <a:lumMod val="60000"/>
              <a:lumOff val="40000"/>
            </a:schemeClr>
          </a:solidFill>
        </p:spPr>
        <p:txBody>
          <a:bodyPr wrap="square" rtlCol="0">
            <a:spAutoFit/>
          </a:bodyPr>
          <a:lstStyle/>
          <a:p>
            <a:endParaRPr lang="nl-BE" dirty="0"/>
          </a:p>
        </p:txBody>
      </p:sp>
      <p:sp>
        <p:nvSpPr>
          <p:cNvPr id="10" name="Tekstvak 9"/>
          <p:cNvSpPr txBox="1"/>
          <p:nvPr/>
        </p:nvSpPr>
        <p:spPr>
          <a:xfrm>
            <a:off x="736827" y="138487"/>
            <a:ext cx="1983051" cy="677108"/>
          </a:xfrm>
          <a:prstGeom prst="rect">
            <a:avLst/>
          </a:prstGeom>
          <a:noFill/>
        </p:spPr>
        <p:txBody>
          <a:bodyPr wrap="square" rtlCol="0">
            <a:spAutoFit/>
          </a:bodyPr>
          <a:lstStyle/>
          <a:p>
            <a:pPr algn="ctr"/>
            <a:r>
              <a:rPr lang="nl-BE" sz="1200" dirty="0" smtClean="0">
                <a:latin typeface="Arial" panose="020B0604020202020204" pitchFamily="34" charset="0"/>
                <a:cs typeface="Arial" panose="020B0604020202020204" pitchFamily="34" charset="0"/>
              </a:rPr>
              <a:t>Het Gilde van Molenaars</a:t>
            </a:r>
          </a:p>
          <a:p>
            <a:pPr algn="ctr"/>
            <a:r>
              <a:rPr lang="nl-BE" sz="1200" dirty="0" smtClean="0">
                <a:latin typeface="Arial" panose="020B0604020202020204" pitchFamily="34" charset="0"/>
                <a:cs typeface="Arial" panose="020B0604020202020204" pitchFamily="34" charset="0"/>
              </a:rPr>
              <a:t>Afd. Limburg</a:t>
            </a:r>
          </a:p>
          <a:p>
            <a:pPr algn="ctr"/>
            <a:endParaRPr lang="nl-BE" sz="1400" dirty="0">
              <a:latin typeface="Arial" panose="020B0604020202020204" pitchFamily="34" charset="0"/>
              <a:cs typeface="Arial" panose="020B0604020202020204" pitchFamily="34" charset="0"/>
            </a:endParaRPr>
          </a:p>
        </p:txBody>
      </p:sp>
      <p:pic>
        <p:nvPicPr>
          <p:cNvPr id="11" name="Afbeelding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7041"/>
            <a:ext cx="716948" cy="900000"/>
          </a:xfrm>
          <a:prstGeom prst="rect">
            <a:avLst/>
          </a:prstGeom>
        </p:spPr>
      </p:pic>
      <p:sp>
        <p:nvSpPr>
          <p:cNvPr id="16" name="Tekstvak 15"/>
          <p:cNvSpPr txBox="1"/>
          <p:nvPr/>
        </p:nvSpPr>
        <p:spPr>
          <a:xfrm>
            <a:off x="4175808" y="2336859"/>
            <a:ext cx="7994419" cy="1477328"/>
          </a:xfrm>
          <a:prstGeom prst="rect">
            <a:avLst/>
          </a:prstGeom>
          <a:noFill/>
        </p:spPr>
        <p:txBody>
          <a:bodyPr wrap="square" rtlCol="0">
            <a:spAutoFit/>
          </a:bodyPr>
          <a:lstStyle/>
          <a:p>
            <a:pPr marL="285750" indent="-285750">
              <a:buFont typeface="Arial" panose="020B0604020202020204" pitchFamily="34" charset="0"/>
              <a:buChar char="•"/>
            </a:pPr>
            <a:r>
              <a:rPr lang="nl-BE" b="1" dirty="0">
                <a:latin typeface="Arial" panose="020B0604020202020204" pitchFamily="34" charset="0"/>
                <a:cs typeface="Arial" panose="020B0604020202020204" pitchFamily="34" charset="0"/>
              </a:rPr>
              <a:t>De atmosfeer of dampkring </a:t>
            </a:r>
            <a:r>
              <a:rPr lang="nl-BE" dirty="0">
                <a:latin typeface="Arial" panose="020B0604020202020204" pitchFamily="34" charset="0"/>
                <a:cs typeface="Arial" panose="020B0604020202020204" pitchFamily="34" charset="0"/>
              </a:rPr>
              <a:t>bestaat uit gassen (o.a. stikstof 78%, zuurstof 21%) is 1000 km dik en beschermt ons tegen de schadelijke stralen van de zon en maakt ons leven mogelijk</a:t>
            </a:r>
            <a:r>
              <a:rPr lang="nl-BE" dirty="0" smtClean="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nl-BE" dirty="0" smtClean="0">
                <a:latin typeface="Arial" panose="020B0604020202020204" pitchFamily="34" charset="0"/>
                <a:cs typeface="Arial" panose="020B0604020202020204" pitchFamily="34" charset="0"/>
              </a:rPr>
              <a:t> </a:t>
            </a:r>
            <a:r>
              <a:rPr lang="nl-BE" dirty="0">
                <a:latin typeface="Arial" panose="020B0604020202020204" pitchFamily="34" charset="0"/>
                <a:cs typeface="Arial" panose="020B0604020202020204" pitchFamily="34" charset="0"/>
              </a:rPr>
              <a:t>Door de aantrekkingskracht van de aarde bevind zich het grootste deel (ruim 80%) in de onderste lagen: </a:t>
            </a:r>
            <a:r>
              <a:rPr lang="nl-BE" b="1" dirty="0">
                <a:latin typeface="Arial" panose="020B0604020202020204" pitchFamily="34" charset="0"/>
                <a:cs typeface="Arial" panose="020B0604020202020204" pitchFamily="34" charset="0"/>
              </a:rPr>
              <a:t>de troposfeer </a:t>
            </a:r>
            <a:endParaRPr lang="nl-BE" dirty="0"/>
          </a:p>
        </p:txBody>
      </p:sp>
      <p:sp>
        <p:nvSpPr>
          <p:cNvPr id="17" name="Tekstvak 16"/>
          <p:cNvSpPr txBox="1"/>
          <p:nvPr/>
        </p:nvSpPr>
        <p:spPr>
          <a:xfrm>
            <a:off x="736827" y="960674"/>
            <a:ext cx="8857737" cy="1200329"/>
          </a:xfrm>
          <a:prstGeom prst="rect">
            <a:avLst/>
          </a:prstGeom>
          <a:noFill/>
        </p:spPr>
        <p:txBody>
          <a:bodyPr wrap="square" rtlCol="0">
            <a:spAutoFit/>
          </a:bodyPr>
          <a:lstStyle/>
          <a:p>
            <a:pPr marL="285750" indent="-285750">
              <a:buFont typeface="Arial" panose="020B0604020202020204" pitchFamily="34" charset="0"/>
              <a:buChar char="•"/>
            </a:pPr>
            <a:r>
              <a:rPr lang="nl-BE" dirty="0">
                <a:solidFill>
                  <a:srgbClr val="FF0000"/>
                </a:solidFill>
                <a:latin typeface="Arial" panose="020B0604020202020204" pitchFamily="34" charset="0"/>
                <a:cs typeface="Arial" panose="020B0604020202020204" pitchFamily="34" charset="0"/>
              </a:rPr>
              <a:t>Ons weer speelt zich af in de </a:t>
            </a:r>
            <a:r>
              <a:rPr lang="nl-BE" b="1" dirty="0">
                <a:solidFill>
                  <a:srgbClr val="FF0000"/>
                </a:solidFill>
                <a:latin typeface="Arial" panose="020B0604020202020204" pitchFamily="34" charset="0"/>
                <a:cs typeface="Arial" panose="020B0604020202020204" pitchFamily="34" charset="0"/>
              </a:rPr>
              <a:t>troposfeer</a:t>
            </a:r>
            <a:r>
              <a:rPr lang="nl-BE" dirty="0" smtClean="0">
                <a:solidFill>
                  <a:srgbClr val="FF0000"/>
                </a:solidFill>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nl-BE" dirty="0" smtClean="0">
                <a:solidFill>
                  <a:srgbClr val="FF0000"/>
                </a:solidFill>
                <a:latin typeface="Arial" panose="020B0604020202020204" pitchFamily="34" charset="0"/>
                <a:cs typeface="Arial" panose="020B0604020202020204" pitchFamily="34" charset="0"/>
              </a:rPr>
              <a:t> </a:t>
            </a:r>
            <a:r>
              <a:rPr lang="nl-BE" dirty="0">
                <a:solidFill>
                  <a:srgbClr val="FF0000"/>
                </a:solidFill>
                <a:latin typeface="Arial" panose="020B0604020202020204" pitchFamily="34" charset="0"/>
                <a:cs typeface="Arial" panose="020B0604020202020204" pitchFamily="34" charset="0"/>
              </a:rPr>
              <a:t>Het laagste niveau van de atmosfeer , tussen de 16 km aan de evenaar en </a:t>
            </a:r>
            <a:r>
              <a:rPr lang="nl-BE" dirty="0" smtClean="0">
                <a:solidFill>
                  <a:srgbClr val="FF0000"/>
                </a:solidFill>
                <a:latin typeface="Arial" panose="020B0604020202020204" pitchFamily="34" charset="0"/>
                <a:cs typeface="Arial" panose="020B0604020202020204" pitchFamily="34" charset="0"/>
              </a:rPr>
              <a:t>6 </a:t>
            </a:r>
            <a:r>
              <a:rPr lang="nl-BE" dirty="0">
                <a:solidFill>
                  <a:srgbClr val="FF0000"/>
                </a:solidFill>
                <a:latin typeface="Arial" panose="020B0604020202020204" pitchFamily="34" charset="0"/>
                <a:cs typeface="Arial" panose="020B0604020202020204" pitchFamily="34" charset="0"/>
              </a:rPr>
              <a:t>km aan de polen. </a:t>
            </a:r>
            <a:endParaRPr lang="nl-BE" dirty="0" smtClean="0">
              <a:solidFill>
                <a:srgbClr val="FF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nl-BE" dirty="0" smtClean="0">
                <a:solidFill>
                  <a:srgbClr val="FF0000"/>
                </a:solidFill>
                <a:latin typeface="Arial" panose="020B0604020202020204" pitchFamily="34" charset="0"/>
                <a:cs typeface="Arial" panose="020B0604020202020204" pitchFamily="34" charset="0"/>
              </a:rPr>
              <a:t>In </a:t>
            </a:r>
            <a:r>
              <a:rPr lang="nl-BE" dirty="0">
                <a:solidFill>
                  <a:srgbClr val="FF0000"/>
                </a:solidFill>
                <a:latin typeface="Arial" panose="020B0604020202020204" pitchFamily="34" charset="0"/>
                <a:cs typeface="Arial" panose="020B0604020202020204" pitchFamily="34" charset="0"/>
              </a:rPr>
              <a:t>mindere mate in de </a:t>
            </a:r>
            <a:r>
              <a:rPr lang="nl-BE" b="1" dirty="0" smtClean="0">
                <a:solidFill>
                  <a:srgbClr val="FF0000"/>
                </a:solidFill>
                <a:latin typeface="Arial" panose="020B0604020202020204" pitchFamily="34" charset="0"/>
                <a:cs typeface="Arial" panose="020B0604020202020204" pitchFamily="34" charset="0"/>
              </a:rPr>
              <a:t>tropopauze</a:t>
            </a:r>
            <a:endParaRPr lang="nl-BE" dirty="0">
              <a:latin typeface="Arial" panose="020B0604020202020204" pitchFamily="34" charset="0"/>
              <a:cs typeface="Arial" panose="020B0604020202020204" pitchFamily="34" charset="0"/>
            </a:endParaRPr>
          </a:p>
        </p:txBody>
      </p:sp>
      <p:sp>
        <p:nvSpPr>
          <p:cNvPr id="18" name="Tekstvak 17"/>
          <p:cNvSpPr txBox="1"/>
          <p:nvPr/>
        </p:nvSpPr>
        <p:spPr>
          <a:xfrm>
            <a:off x="4175808" y="4895552"/>
            <a:ext cx="7200000" cy="1200329"/>
          </a:xfrm>
          <a:prstGeom prst="rect">
            <a:avLst/>
          </a:prstGeom>
          <a:noFill/>
        </p:spPr>
        <p:txBody>
          <a:bodyPr wrap="square" rtlCol="0">
            <a:spAutoFit/>
          </a:bodyPr>
          <a:lstStyle/>
          <a:p>
            <a:pPr marL="285750" indent="-285750">
              <a:buFont typeface="Arial" panose="020B0604020202020204" pitchFamily="34" charset="0"/>
              <a:buChar char="•"/>
            </a:pPr>
            <a:r>
              <a:rPr lang="nl-BE" dirty="0">
                <a:latin typeface="Arial" panose="020B0604020202020204" pitchFamily="34" charset="0"/>
                <a:cs typeface="Arial" panose="020B0604020202020204" pitchFamily="34" charset="0"/>
              </a:rPr>
              <a:t>De temperatuur daalt met de </a:t>
            </a:r>
            <a:r>
              <a:rPr lang="nl-BE" dirty="0" smtClean="0">
                <a:latin typeface="Arial" panose="020B0604020202020204" pitchFamily="34" charset="0"/>
                <a:cs typeface="Arial" panose="020B0604020202020204" pitchFamily="34" charset="0"/>
              </a:rPr>
              <a:t>hoogte. 0,5°C </a:t>
            </a:r>
            <a:r>
              <a:rPr lang="nl-BE" dirty="0">
                <a:latin typeface="Arial" panose="020B0604020202020204" pitchFamily="34" charset="0"/>
                <a:cs typeface="Arial" panose="020B0604020202020204" pitchFamily="34" charset="0"/>
              </a:rPr>
              <a:t>per </a:t>
            </a:r>
            <a:r>
              <a:rPr lang="nl-BE" dirty="0" smtClean="0">
                <a:latin typeface="Arial" panose="020B0604020202020204" pitchFamily="34" charset="0"/>
                <a:cs typeface="Arial" panose="020B0604020202020204" pitchFamily="34" charset="0"/>
              </a:rPr>
              <a:t>100 m </a:t>
            </a:r>
            <a:r>
              <a:rPr lang="nl-BE" dirty="0">
                <a:latin typeface="Arial" panose="020B0604020202020204" pitchFamily="34" charset="0"/>
                <a:cs typeface="Arial" panose="020B0604020202020204" pitchFamily="34" charset="0"/>
              </a:rPr>
              <a:t>hoogte. </a:t>
            </a:r>
            <a:endParaRPr lang="nl-BE"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nl-BE" dirty="0" smtClean="0">
                <a:latin typeface="Arial" panose="020B0604020202020204" pitchFamily="34" charset="0"/>
                <a:cs typeface="Arial" panose="020B0604020202020204" pitchFamily="34" charset="0"/>
              </a:rPr>
              <a:t>Waar </a:t>
            </a:r>
            <a:r>
              <a:rPr lang="nl-BE" dirty="0">
                <a:latin typeface="Arial" panose="020B0604020202020204" pitchFamily="34" charset="0"/>
                <a:cs typeface="Arial" panose="020B0604020202020204" pitchFamily="34" charset="0"/>
              </a:rPr>
              <a:t>de temperatuur niet meer </a:t>
            </a:r>
            <a:r>
              <a:rPr lang="nl-BE" dirty="0" smtClean="0">
                <a:latin typeface="Arial" panose="020B0604020202020204" pitchFamily="34" charset="0"/>
                <a:cs typeface="Arial" panose="020B0604020202020204" pitchFamily="34" charset="0"/>
              </a:rPr>
              <a:t>daalt, eindigt </a:t>
            </a:r>
            <a:r>
              <a:rPr lang="nl-BE" dirty="0">
                <a:latin typeface="Arial" panose="020B0604020202020204" pitchFamily="34" charset="0"/>
                <a:cs typeface="Arial" panose="020B0604020202020204" pitchFamily="34" charset="0"/>
              </a:rPr>
              <a:t>de troposfeer</a:t>
            </a:r>
            <a:r>
              <a:rPr lang="nl-BE" dirty="0" smtClean="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nl-BE" dirty="0" smtClean="0">
                <a:latin typeface="Arial" panose="020B0604020202020204" pitchFamily="34" charset="0"/>
                <a:cs typeface="Arial" panose="020B0604020202020204" pitchFamily="34" charset="0"/>
              </a:rPr>
              <a:t>Bij een gemiddelde temp. van 16°C op grondniveau daalt de temperatuur tot  - 60 à - 70°C</a:t>
            </a:r>
            <a:endParaRPr lang="nl-BE" dirty="0">
              <a:latin typeface="AR JULIAN" panose="02000000000000000000" pitchFamily="2" charset="0"/>
            </a:endParaRPr>
          </a:p>
        </p:txBody>
      </p:sp>
      <p:sp>
        <p:nvSpPr>
          <p:cNvPr id="22" name="Tekstvak 21"/>
          <p:cNvSpPr txBox="1"/>
          <p:nvPr/>
        </p:nvSpPr>
        <p:spPr>
          <a:xfrm>
            <a:off x="4175808" y="4031704"/>
            <a:ext cx="7200000" cy="646331"/>
          </a:xfrm>
          <a:prstGeom prst="rect">
            <a:avLst/>
          </a:prstGeom>
          <a:noFill/>
        </p:spPr>
        <p:txBody>
          <a:bodyPr wrap="square" rtlCol="0">
            <a:spAutoFit/>
          </a:bodyPr>
          <a:lstStyle/>
          <a:p>
            <a:pPr marL="285750" indent="-285750">
              <a:buFont typeface="Arial" panose="020B0604020202020204" pitchFamily="34" charset="0"/>
              <a:buChar char="•"/>
            </a:pPr>
            <a:r>
              <a:rPr lang="nl-BE" dirty="0" smtClean="0">
                <a:latin typeface="Arial" panose="020B0604020202020204" pitchFamily="34" charset="0"/>
                <a:cs typeface="Arial" panose="020B0604020202020204" pitchFamily="34" charset="0"/>
              </a:rPr>
              <a:t>Afhankelijk van de seizoenen en temperatuur bedraagt de hoogte van de troposfeer, in ons gebied, tussen de 16 en 8 km.</a:t>
            </a:r>
            <a:endParaRPr lang="nl-BE" dirty="0">
              <a:latin typeface="Arial" panose="020B0604020202020204" pitchFamily="34" charset="0"/>
              <a:cs typeface="Arial" panose="020B0604020202020204" pitchFamily="34" charset="0"/>
            </a:endParaRPr>
          </a:p>
        </p:txBody>
      </p:sp>
      <p:pic>
        <p:nvPicPr>
          <p:cNvPr id="1026" name="Picture 2" descr="What Is the Troposphere? - Earth How"/>
          <p:cNvPicPr>
            <a:picLocks noChangeAspect="1" noChangeArrowheads="1"/>
          </p:cNvPicPr>
          <p:nvPr/>
        </p:nvPicPr>
        <p:blipFill rotWithShape="1">
          <a:blip r:embed="rId4">
            <a:extLst>
              <a:ext uri="{28A0092B-C50C-407E-A947-70E740481C1C}">
                <a14:useLocalDpi xmlns:a14="http://schemas.microsoft.com/office/drawing/2010/main" val="0"/>
              </a:ext>
            </a:extLst>
          </a:blip>
          <a:srcRect l="259" t="3957" r="8535"/>
          <a:stretch/>
        </p:blipFill>
        <p:spPr bwMode="auto">
          <a:xfrm>
            <a:off x="344863" y="2414815"/>
            <a:ext cx="3356518" cy="4041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8012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1+#ppt_w/2"/>
                                          </p:val>
                                        </p:tav>
                                        <p:tav tm="100000">
                                          <p:val>
                                            <p:strVal val="#ppt_x"/>
                                          </p:val>
                                        </p:tav>
                                      </p:tavLst>
                                    </p:anim>
                                    <p:anim calcmode="lin" valueType="num">
                                      <p:cBhvr additive="base">
                                        <p:cTn id="14"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1+#ppt_w/2"/>
                                          </p:val>
                                        </p:tav>
                                        <p:tav tm="100000">
                                          <p:val>
                                            <p:strVal val="#ppt_x"/>
                                          </p:val>
                                        </p:tav>
                                      </p:tavLst>
                                    </p:anim>
                                    <p:anim calcmode="lin" valueType="num">
                                      <p:cBhvr additive="base">
                                        <p:cTn id="20"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rotWithShape="1">
          <a:blip r:embed="rId3" cstate="print">
            <a:extLst>
              <a:ext uri="{28A0092B-C50C-407E-A947-70E740481C1C}">
                <a14:useLocalDpi xmlns:a14="http://schemas.microsoft.com/office/drawing/2010/main" val="0"/>
              </a:ext>
            </a:extLst>
          </a:blip>
          <a:srcRect b="16272"/>
          <a:stretch/>
        </p:blipFill>
        <p:spPr>
          <a:xfrm flipH="1">
            <a:off x="9617883" y="7120"/>
            <a:ext cx="2574115" cy="1251409"/>
          </a:xfrm>
          <a:prstGeom prst="rect">
            <a:avLst/>
          </a:prstGeom>
        </p:spPr>
      </p:pic>
      <p:sp>
        <p:nvSpPr>
          <p:cNvPr id="4" name="Tekstvak 3"/>
          <p:cNvSpPr txBox="1"/>
          <p:nvPr/>
        </p:nvSpPr>
        <p:spPr>
          <a:xfrm>
            <a:off x="2937909" y="138487"/>
            <a:ext cx="6636776" cy="646331"/>
          </a:xfrm>
          <a:prstGeom prst="rect">
            <a:avLst/>
          </a:prstGeom>
          <a:solidFill>
            <a:schemeClr val="accent6">
              <a:lumMod val="60000"/>
              <a:lumOff val="40000"/>
            </a:schemeClr>
          </a:solidFill>
        </p:spPr>
        <p:txBody>
          <a:bodyPr wrap="square" rtlCol="0" anchor="ctr">
            <a:spAutoFit/>
          </a:bodyPr>
          <a:lstStyle/>
          <a:p>
            <a:pPr algn="ctr"/>
            <a:r>
              <a:rPr lang="nl-BE" sz="3600" dirty="0" smtClean="0">
                <a:latin typeface="AR JULIAN" panose="02000000000000000000" pitchFamily="2" charset="0"/>
              </a:rPr>
              <a:t>Informatie bronnen</a:t>
            </a:r>
            <a:endParaRPr lang="nl-BE" sz="3600" dirty="0">
              <a:latin typeface="AR JULIAN" panose="02000000000000000000" pitchFamily="2" charset="0"/>
            </a:endParaRPr>
          </a:p>
        </p:txBody>
      </p:sp>
      <p:sp>
        <p:nvSpPr>
          <p:cNvPr id="7" name="Tekstvak 6"/>
          <p:cNvSpPr txBox="1"/>
          <p:nvPr/>
        </p:nvSpPr>
        <p:spPr>
          <a:xfrm>
            <a:off x="43620" y="7120"/>
            <a:ext cx="2851089" cy="900000"/>
          </a:xfrm>
          <a:prstGeom prst="rect">
            <a:avLst/>
          </a:prstGeom>
          <a:solidFill>
            <a:schemeClr val="accent6">
              <a:lumMod val="60000"/>
              <a:lumOff val="40000"/>
            </a:schemeClr>
          </a:solidFill>
        </p:spPr>
        <p:txBody>
          <a:bodyPr wrap="square" rtlCol="0">
            <a:spAutoFit/>
          </a:bodyPr>
          <a:lstStyle/>
          <a:p>
            <a:endParaRPr lang="nl-BE" dirty="0"/>
          </a:p>
        </p:txBody>
      </p:sp>
      <p:sp>
        <p:nvSpPr>
          <p:cNvPr id="5" name="Tekstvak 4"/>
          <p:cNvSpPr txBox="1"/>
          <p:nvPr/>
        </p:nvSpPr>
        <p:spPr>
          <a:xfrm>
            <a:off x="736827" y="138487"/>
            <a:ext cx="1983051" cy="677108"/>
          </a:xfrm>
          <a:prstGeom prst="rect">
            <a:avLst/>
          </a:prstGeom>
          <a:noFill/>
        </p:spPr>
        <p:txBody>
          <a:bodyPr wrap="square" rtlCol="0">
            <a:spAutoFit/>
          </a:bodyPr>
          <a:lstStyle/>
          <a:p>
            <a:pPr algn="ctr"/>
            <a:r>
              <a:rPr lang="nl-BE" sz="1200" dirty="0" smtClean="0">
                <a:latin typeface="Arial" panose="020B0604020202020204" pitchFamily="34" charset="0"/>
                <a:cs typeface="Arial" panose="020B0604020202020204" pitchFamily="34" charset="0"/>
              </a:rPr>
              <a:t>Het Gilde van Molenaars</a:t>
            </a:r>
          </a:p>
          <a:p>
            <a:pPr algn="ctr"/>
            <a:r>
              <a:rPr lang="nl-BE" sz="1200" dirty="0" smtClean="0">
                <a:latin typeface="Arial" panose="020B0604020202020204" pitchFamily="34" charset="0"/>
                <a:cs typeface="Arial" panose="020B0604020202020204" pitchFamily="34" charset="0"/>
              </a:rPr>
              <a:t>Afd. Limburg</a:t>
            </a:r>
          </a:p>
          <a:p>
            <a:pPr algn="ctr"/>
            <a:endParaRPr lang="nl-BE" sz="1400" dirty="0">
              <a:latin typeface="Arial" panose="020B0604020202020204" pitchFamily="34" charset="0"/>
              <a:cs typeface="Arial" panose="020B0604020202020204" pitchFamily="34" charset="0"/>
            </a:endParaRPr>
          </a:p>
        </p:txBody>
      </p:sp>
      <p:pic>
        <p:nvPicPr>
          <p:cNvPr id="6" name="Afbeelding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7041"/>
            <a:ext cx="716948" cy="900000"/>
          </a:xfrm>
          <a:prstGeom prst="rect">
            <a:avLst/>
          </a:prstGeom>
        </p:spPr>
      </p:pic>
      <p:sp>
        <p:nvSpPr>
          <p:cNvPr id="3" name="Tijdelijke aanduiding voor datum 2"/>
          <p:cNvSpPr>
            <a:spLocks noGrp="1"/>
          </p:cNvSpPr>
          <p:nvPr>
            <p:ph type="dt" sz="half" idx="10"/>
          </p:nvPr>
        </p:nvSpPr>
        <p:spPr/>
        <p:txBody>
          <a:bodyPr/>
          <a:lstStyle/>
          <a:p>
            <a:fld id="{1294BE67-9253-48F6-A1A0-C07C721DD978}" type="datetime1">
              <a:rPr lang="nl-BE" smtClean="0"/>
              <a:t>18/03/2024</a:t>
            </a:fld>
            <a:endParaRPr lang="nl-BE" dirty="0"/>
          </a:p>
        </p:txBody>
      </p:sp>
      <p:sp>
        <p:nvSpPr>
          <p:cNvPr id="8" name="Tijdelijke aanduiding voor dianummer 7"/>
          <p:cNvSpPr>
            <a:spLocks noGrp="1"/>
          </p:cNvSpPr>
          <p:nvPr>
            <p:ph type="sldNum" sz="quarter" idx="12"/>
          </p:nvPr>
        </p:nvSpPr>
        <p:spPr/>
        <p:txBody>
          <a:bodyPr/>
          <a:lstStyle/>
          <a:p>
            <a:fld id="{AC0B8AE9-B615-4110-8A40-3E5F16D5504D}" type="slidenum">
              <a:rPr lang="nl-BE" smtClean="0"/>
              <a:t>6</a:t>
            </a:fld>
            <a:endParaRPr lang="nl-BE" dirty="0"/>
          </a:p>
        </p:txBody>
      </p:sp>
      <p:sp>
        <p:nvSpPr>
          <p:cNvPr id="9" name="Tekstvak 8"/>
          <p:cNvSpPr txBox="1"/>
          <p:nvPr/>
        </p:nvSpPr>
        <p:spPr>
          <a:xfrm>
            <a:off x="1261415" y="1809231"/>
            <a:ext cx="9748684" cy="1785104"/>
          </a:xfrm>
          <a:prstGeom prst="rect">
            <a:avLst/>
          </a:prstGeom>
          <a:noFill/>
        </p:spPr>
        <p:txBody>
          <a:bodyPr wrap="square" rtlCol="0">
            <a:spAutoFit/>
          </a:bodyPr>
          <a:lstStyle/>
          <a:p>
            <a:r>
              <a:rPr lang="nl-BE" sz="2000" dirty="0" smtClean="0">
                <a:latin typeface="Arial" panose="020B0604020202020204" pitchFamily="34" charset="0"/>
                <a:cs typeface="Arial" panose="020B0604020202020204" pitchFamily="34" charset="0"/>
              </a:rPr>
              <a:t>Mogelijke informatiebronnen:</a:t>
            </a:r>
          </a:p>
          <a:p>
            <a:pPr marL="285750" indent="-285750">
              <a:buFont typeface="Arial" panose="020B0604020202020204" pitchFamily="34" charset="0"/>
              <a:buChar char="•"/>
            </a:pPr>
            <a:r>
              <a:rPr lang="nl-BE" dirty="0" smtClean="0">
                <a:latin typeface="Arial" panose="020B0604020202020204" pitchFamily="34" charset="0"/>
                <a:cs typeface="Arial" panose="020B0604020202020204" pitchFamily="34" charset="0"/>
              </a:rPr>
              <a:t>Radio, luisteren naar de weerberichten</a:t>
            </a:r>
          </a:p>
          <a:p>
            <a:pPr marL="285750" indent="-285750">
              <a:buFont typeface="Arial" panose="020B0604020202020204" pitchFamily="34" charset="0"/>
              <a:buChar char="•"/>
            </a:pPr>
            <a:r>
              <a:rPr lang="nl-BE" dirty="0" smtClean="0">
                <a:latin typeface="Arial" panose="020B0604020202020204" pitchFamily="34" charset="0"/>
                <a:cs typeface="Arial" panose="020B0604020202020204" pitchFamily="34" charset="0"/>
              </a:rPr>
              <a:t>Krant, lezen van de weerinformatie. Indien mogelijk plaatselijke weerinformatie</a:t>
            </a:r>
          </a:p>
          <a:p>
            <a:pPr marL="285750" indent="-285750">
              <a:buFont typeface="Arial" panose="020B0604020202020204" pitchFamily="34" charset="0"/>
              <a:buChar char="•"/>
            </a:pPr>
            <a:r>
              <a:rPr lang="nl-BE" dirty="0" smtClean="0">
                <a:latin typeface="Arial" panose="020B0604020202020204" pitchFamily="34" charset="0"/>
                <a:cs typeface="Arial" panose="020B0604020202020204" pitchFamily="34" charset="0"/>
              </a:rPr>
              <a:t>Tv, kijken en beoordelen van de weersinformatie</a:t>
            </a:r>
          </a:p>
          <a:p>
            <a:pPr marL="285750" indent="-285750">
              <a:buFont typeface="Arial" panose="020B0604020202020204" pitchFamily="34" charset="0"/>
              <a:buChar char="•"/>
            </a:pPr>
            <a:r>
              <a:rPr lang="nl-BE" dirty="0" smtClean="0">
                <a:latin typeface="Arial" panose="020B0604020202020204" pitchFamily="34" charset="0"/>
                <a:cs typeface="Arial" panose="020B0604020202020204" pitchFamily="34" charset="0"/>
              </a:rPr>
              <a:t>Internet, verschillende apps op de smartphone geven informatie over actuele weerssituaties en voorspellingen </a:t>
            </a:r>
            <a:endParaRPr lang="nl-BE" dirty="0">
              <a:latin typeface="Arial" panose="020B0604020202020204" pitchFamily="34" charset="0"/>
              <a:cs typeface="Arial" panose="020B0604020202020204" pitchFamily="34" charset="0"/>
            </a:endParaRPr>
          </a:p>
        </p:txBody>
      </p:sp>
      <p:sp>
        <p:nvSpPr>
          <p:cNvPr id="10" name="Tekstvak 9"/>
          <p:cNvSpPr txBox="1"/>
          <p:nvPr/>
        </p:nvSpPr>
        <p:spPr>
          <a:xfrm>
            <a:off x="1261415" y="4255787"/>
            <a:ext cx="9232491" cy="1508105"/>
          </a:xfrm>
          <a:prstGeom prst="rect">
            <a:avLst/>
          </a:prstGeom>
          <a:noFill/>
          <a:ln w="19050">
            <a:solidFill>
              <a:srgbClr val="FF0000"/>
            </a:solidFill>
          </a:ln>
        </p:spPr>
        <p:txBody>
          <a:bodyPr wrap="square" rtlCol="0">
            <a:spAutoFit/>
          </a:bodyPr>
          <a:lstStyle/>
          <a:p>
            <a:r>
              <a:rPr lang="nl-BE" sz="2000" dirty="0" smtClean="0">
                <a:solidFill>
                  <a:srgbClr val="FF0000"/>
                </a:solidFill>
                <a:latin typeface="Arial" panose="020B0604020202020204" pitchFamily="34" charset="0"/>
                <a:cs typeface="Arial" panose="020B0604020202020204" pitchFamily="34" charset="0"/>
              </a:rPr>
              <a:t>Onze voornaamste informatiebron: Je </a:t>
            </a:r>
            <a:r>
              <a:rPr lang="nl-BE" sz="2000" dirty="0">
                <a:solidFill>
                  <a:srgbClr val="FF0000"/>
                </a:solidFill>
                <a:latin typeface="Arial" panose="020B0604020202020204" pitchFamily="34" charset="0"/>
                <a:cs typeface="Arial" panose="020B0604020202020204" pitchFamily="34" charset="0"/>
              </a:rPr>
              <a:t>eigen </a:t>
            </a:r>
            <a:r>
              <a:rPr lang="nl-BE" sz="2000" dirty="0" smtClean="0">
                <a:solidFill>
                  <a:schemeClr val="tx2"/>
                </a:solidFill>
                <a:latin typeface="Arial" panose="020B0604020202020204" pitchFamily="34" charset="0"/>
                <a:cs typeface="Arial" panose="020B0604020202020204" pitchFamily="34" charset="0"/>
                <a:hlinkClick r:id="rId5"/>
              </a:rPr>
              <a:t>WWW@molenaar.nl</a:t>
            </a:r>
            <a:r>
              <a:rPr lang="nl-BE" sz="2000" dirty="0">
                <a:solidFill>
                  <a:schemeClr val="tx2"/>
                </a:solidFill>
                <a:latin typeface="Arial" panose="020B0604020202020204" pitchFamily="34" charset="0"/>
                <a:cs typeface="Arial" panose="020B0604020202020204" pitchFamily="34" charset="0"/>
              </a:rPr>
              <a:t> * </a:t>
            </a:r>
            <a:endParaRPr lang="nl-BE" sz="2000" dirty="0" smtClean="0">
              <a:solidFill>
                <a:schemeClr val="tx2"/>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nl-BE" dirty="0" smtClean="0">
                <a:solidFill>
                  <a:srgbClr val="FF0000"/>
                </a:solidFill>
                <a:latin typeface="Arial" panose="020B0604020202020204" pitchFamily="34" charset="0"/>
                <a:cs typeface="Arial" panose="020B0604020202020204" pitchFamily="34" charset="0"/>
              </a:rPr>
              <a:t>Je </a:t>
            </a:r>
            <a:r>
              <a:rPr lang="nl-BE" dirty="0">
                <a:solidFill>
                  <a:srgbClr val="FF0000"/>
                </a:solidFill>
                <a:latin typeface="Arial" panose="020B0604020202020204" pitchFamily="34" charset="0"/>
                <a:cs typeface="Arial" panose="020B0604020202020204" pitchFamily="34" charset="0"/>
              </a:rPr>
              <a:t>waarnemingen van de windrichting en </a:t>
            </a:r>
            <a:r>
              <a:rPr lang="nl-BE" dirty="0" smtClean="0">
                <a:solidFill>
                  <a:srgbClr val="FF0000"/>
                </a:solidFill>
                <a:latin typeface="Arial" panose="020B0604020202020204" pitchFamily="34" charset="0"/>
                <a:cs typeface="Arial" panose="020B0604020202020204" pitchFamily="34" charset="0"/>
              </a:rPr>
              <a:t>windkracht</a:t>
            </a:r>
          </a:p>
          <a:p>
            <a:pPr marL="285750" indent="-285750">
              <a:buFont typeface="Arial" panose="020B0604020202020204" pitchFamily="34" charset="0"/>
              <a:buChar char="•"/>
            </a:pPr>
            <a:r>
              <a:rPr lang="nl-BE" dirty="0" smtClean="0">
                <a:solidFill>
                  <a:srgbClr val="FF0000"/>
                </a:solidFill>
                <a:latin typeface="Arial" panose="020B0604020202020204" pitchFamily="34" charset="0"/>
                <a:cs typeface="Arial" panose="020B0604020202020204" pitchFamily="34" charset="0"/>
              </a:rPr>
              <a:t>Je </a:t>
            </a:r>
            <a:r>
              <a:rPr lang="nl-BE" dirty="0">
                <a:solidFill>
                  <a:srgbClr val="FF0000"/>
                </a:solidFill>
                <a:latin typeface="Arial" panose="020B0604020202020204" pitchFamily="34" charset="0"/>
                <a:cs typeface="Arial" panose="020B0604020202020204" pitchFamily="34" charset="0"/>
              </a:rPr>
              <a:t>kennis van de bewolking en de mogelijke betekenis van de aanwezige </a:t>
            </a:r>
            <a:r>
              <a:rPr lang="nl-BE" dirty="0" smtClean="0">
                <a:solidFill>
                  <a:srgbClr val="FF0000"/>
                </a:solidFill>
                <a:latin typeface="Arial" panose="020B0604020202020204" pitchFamily="34" charset="0"/>
                <a:cs typeface="Arial" panose="020B0604020202020204" pitchFamily="34" charset="0"/>
              </a:rPr>
              <a:t>bewolking</a:t>
            </a:r>
          </a:p>
          <a:p>
            <a:pPr marL="285750" indent="-285750">
              <a:buFont typeface="Arial" panose="020B0604020202020204" pitchFamily="34" charset="0"/>
              <a:buChar char="•"/>
            </a:pPr>
            <a:r>
              <a:rPr lang="nl-BE" dirty="0" smtClean="0">
                <a:solidFill>
                  <a:srgbClr val="FF0000"/>
                </a:solidFill>
                <a:latin typeface="Arial" panose="020B0604020202020204" pitchFamily="34" charset="0"/>
                <a:cs typeface="Arial" panose="020B0604020202020204" pitchFamily="34" charset="0"/>
              </a:rPr>
              <a:t>Je kennis van de lokale weersverschijnselen</a:t>
            </a:r>
          </a:p>
          <a:p>
            <a:pPr marL="285750" indent="-285750">
              <a:buFont typeface="Arial" panose="020B0604020202020204" pitchFamily="34" charset="0"/>
              <a:buChar char="•"/>
            </a:pPr>
            <a:r>
              <a:rPr lang="nl-BE" dirty="0">
                <a:solidFill>
                  <a:srgbClr val="FF0000"/>
                </a:solidFill>
                <a:latin typeface="Arial" panose="020B0604020202020204" pitchFamily="34" charset="0"/>
                <a:cs typeface="Arial" panose="020B0604020202020204" pitchFamily="34" charset="0"/>
              </a:rPr>
              <a:t>De kennis van je molenbiotoop en je ervaringen </a:t>
            </a:r>
          </a:p>
        </p:txBody>
      </p:sp>
      <p:sp>
        <p:nvSpPr>
          <p:cNvPr id="11" name="Tekstvak 10"/>
          <p:cNvSpPr txBox="1"/>
          <p:nvPr/>
        </p:nvSpPr>
        <p:spPr>
          <a:xfrm>
            <a:off x="393718" y="1278450"/>
            <a:ext cx="6666271" cy="400110"/>
          </a:xfrm>
          <a:prstGeom prst="rect">
            <a:avLst/>
          </a:prstGeom>
          <a:noFill/>
        </p:spPr>
        <p:txBody>
          <a:bodyPr wrap="square" rtlCol="0">
            <a:spAutoFit/>
          </a:bodyPr>
          <a:lstStyle/>
          <a:p>
            <a:r>
              <a:rPr lang="nl-BE" sz="2000" dirty="0" smtClean="0">
                <a:latin typeface="Arial" panose="020B0604020202020204" pitchFamily="34" charset="0"/>
                <a:cs typeface="Arial" panose="020B0604020202020204" pitchFamily="34" charset="0"/>
              </a:rPr>
              <a:t>Voorafgaande aan je activiteit op de molen</a:t>
            </a:r>
            <a:endParaRPr lang="nl-BE" sz="2000" dirty="0">
              <a:latin typeface="Arial" panose="020B0604020202020204" pitchFamily="34" charset="0"/>
              <a:cs typeface="Arial" panose="020B0604020202020204" pitchFamily="34" charset="0"/>
            </a:endParaRPr>
          </a:p>
        </p:txBody>
      </p:sp>
      <p:sp>
        <p:nvSpPr>
          <p:cNvPr id="12" name="Tekstvak 11"/>
          <p:cNvSpPr txBox="1"/>
          <p:nvPr/>
        </p:nvSpPr>
        <p:spPr>
          <a:xfrm>
            <a:off x="393718" y="3725006"/>
            <a:ext cx="7270955" cy="400110"/>
          </a:xfrm>
          <a:prstGeom prst="rect">
            <a:avLst/>
          </a:prstGeom>
          <a:noFill/>
        </p:spPr>
        <p:txBody>
          <a:bodyPr wrap="square" rtlCol="0">
            <a:spAutoFit/>
          </a:bodyPr>
          <a:lstStyle/>
          <a:p>
            <a:r>
              <a:rPr lang="nl-BE" sz="2000" dirty="0" smtClean="0">
                <a:solidFill>
                  <a:srgbClr val="FF0000"/>
                </a:solidFill>
                <a:latin typeface="Arial" panose="020B0604020202020204" pitchFamily="34" charset="0"/>
                <a:cs typeface="Arial" panose="020B0604020202020204" pitchFamily="34" charset="0"/>
              </a:rPr>
              <a:t>Bij aankomst op de molen</a:t>
            </a:r>
            <a:endParaRPr lang="nl-BE" sz="2000" dirty="0">
              <a:solidFill>
                <a:srgbClr val="FF0000"/>
              </a:solidFill>
              <a:latin typeface="Arial" panose="020B0604020202020204" pitchFamily="34" charset="0"/>
              <a:cs typeface="Arial" panose="020B0604020202020204" pitchFamily="34" charset="0"/>
            </a:endParaRPr>
          </a:p>
        </p:txBody>
      </p:sp>
      <p:sp>
        <p:nvSpPr>
          <p:cNvPr id="13" name="Tekstvak 12"/>
          <p:cNvSpPr txBox="1"/>
          <p:nvPr/>
        </p:nvSpPr>
        <p:spPr>
          <a:xfrm>
            <a:off x="1261415" y="5889523"/>
            <a:ext cx="9190275" cy="307777"/>
          </a:xfrm>
          <a:prstGeom prst="rect">
            <a:avLst/>
          </a:prstGeom>
          <a:noFill/>
        </p:spPr>
        <p:txBody>
          <a:bodyPr wrap="square" rtlCol="0">
            <a:spAutoFit/>
          </a:bodyPr>
          <a:lstStyle/>
          <a:p>
            <a:r>
              <a:rPr lang="nl-BE" sz="1400" dirty="0" smtClean="0">
                <a:solidFill>
                  <a:schemeClr val="accent1">
                    <a:lumMod val="50000"/>
                  </a:schemeClr>
                </a:solidFill>
                <a:latin typeface="Arial" panose="020B0604020202020204" pitchFamily="34" charset="0"/>
                <a:cs typeface="Arial" panose="020B0604020202020204" pitchFamily="34" charset="0"/>
              </a:rPr>
              <a:t>* WWW staat voor Wind, Wolken, Weerverschijnselen</a:t>
            </a:r>
            <a:endParaRPr lang="nl-BE" sz="1400" dirty="0">
              <a:solidFill>
                <a:schemeClr val="accent1">
                  <a:lumMod val="50000"/>
                </a:schemeClr>
              </a:solidFill>
              <a:latin typeface="Arial" panose="020B0604020202020204" pitchFamily="34" charset="0"/>
              <a:cs typeface="Arial" panose="020B0604020202020204" pitchFamily="34" charset="0"/>
            </a:endParaRPr>
          </a:p>
        </p:txBody>
      </p:sp>
      <p:sp>
        <p:nvSpPr>
          <p:cNvPr id="14" name="Tijdelijke aanduiding voor voettekst 13"/>
          <p:cNvSpPr>
            <a:spLocks noGrp="1"/>
          </p:cNvSpPr>
          <p:nvPr>
            <p:ph type="ftr" sz="quarter" idx="11"/>
          </p:nvPr>
        </p:nvSpPr>
        <p:spPr/>
        <p:txBody>
          <a:bodyPr/>
          <a:lstStyle/>
          <a:p>
            <a:r>
              <a:rPr lang="nl-BE" dirty="0" smtClean="0"/>
              <a:t>Het Gilde van Molenaars</a:t>
            </a:r>
            <a:endParaRPr lang="nl-BE" dirty="0"/>
          </a:p>
        </p:txBody>
      </p:sp>
    </p:spTree>
    <p:extLst>
      <p:ext uri="{BB962C8B-B14F-4D97-AF65-F5344CB8AC3E}">
        <p14:creationId xmlns:p14="http://schemas.microsoft.com/office/powerpoint/2010/main" val="2536339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1+#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rotWithShape="1">
          <a:blip r:embed="rId2" cstate="print">
            <a:extLst>
              <a:ext uri="{28A0092B-C50C-407E-A947-70E740481C1C}">
                <a14:useLocalDpi xmlns:a14="http://schemas.microsoft.com/office/drawing/2010/main" val="0"/>
              </a:ext>
            </a:extLst>
          </a:blip>
          <a:srcRect b="16272"/>
          <a:stretch/>
        </p:blipFill>
        <p:spPr>
          <a:xfrm flipH="1">
            <a:off x="9617883" y="7120"/>
            <a:ext cx="2574115" cy="1251409"/>
          </a:xfrm>
          <a:prstGeom prst="rect">
            <a:avLst/>
          </a:prstGeom>
        </p:spPr>
      </p:pic>
      <p:sp>
        <p:nvSpPr>
          <p:cNvPr id="4" name="Tekstvak 3"/>
          <p:cNvSpPr txBox="1"/>
          <p:nvPr/>
        </p:nvSpPr>
        <p:spPr>
          <a:xfrm>
            <a:off x="2937909" y="138487"/>
            <a:ext cx="6636776" cy="646331"/>
          </a:xfrm>
          <a:prstGeom prst="rect">
            <a:avLst/>
          </a:prstGeom>
          <a:solidFill>
            <a:schemeClr val="accent6">
              <a:lumMod val="60000"/>
              <a:lumOff val="40000"/>
            </a:schemeClr>
          </a:solidFill>
        </p:spPr>
        <p:txBody>
          <a:bodyPr wrap="square" rtlCol="0" anchor="ctr">
            <a:spAutoFit/>
          </a:bodyPr>
          <a:lstStyle/>
          <a:p>
            <a:pPr algn="ctr"/>
            <a:r>
              <a:rPr lang="nl-BE" sz="3600" dirty="0" smtClean="0">
                <a:latin typeface="AR JULIAN" panose="02000000000000000000" pitchFamily="2" charset="0"/>
              </a:rPr>
              <a:t>Meteo gegevens</a:t>
            </a:r>
            <a:endParaRPr lang="nl-BE" sz="3600" dirty="0">
              <a:latin typeface="AR JULIAN" panose="02000000000000000000" pitchFamily="2" charset="0"/>
            </a:endParaRPr>
          </a:p>
        </p:txBody>
      </p:sp>
      <p:sp>
        <p:nvSpPr>
          <p:cNvPr id="7" name="Tekstvak 6"/>
          <p:cNvSpPr txBox="1"/>
          <p:nvPr/>
        </p:nvSpPr>
        <p:spPr>
          <a:xfrm>
            <a:off x="43620" y="7120"/>
            <a:ext cx="2851089" cy="900000"/>
          </a:xfrm>
          <a:prstGeom prst="rect">
            <a:avLst/>
          </a:prstGeom>
          <a:solidFill>
            <a:schemeClr val="accent6">
              <a:lumMod val="60000"/>
              <a:lumOff val="40000"/>
            </a:schemeClr>
          </a:solidFill>
        </p:spPr>
        <p:txBody>
          <a:bodyPr wrap="square" rtlCol="0">
            <a:spAutoFit/>
          </a:bodyPr>
          <a:lstStyle/>
          <a:p>
            <a:endParaRPr lang="nl-BE" dirty="0"/>
          </a:p>
        </p:txBody>
      </p:sp>
      <p:sp>
        <p:nvSpPr>
          <p:cNvPr id="5" name="Tekstvak 4"/>
          <p:cNvSpPr txBox="1"/>
          <p:nvPr/>
        </p:nvSpPr>
        <p:spPr>
          <a:xfrm>
            <a:off x="736827" y="138487"/>
            <a:ext cx="1983051" cy="677108"/>
          </a:xfrm>
          <a:prstGeom prst="rect">
            <a:avLst/>
          </a:prstGeom>
          <a:noFill/>
        </p:spPr>
        <p:txBody>
          <a:bodyPr wrap="square" rtlCol="0">
            <a:spAutoFit/>
          </a:bodyPr>
          <a:lstStyle/>
          <a:p>
            <a:pPr algn="ctr"/>
            <a:r>
              <a:rPr lang="nl-BE" sz="1200" dirty="0" smtClean="0">
                <a:latin typeface="Arial" panose="020B0604020202020204" pitchFamily="34" charset="0"/>
                <a:cs typeface="Arial" panose="020B0604020202020204" pitchFamily="34" charset="0"/>
              </a:rPr>
              <a:t>Het Gilde van Molenaars</a:t>
            </a:r>
          </a:p>
          <a:p>
            <a:pPr algn="ctr"/>
            <a:r>
              <a:rPr lang="nl-BE" sz="1200" dirty="0" smtClean="0">
                <a:latin typeface="Arial" panose="020B0604020202020204" pitchFamily="34" charset="0"/>
                <a:cs typeface="Arial" panose="020B0604020202020204" pitchFamily="34" charset="0"/>
              </a:rPr>
              <a:t>Afd. Limburg</a:t>
            </a:r>
          </a:p>
          <a:p>
            <a:pPr algn="ctr"/>
            <a:endParaRPr lang="nl-BE" sz="1400" dirty="0">
              <a:latin typeface="Arial" panose="020B0604020202020204" pitchFamily="34" charset="0"/>
              <a:cs typeface="Arial" panose="020B0604020202020204" pitchFamily="34" charset="0"/>
            </a:endParaRPr>
          </a:p>
        </p:txBody>
      </p:sp>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7041"/>
            <a:ext cx="716948" cy="900000"/>
          </a:xfrm>
          <a:prstGeom prst="rect">
            <a:avLst/>
          </a:prstGeom>
        </p:spPr>
      </p:pic>
      <p:sp>
        <p:nvSpPr>
          <p:cNvPr id="3" name="Tijdelijke aanduiding voor datum 2"/>
          <p:cNvSpPr>
            <a:spLocks noGrp="1"/>
          </p:cNvSpPr>
          <p:nvPr>
            <p:ph type="dt" sz="half" idx="10"/>
          </p:nvPr>
        </p:nvSpPr>
        <p:spPr/>
        <p:txBody>
          <a:bodyPr/>
          <a:lstStyle/>
          <a:p>
            <a:fld id="{31C56316-BC81-4811-9187-8CC719F048FC}" type="datetime1">
              <a:rPr lang="nl-BE" smtClean="0"/>
              <a:t>18/03/2024</a:t>
            </a:fld>
            <a:endParaRPr lang="nl-BE" dirty="0"/>
          </a:p>
        </p:txBody>
      </p:sp>
      <p:sp>
        <p:nvSpPr>
          <p:cNvPr id="8" name="Tijdelijke aanduiding voor dianummer 7"/>
          <p:cNvSpPr>
            <a:spLocks noGrp="1"/>
          </p:cNvSpPr>
          <p:nvPr>
            <p:ph type="sldNum" sz="quarter" idx="12"/>
          </p:nvPr>
        </p:nvSpPr>
        <p:spPr/>
        <p:txBody>
          <a:bodyPr/>
          <a:lstStyle/>
          <a:p>
            <a:fld id="{AC0B8AE9-B615-4110-8A40-3E5F16D5504D}" type="slidenum">
              <a:rPr lang="nl-BE" smtClean="0"/>
              <a:t>7</a:t>
            </a:fld>
            <a:endParaRPr lang="nl-BE" dirty="0"/>
          </a:p>
        </p:txBody>
      </p:sp>
      <p:sp>
        <p:nvSpPr>
          <p:cNvPr id="9" name="Tekstvak 8"/>
          <p:cNvSpPr txBox="1"/>
          <p:nvPr/>
        </p:nvSpPr>
        <p:spPr>
          <a:xfrm>
            <a:off x="733631" y="998283"/>
            <a:ext cx="9743767" cy="861774"/>
          </a:xfrm>
          <a:prstGeom prst="rect">
            <a:avLst/>
          </a:prstGeom>
          <a:noFill/>
        </p:spPr>
        <p:txBody>
          <a:bodyPr wrap="square" rtlCol="0">
            <a:spAutoFit/>
          </a:bodyPr>
          <a:lstStyle/>
          <a:p>
            <a:r>
              <a:rPr lang="nl-BE" dirty="0" smtClean="0">
                <a:latin typeface="Arial" panose="020B0604020202020204" pitchFamily="34" charset="0"/>
                <a:cs typeface="Arial" panose="020B0604020202020204" pitchFamily="34" charset="0"/>
              </a:rPr>
              <a:t>Zij kunnen ons op weerkaarten, aan de hand van weersymbolen, informeren over:</a:t>
            </a:r>
          </a:p>
          <a:p>
            <a:pPr marL="285750" indent="-285750">
              <a:buFont typeface="Arial" panose="020B0604020202020204" pitchFamily="34" charset="0"/>
              <a:buChar char="•"/>
            </a:pPr>
            <a:r>
              <a:rPr lang="nl-BE" sz="1600" dirty="0" smtClean="0">
                <a:latin typeface="Arial" panose="020B0604020202020204" pitchFamily="34" charset="0"/>
                <a:cs typeface="Arial" panose="020B0604020202020204" pitchFamily="34" charset="0"/>
              </a:rPr>
              <a:t>de actuele weersinformatie </a:t>
            </a:r>
            <a:r>
              <a:rPr lang="nl-BE" sz="1600" dirty="0">
                <a:latin typeface="Arial" panose="020B0604020202020204" pitchFamily="34" charset="0"/>
                <a:cs typeface="Arial" panose="020B0604020202020204" pitchFamily="34" charset="0"/>
              </a:rPr>
              <a:t>(analyse</a:t>
            </a:r>
            <a:r>
              <a:rPr lang="nl-BE" sz="1600" dirty="0" smtClean="0">
                <a:latin typeface="Arial" panose="020B0604020202020204" pitchFamily="34" charset="0"/>
                <a:cs typeface="Arial" panose="020B0604020202020204" pitchFamily="34" charset="0"/>
              </a:rPr>
              <a:t>),door het analyseren van metingen en satelliet beelden </a:t>
            </a:r>
          </a:p>
          <a:p>
            <a:pPr marL="285750" indent="-285750">
              <a:buFont typeface="Arial" panose="020B0604020202020204" pitchFamily="34" charset="0"/>
              <a:buChar char="•"/>
            </a:pPr>
            <a:r>
              <a:rPr lang="nl-BE" sz="1600" dirty="0" smtClean="0">
                <a:latin typeface="Arial" panose="020B0604020202020204" pitchFamily="34" charset="0"/>
                <a:cs typeface="Arial" panose="020B0604020202020204" pitchFamily="34" charset="0"/>
              </a:rPr>
              <a:t>weersvoorspellingen (prognose) door vergelijken van opgeslagen atmosferische modellen, geven.</a:t>
            </a:r>
            <a:endParaRPr lang="nl-BE" sz="1600" dirty="0">
              <a:latin typeface="Arial" panose="020B0604020202020204" pitchFamily="34" charset="0"/>
              <a:cs typeface="Arial" panose="020B0604020202020204" pitchFamily="34" charset="0"/>
            </a:endParaRPr>
          </a:p>
        </p:txBody>
      </p:sp>
      <p:pic>
        <p:nvPicPr>
          <p:cNvPr id="10" name="Picture 2" descr="https://cdn.knmi.nl/knmi/map/page/weer/waarschuwingen_verwachtingen/weerkaarten/AL0312_large.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1546" y="1988687"/>
            <a:ext cx="3921209" cy="2520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ttps://cdn.knmi.nl/knmi/map/page/weer/waarschuwingen_verwachtingen/weerkaarten/PL0400_lar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96608" y="1987110"/>
            <a:ext cx="3921217" cy="2520000"/>
          </a:xfrm>
          <a:prstGeom prst="rect">
            <a:avLst/>
          </a:prstGeom>
          <a:noFill/>
          <a:extLst>
            <a:ext uri="{909E8E84-426E-40DD-AFC4-6F175D3DCCD1}">
              <a14:hiddenFill xmlns:a14="http://schemas.microsoft.com/office/drawing/2010/main">
                <a:solidFill>
                  <a:srgbClr val="FFFFFF"/>
                </a:solidFill>
              </a14:hiddenFill>
            </a:ext>
          </a:extLst>
        </p:spPr>
      </p:pic>
      <p:sp>
        <p:nvSpPr>
          <p:cNvPr id="12" name="Tekstvak 11"/>
          <p:cNvSpPr txBox="1"/>
          <p:nvPr/>
        </p:nvSpPr>
        <p:spPr>
          <a:xfrm>
            <a:off x="419397" y="4719199"/>
            <a:ext cx="5029200" cy="830997"/>
          </a:xfrm>
          <a:prstGeom prst="rect">
            <a:avLst/>
          </a:prstGeom>
          <a:noFill/>
        </p:spPr>
        <p:txBody>
          <a:bodyPr wrap="square" rtlCol="0">
            <a:spAutoFit/>
          </a:bodyPr>
          <a:lstStyle/>
          <a:p>
            <a:r>
              <a:rPr lang="nl-BE" sz="1600" dirty="0" smtClean="0">
                <a:latin typeface="Arial" panose="020B0604020202020204" pitchFamily="34" charset="0"/>
                <a:cs typeface="Arial" panose="020B0604020202020204" pitchFamily="34" charset="0"/>
              </a:rPr>
              <a:t>Dit is een analyse opgemaakt met de gegevens van vele meteostations over bijna het hele noordelijk halfrond. Weermodel HARMONIE vroeger HIRLAM</a:t>
            </a:r>
            <a:endParaRPr lang="nl-BE" sz="1600" dirty="0">
              <a:latin typeface="Arial" panose="020B0604020202020204" pitchFamily="34" charset="0"/>
              <a:cs typeface="Arial" panose="020B0604020202020204" pitchFamily="34" charset="0"/>
            </a:endParaRPr>
          </a:p>
        </p:txBody>
      </p:sp>
      <p:sp>
        <p:nvSpPr>
          <p:cNvPr id="13" name="Tekstvak 12"/>
          <p:cNvSpPr txBox="1"/>
          <p:nvPr/>
        </p:nvSpPr>
        <p:spPr>
          <a:xfrm>
            <a:off x="6711442" y="4719199"/>
            <a:ext cx="5147188" cy="830997"/>
          </a:xfrm>
          <a:prstGeom prst="rect">
            <a:avLst/>
          </a:prstGeom>
          <a:noFill/>
        </p:spPr>
        <p:txBody>
          <a:bodyPr wrap="square" rtlCol="0">
            <a:spAutoFit/>
          </a:bodyPr>
          <a:lstStyle/>
          <a:p>
            <a:r>
              <a:rPr lang="nl-BE" sz="1600" dirty="0" smtClean="0">
                <a:latin typeface="Arial" panose="020B0604020202020204" pitchFamily="34" charset="0"/>
                <a:cs typeface="Arial" panose="020B0604020202020204" pitchFamily="34" charset="0"/>
              </a:rPr>
              <a:t>Dit is een prognose, voorspelling opgemaakt door computers die de jarenlange opgeslagen gegevens analyseren. Weermodel ECMWF</a:t>
            </a:r>
            <a:endParaRPr lang="nl-BE" sz="1600" dirty="0">
              <a:latin typeface="Arial" panose="020B0604020202020204" pitchFamily="34" charset="0"/>
              <a:cs typeface="Arial" panose="020B0604020202020204" pitchFamily="34" charset="0"/>
            </a:endParaRPr>
          </a:p>
        </p:txBody>
      </p:sp>
      <p:sp>
        <p:nvSpPr>
          <p:cNvPr id="14" name="Tekstvak 13"/>
          <p:cNvSpPr txBox="1"/>
          <p:nvPr/>
        </p:nvSpPr>
        <p:spPr>
          <a:xfrm>
            <a:off x="1299086" y="6028908"/>
            <a:ext cx="9475839" cy="375208"/>
          </a:xfrm>
          <a:prstGeom prst="rect">
            <a:avLst/>
          </a:prstGeom>
          <a:noFill/>
          <a:ln>
            <a:solidFill>
              <a:srgbClr val="FF0000"/>
            </a:solidFill>
          </a:ln>
        </p:spPr>
        <p:txBody>
          <a:bodyPr wrap="square" rtlCol="0">
            <a:spAutoFit/>
          </a:bodyPr>
          <a:lstStyle/>
          <a:p>
            <a:pPr algn="ctr"/>
            <a:r>
              <a:rPr lang="nl-BE" dirty="0" smtClean="0">
                <a:solidFill>
                  <a:srgbClr val="FF0000"/>
                </a:solidFill>
                <a:latin typeface="Arial" panose="020B0604020202020204" pitchFamily="34" charset="0"/>
                <a:cs typeface="Arial" panose="020B0604020202020204" pitchFamily="34" charset="0"/>
              </a:rPr>
              <a:t>Iedere vrijdag, op facebook ‘Gilde van Molenaars’ weersverwachting door David Henneveld</a:t>
            </a:r>
            <a:endParaRPr lang="nl-BE" dirty="0">
              <a:solidFill>
                <a:srgbClr val="FF0000"/>
              </a:solidFill>
              <a:latin typeface="Arial" panose="020B0604020202020204" pitchFamily="34" charset="0"/>
              <a:cs typeface="Arial" panose="020B0604020202020204" pitchFamily="34" charset="0"/>
            </a:endParaRPr>
          </a:p>
        </p:txBody>
      </p:sp>
      <p:sp>
        <p:nvSpPr>
          <p:cNvPr id="15" name="Tijdelijke aanduiding voor voettekst 14"/>
          <p:cNvSpPr>
            <a:spLocks noGrp="1"/>
          </p:cNvSpPr>
          <p:nvPr>
            <p:ph type="ftr" sz="quarter" idx="11"/>
          </p:nvPr>
        </p:nvSpPr>
        <p:spPr/>
        <p:txBody>
          <a:bodyPr/>
          <a:lstStyle/>
          <a:p>
            <a:r>
              <a:rPr lang="nl-BE" dirty="0" smtClean="0"/>
              <a:t>Het Gilde van Molenaars</a:t>
            </a:r>
            <a:endParaRPr lang="nl-BE" dirty="0"/>
          </a:p>
        </p:txBody>
      </p:sp>
    </p:spTree>
    <p:extLst>
      <p:ext uri="{BB962C8B-B14F-4D97-AF65-F5344CB8AC3E}">
        <p14:creationId xmlns:p14="http://schemas.microsoft.com/office/powerpoint/2010/main" val="601920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1+#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rotWithShape="1">
          <a:blip r:embed="rId2" cstate="print">
            <a:extLst>
              <a:ext uri="{28A0092B-C50C-407E-A947-70E740481C1C}">
                <a14:useLocalDpi xmlns:a14="http://schemas.microsoft.com/office/drawing/2010/main" val="0"/>
              </a:ext>
            </a:extLst>
          </a:blip>
          <a:srcRect b="16272"/>
          <a:stretch/>
        </p:blipFill>
        <p:spPr>
          <a:xfrm flipH="1">
            <a:off x="9617883" y="7120"/>
            <a:ext cx="2574115" cy="1251409"/>
          </a:xfrm>
          <a:prstGeom prst="rect">
            <a:avLst/>
          </a:prstGeom>
        </p:spPr>
      </p:pic>
      <p:sp>
        <p:nvSpPr>
          <p:cNvPr id="4" name="Tekstvak 3"/>
          <p:cNvSpPr txBox="1"/>
          <p:nvPr/>
        </p:nvSpPr>
        <p:spPr>
          <a:xfrm>
            <a:off x="2937909" y="138487"/>
            <a:ext cx="6636776" cy="646331"/>
          </a:xfrm>
          <a:prstGeom prst="rect">
            <a:avLst/>
          </a:prstGeom>
          <a:solidFill>
            <a:schemeClr val="accent6">
              <a:lumMod val="60000"/>
              <a:lumOff val="40000"/>
            </a:schemeClr>
          </a:solidFill>
        </p:spPr>
        <p:txBody>
          <a:bodyPr wrap="square" rtlCol="0" anchor="ctr">
            <a:spAutoFit/>
          </a:bodyPr>
          <a:lstStyle/>
          <a:p>
            <a:pPr algn="ctr"/>
            <a:r>
              <a:rPr lang="nl-BE" sz="3600" dirty="0" smtClean="0">
                <a:latin typeface="AR JULIAN" panose="02000000000000000000" pitchFamily="2" charset="0"/>
              </a:rPr>
              <a:t>Weersymbolen : Isobaren</a:t>
            </a:r>
            <a:endParaRPr lang="nl-BE" sz="3600" dirty="0">
              <a:latin typeface="AR JULIAN" panose="02000000000000000000" pitchFamily="2" charset="0"/>
            </a:endParaRPr>
          </a:p>
        </p:txBody>
      </p:sp>
      <p:sp>
        <p:nvSpPr>
          <p:cNvPr id="7" name="Tekstvak 6"/>
          <p:cNvSpPr txBox="1"/>
          <p:nvPr/>
        </p:nvSpPr>
        <p:spPr>
          <a:xfrm>
            <a:off x="43620" y="7120"/>
            <a:ext cx="2851089" cy="900000"/>
          </a:xfrm>
          <a:prstGeom prst="rect">
            <a:avLst/>
          </a:prstGeom>
          <a:solidFill>
            <a:schemeClr val="accent6">
              <a:lumMod val="60000"/>
              <a:lumOff val="40000"/>
            </a:schemeClr>
          </a:solidFill>
        </p:spPr>
        <p:txBody>
          <a:bodyPr wrap="square" rtlCol="0">
            <a:spAutoFit/>
          </a:bodyPr>
          <a:lstStyle/>
          <a:p>
            <a:endParaRPr lang="nl-BE" dirty="0"/>
          </a:p>
        </p:txBody>
      </p:sp>
      <p:sp>
        <p:nvSpPr>
          <p:cNvPr id="5" name="Tekstvak 4"/>
          <p:cNvSpPr txBox="1"/>
          <p:nvPr/>
        </p:nvSpPr>
        <p:spPr>
          <a:xfrm>
            <a:off x="736827" y="138487"/>
            <a:ext cx="1983051" cy="677108"/>
          </a:xfrm>
          <a:prstGeom prst="rect">
            <a:avLst/>
          </a:prstGeom>
          <a:noFill/>
        </p:spPr>
        <p:txBody>
          <a:bodyPr wrap="square" rtlCol="0">
            <a:spAutoFit/>
          </a:bodyPr>
          <a:lstStyle/>
          <a:p>
            <a:pPr algn="ctr"/>
            <a:r>
              <a:rPr lang="nl-BE" sz="1200" dirty="0" smtClean="0">
                <a:latin typeface="Arial" panose="020B0604020202020204" pitchFamily="34" charset="0"/>
                <a:cs typeface="Arial" panose="020B0604020202020204" pitchFamily="34" charset="0"/>
              </a:rPr>
              <a:t>Het Gilde van Molenaars</a:t>
            </a:r>
          </a:p>
          <a:p>
            <a:pPr algn="ctr"/>
            <a:r>
              <a:rPr lang="nl-BE" sz="1200" dirty="0" smtClean="0">
                <a:latin typeface="Arial" panose="020B0604020202020204" pitchFamily="34" charset="0"/>
                <a:cs typeface="Arial" panose="020B0604020202020204" pitchFamily="34" charset="0"/>
              </a:rPr>
              <a:t>Afd. Limburg</a:t>
            </a:r>
          </a:p>
          <a:p>
            <a:pPr algn="ctr"/>
            <a:endParaRPr lang="nl-BE" sz="1400" dirty="0">
              <a:latin typeface="Arial" panose="020B0604020202020204" pitchFamily="34" charset="0"/>
              <a:cs typeface="Arial" panose="020B0604020202020204" pitchFamily="34" charset="0"/>
            </a:endParaRPr>
          </a:p>
        </p:txBody>
      </p:sp>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7041"/>
            <a:ext cx="716948" cy="900000"/>
          </a:xfrm>
          <a:prstGeom prst="rect">
            <a:avLst/>
          </a:prstGeom>
        </p:spPr>
      </p:pic>
      <p:sp>
        <p:nvSpPr>
          <p:cNvPr id="3" name="Tijdelijke aanduiding voor datum 2"/>
          <p:cNvSpPr>
            <a:spLocks noGrp="1"/>
          </p:cNvSpPr>
          <p:nvPr>
            <p:ph type="dt" sz="half" idx="10"/>
          </p:nvPr>
        </p:nvSpPr>
        <p:spPr/>
        <p:txBody>
          <a:bodyPr/>
          <a:lstStyle/>
          <a:p>
            <a:fld id="{3977DD19-DD0D-4C0D-812C-31C1F0DF4ED4}" type="datetime1">
              <a:rPr lang="nl-BE" smtClean="0"/>
              <a:t>18/03/2024</a:t>
            </a:fld>
            <a:endParaRPr lang="nl-BE" dirty="0"/>
          </a:p>
        </p:txBody>
      </p:sp>
      <p:sp>
        <p:nvSpPr>
          <p:cNvPr id="8" name="Tijdelijke aanduiding voor dianummer 7"/>
          <p:cNvSpPr>
            <a:spLocks noGrp="1"/>
          </p:cNvSpPr>
          <p:nvPr>
            <p:ph type="sldNum" sz="quarter" idx="12"/>
          </p:nvPr>
        </p:nvSpPr>
        <p:spPr/>
        <p:txBody>
          <a:bodyPr/>
          <a:lstStyle/>
          <a:p>
            <a:fld id="{AC0B8AE9-B615-4110-8A40-3E5F16D5504D}" type="slidenum">
              <a:rPr lang="nl-BE" smtClean="0"/>
              <a:t>8</a:t>
            </a:fld>
            <a:endParaRPr lang="nl-BE" dirty="0"/>
          </a:p>
        </p:txBody>
      </p:sp>
      <p:sp>
        <p:nvSpPr>
          <p:cNvPr id="9" name="Tekstvak 8"/>
          <p:cNvSpPr txBox="1"/>
          <p:nvPr/>
        </p:nvSpPr>
        <p:spPr>
          <a:xfrm>
            <a:off x="273112" y="1422488"/>
            <a:ext cx="6624000" cy="3293209"/>
          </a:xfrm>
          <a:prstGeom prst="rect">
            <a:avLst/>
          </a:prstGeom>
          <a:noFill/>
        </p:spPr>
        <p:txBody>
          <a:bodyPr wrap="square" rtlCol="0">
            <a:spAutoFit/>
          </a:bodyPr>
          <a:lstStyle/>
          <a:p>
            <a:pPr marL="285750" indent="-285750">
              <a:buFont typeface="Arial" panose="020B0604020202020204" pitchFamily="34" charset="0"/>
              <a:buChar char="•"/>
            </a:pPr>
            <a:r>
              <a:rPr lang="nl-BE" sz="1600" dirty="0" smtClean="0">
                <a:latin typeface="Arial" panose="020B0604020202020204" pitchFamily="34" charset="0"/>
                <a:cs typeface="Arial" panose="020B0604020202020204" pitchFamily="34" charset="0"/>
              </a:rPr>
              <a:t>Lijnen van gelijke </a:t>
            </a:r>
            <a:r>
              <a:rPr lang="nl-BE" sz="1600" dirty="0" smtClean="0">
                <a:solidFill>
                  <a:srgbClr val="FF0000"/>
                </a:solidFill>
                <a:latin typeface="Arial" panose="020B0604020202020204" pitchFamily="34" charset="0"/>
                <a:cs typeface="Arial" panose="020B0604020202020204" pitchFamily="34" charset="0"/>
              </a:rPr>
              <a:t>luchtdrukdruk</a:t>
            </a:r>
            <a:r>
              <a:rPr lang="nl-BE" sz="1600" dirty="0" smtClean="0">
                <a:latin typeface="Arial" panose="020B0604020202020204" pitchFamily="34" charset="0"/>
                <a:cs typeface="Arial" panose="020B0604020202020204" pitchFamily="34" charset="0"/>
              </a:rPr>
              <a:t> uitgedrukt in Hectopascal (hPa)</a:t>
            </a:r>
          </a:p>
          <a:p>
            <a:pPr marL="285750" indent="-285750">
              <a:buFont typeface="Arial" panose="020B0604020202020204" pitchFamily="34" charset="0"/>
              <a:buChar char="•"/>
            </a:pPr>
            <a:r>
              <a:rPr lang="nl-BE" sz="1600" dirty="0" smtClean="0">
                <a:latin typeface="Arial" panose="020B0604020202020204" pitchFamily="34" charset="0"/>
                <a:cs typeface="Arial" panose="020B0604020202020204" pitchFamily="34" charset="0"/>
              </a:rPr>
              <a:t>Lucht stroomt van </a:t>
            </a:r>
            <a:r>
              <a:rPr lang="nl-BE" sz="1600" dirty="0" smtClean="0">
                <a:solidFill>
                  <a:srgbClr val="FF0000"/>
                </a:solidFill>
                <a:latin typeface="Arial" panose="020B0604020202020204" pitchFamily="34" charset="0"/>
                <a:cs typeface="Arial" panose="020B0604020202020204" pitchFamily="34" charset="0"/>
              </a:rPr>
              <a:t>hoog naar laag drukgebied </a:t>
            </a:r>
            <a:r>
              <a:rPr lang="nl-BE" sz="1600" dirty="0" smtClean="0">
                <a:latin typeface="Arial" panose="020B0604020202020204" pitchFamily="34" charset="0"/>
                <a:cs typeface="Arial" panose="020B0604020202020204" pitchFamily="34" charset="0"/>
              </a:rPr>
              <a:t>maar onder invloed van draaiing van de aarde en wrijving, langs de isobaren van kern hoge druk weg en naar kern van lage druk, dia 26</a:t>
            </a:r>
          </a:p>
          <a:p>
            <a:pPr marL="285750" indent="-285750">
              <a:buFont typeface="Arial" panose="020B0604020202020204" pitchFamily="34" charset="0"/>
              <a:buChar char="•"/>
            </a:pPr>
            <a:r>
              <a:rPr lang="nl-BE" sz="1600" dirty="0" smtClean="0">
                <a:latin typeface="Arial" panose="020B0604020202020204" pitchFamily="34" charset="0"/>
                <a:cs typeface="Arial" panose="020B0604020202020204" pitchFamily="34" charset="0"/>
              </a:rPr>
              <a:t>Hoe dichter de isobaren bij elkaar hoe groter de </a:t>
            </a:r>
            <a:r>
              <a:rPr lang="nl-BE" sz="1600" dirty="0" smtClean="0">
                <a:solidFill>
                  <a:srgbClr val="FF0000"/>
                </a:solidFill>
                <a:latin typeface="Arial" panose="020B0604020202020204" pitchFamily="34" charset="0"/>
                <a:cs typeface="Arial" panose="020B0604020202020204" pitchFamily="34" charset="0"/>
              </a:rPr>
              <a:t>luchtgradiënt</a:t>
            </a:r>
            <a:r>
              <a:rPr lang="nl-BE" sz="1600" dirty="0" smtClean="0">
                <a:latin typeface="Arial" panose="020B0604020202020204" pitchFamily="34" charset="0"/>
                <a:cs typeface="Arial" panose="020B0604020202020204" pitchFamily="34" charset="0"/>
              </a:rPr>
              <a:t>, hoe meer wind </a:t>
            </a:r>
          </a:p>
          <a:p>
            <a:pPr marL="285750" indent="-285750">
              <a:buFont typeface="Arial" panose="020B0604020202020204" pitchFamily="34" charset="0"/>
              <a:buChar char="•"/>
            </a:pPr>
            <a:r>
              <a:rPr lang="nl-BE" sz="1600" dirty="0">
                <a:latin typeface="Arial" panose="020B0604020202020204" pitchFamily="34" charset="0"/>
                <a:cs typeface="Arial" panose="020B0604020202020204" pitchFamily="34" charset="0"/>
              </a:rPr>
              <a:t>Ze geven ons een indicatie over de </a:t>
            </a:r>
            <a:r>
              <a:rPr lang="nl-BE" sz="1600" dirty="0" smtClean="0">
                <a:solidFill>
                  <a:srgbClr val="FF0000"/>
                </a:solidFill>
                <a:latin typeface="Arial" panose="020B0604020202020204" pitchFamily="34" charset="0"/>
                <a:cs typeface="Arial" panose="020B0604020202020204" pitchFamily="34" charset="0"/>
              </a:rPr>
              <a:t>wind</a:t>
            </a:r>
          </a:p>
          <a:p>
            <a:pPr marL="285750" indent="-285750">
              <a:buFont typeface="Arial" panose="020B0604020202020204" pitchFamily="34" charset="0"/>
              <a:buChar char="•"/>
            </a:pPr>
            <a:r>
              <a:rPr lang="nl-BE" sz="1600" dirty="0">
                <a:latin typeface="Arial" panose="020B0604020202020204" pitchFamily="34" charset="0"/>
                <a:cs typeface="Arial" panose="020B0604020202020204" pitchFamily="34" charset="0"/>
              </a:rPr>
              <a:t>Aan de hand van de windrichting kennen we ook het </a:t>
            </a:r>
            <a:r>
              <a:rPr lang="nl-BE" sz="1600" dirty="0">
                <a:solidFill>
                  <a:srgbClr val="FF0000"/>
                </a:solidFill>
                <a:latin typeface="Arial" panose="020B0604020202020204" pitchFamily="34" charset="0"/>
                <a:cs typeface="Arial" panose="020B0604020202020204" pitchFamily="34" charset="0"/>
              </a:rPr>
              <a:t>brongebied</a:t>
            </a:r>
            <a:r>
              <a:rPr lang="nl-BE" sz="1600" dirty="0">
                <a:latin typeface="Arial" panose="020B0604020202020204" pitchFamily="34" charset="0"/>
                <a:cs typeface="Arial" panose="020B0604020202020204" pitchFamily="34" charset="0"/>
              </a:rPr>
              <a:t>. </a:t>
            </a:r>
            <a:r>
              <a:rPr lang="nl-BE" sz="1600" dirty="0" smtClean="0">
                <a:latin typeface="Arial" panose="020B0604020202020204" pitchFamily="34" charset="0"/>
                <a:cs typeface="Arial" panose="020B0604020202020204" pitchFamily="34" charset="0"/>
              </a:rPr>
              <a:t>  Brongebieden dia 17</a:t>
            </a:r>
            <a:endParaRPr lang="nl-BE"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nl-BE" sz="1600" dirty="0" smtClean="0">
                <a:latin typeface="Arial" panose="020B0604020202020204" pitchFamily="34" charset="0"/>
                <a:cs typeface="Arial" panose="020B0604020202020204" pitchFamily="34" charset="0"/>
              </a:rPr>
              <a:t>Gelijklopende isobaren, stabiele wind</a:t>
            </a:r>
          </a:p>
          <a:p>
            <a:pPr marL="285750" indent="-285750">
              <a:buFont typeface="Arial" panose="020B0604020202020204" pitchFamily="34" charset="0"/>
              <a:buChar char="•"/>
            </a:pPr>
            <a:r>
              <a:rPr lang="nl-BE" sz="1600" dirty="0" smtClean="0">
                <a:latin typeface="Arial" panose="020B0604020202020204" pitchFamily="34" charset="0"/>
                <a:cs typeface="Arial" panose="020B0604020202020204" pitchFamily="34" charset="0"/>
              </a:rPr>
              <a:t>Verwijderen van de isobaren afnemende wind</a:t>
            </a:r>
          </a:p>
          <a:p>
            <a:pPr marL="285750" indent="-285750">
              <a:buFont typeface="Arial" panose="020B0604020202020204" pitchFamily="34" charset="0"/>
              <a:buChar char="•"/>
            </a:pPr>
            <a:r>
              <a:rPr lang="nl-BE" sz="1600" dirty="0" smtClean="0">
                <a:latin typeface="Arial" panose="020B0604020202020204" pitchFamily="34" charset="0"/>
                <a:cs typeface="Arial" panose="020B0604020202020204" pitchFamily="34" charset="0"/>
              </a:rPr>
              <a:t>Sluitende isobaren toenemende windkracht </a:t>
            </a:r>
          </a:p>
          <a:p>
            <a:pPr marL="285750" indent="-285750">
              <a:buFont typeface="Arial" panose="020B0604020202020204" pitchFamily="34" charset="0"/>
              <a:buChar char="•"/>
            </a:pPr>
            <a:r>
              <a:rPr lang="nl-BE" sz="1600" dirty="0" smtClean="0">
                <a:latin typeface="Arial" panose="020B0604020202020204" pitchFamily="34" charset="0"/>
                <a:cs typeface="Arial" panose="020B0604020202020204" pitchFamily="34" charset="0"/>
              </a:rPr>
              <a:t>Verschil op de weerkaarten is telkens 5 hPa (Hectopascal)</a:t>
            </a:r>
            <a:endParaRPr lang="nl-BE" sz="1600" dirty="0">
              <a:latin typeface="Arial" panose="020B0604020202020204" pitchFamily="34" charset="0"/>
              <a:cs typeface="Arial" panose="020B0604020202020204" pitchFamily="34" charset="0"/>
            </a:endParaRPr>
          </a:p>
        </p:txBody>
      </p:sp>
      <p:sp>
        <p:nvSpPr>
          <p:cNvPr id="10" name="Tekstvak 9"/>
          <p:cNvSpPr txBox="1"/>
          <p:nvPr/>
        </p:nvSpPr>
        <p:spPr>
          <a:xfrm>
            <a:off x="336755" y="5710019"/>
            <a:ext cx="11518490" cy="646331"/>
          </a:xfrm>
          <a:prstGeom prst="rect">
            <a:avLst/>
          </a:prstGeom>
          <a:noFill/>
          <a:ln>
            <a:solidFill>
              <a:srgbClr val="FF0000"/>
            </a:solidFill>
          </a:ln>
        </p:spPr>
        <p:txBody>
          <a:bodyPr wrap="square" rtlCol="0">
            <a:spAutoFit/>
          </a:bodyPr>
          <a:lstStyle/>
          <a:p>
            <a:r>
              <a:rPr lang="nl-BE" dirty="0" smtClean="0">
                <a:solidFill>
                  <a:srgbClr val="FF0000"/>
                </a:solidFill>
                <a:latin typeface="Arial" panose="020B0604020202020204" pitchFamily="34" charset="0"/>
                <a:cs typeface="Arial" panose="020B0604020202020204" pitchFamily="34" charset="0"/>
              </a:rPr>
              <a:t>De isobaren op de weerkaarten zijn niet de gemeten waarde van de luchtdruk ter plaatse maar het zijn de gemeten waarden gereduceerd naar zeeniveau. Dit om een overzichtelijke weergave te kunnen meten.  </a:t>
            </a:r>
            <a:endParaRPr lang="nl-BE" dirty="0">
              <a:solidFill>
                <a:srgbClr val="FF0000"/>
              </a:solidFill>
              <a:latin typeface="Arial" panose="020B0604020202020204" pitchFamily="34" charset="0"/>
              <a:cs typeface="Arial" panose="020B0604020202020204" pitchFamily="34" charset="0"/>
            </a:endParaRPr>
          </a:p>
        </p:txBody>
      </p:sp>
      <p:pic>
        <p:nvPicPr>
          <p:cNvPr id="11" name="Afbeelding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87150" y="1389896"/>
            <a:ext cx="5175070" cy="3325801"/>
          </a:xfrm>
          <a:prstGeom prst="rect">
            <a:avLst/>
          </a:prstGeom>
        </p:spPr>
      </p:pic>
      <p:sp>
        <p:nvSpPr>
          <p:cNvPr id="12" name="Tijdelijke aanduiding voor voettekst 11"/>
          <p:cNvSpPr>
            <a:spLocks noGrp="1"/>
          </p:cNvSpPr>
          <p:nvPr>
            <p:ph type="ftr" sz="quarter" idx="11"/>
          </p:nvPr>
        </p:nvSpPr>
        <p:spPr/>
        <p:txBody>
          <a:bodyPr/>
          <a:lstStyle/>
          <a:p>
            <a:r>
              <a:rPr lang="nl-BE" dirty="0" smtClean="0"/>
              <a:t>Het Gilde van Molenaars</a:t>
            </a:r>
            <a:endParaRPr lang="nl-BE" dirty="0"/>
          </a:p>
        </p:txBody>
      </p:sp>
    </p:spTree>
    <p:extLst>
      <p:ext uri="{BB962C8B-B14F-4D97-AF65-F5344CB8AC3E}">
        <p14:creationId xmlns:p14="http://schemas.microsoft.com/office/powerpoint/2010/main" val="4063287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rotWithShape="1">
          <a:blip r:embed="rId2" cstate="print">
            <a:extLst>
              <a:ext uri="{28A0092B-C50C-407E-A947-70E740481C1C}">
                <a14:useLocalDpi xmlns:a14="http://schemas.microsoft.com/office/drawing/2010/main" val="0"/>
              </a:ext>
            </a:extLst>
          </a:blip>
          <a:srcRect b="16272"/>
          <a:stretch/>
        </p:blipFill>
        <p:spPr>
          <a:xfrm flipH="1">
            <a:off x="9617883" y="7120"/>
            <a:ext cx="2574115" cy="1251409"/>
          </a:xfrm>
          <a:prstGeom prst="rect">
            <a:avLst/>
          </a:prstGeom>
        </p:spPr>
      </p:pic>
      <p:sp>
        <p:nvSpPr>
          <p:cNvPr id="4" name="Tekstvak 3"/>
          <p:cNvSpPr txBox="1"/>
          <p:nvPr/>
        </p:nvSpPr>
        <p:spPr>
          <a:xfrm>
            <a:off x="2937909" y="138487"/>
            <a:ext cx="6636776" cy="646331"/>
          </a:xfrm>
          <a:prstGeom prst="rect">
            <a:avLst/>
          </a:prstGeom>
          <a:solidFill>
            <a:schemeClr val="accent6">
              <a:lumMod val="60000"/>
              <a:lumOff val="40000"/>
            </a:schemeClr>
          </a:solidFill>
        </p:spPr>
        <p:txBody>
          <a:bodyPr wrap="square" rtlCol="0" anchor="ctr">
            <a:spAutoFit/>
          </a:bodyPr>
          <a:lstStyle/>
          <a:p>
            <a:pPr algn="ctr"/>
            <a:r>
              <a:rPr lang="nl-BE" sz="3600" dirty="0" smtClean="0">
                <a:latin typeface="AR JULIAN" panose="02000000000000000000" pitchFamily="2" charset="0"/>
              </a:rPr>
              <a:t>Luchtdruk</a:t>
            </a:r>
            <a:endParaRPr lang="nl-BE" sz="3600" dirty="0">
              <a:latin typeface="AR JULIAN" panose="02000000000000000000" pitchFamily="2" charset="0"/>
            </a:endParaRPr>
          </a:p>
        </p:txBody>
      </p:sp>
      <p:sp>
        <p:nvSpPr>
          <p:cNvPr id="7" name="Tekstvak 6"/>
          <p:cNvSpPr txBox="1"/>
          <p:nvPr/>
        </p:nvSpPr>
        <p:spPr>
          <a:xfrm>
            <a:off x="43620" y="7120"/>
            <a:ext cx="2851089" cy="900000"/>
          </a:xfrm>
          <a:prstGeom prst="rect">
            <a:avLst/>
          </a:prstGeom>
          <a:solidFill>
            <a:schemeClr val="accent6">
              <a:lumMod val="60000"/>
              <a:lumOff val="40000"/>
            </a:schemeClr>
          </a:solidFill>
        </p:spPr>
        <p:txBody>
          <a:bodyPr wrap="square" rtlCol="0">
            <a:spAutoFit/>
          </a:bodyPr>
          <a:lstStyle/>
          <a:p>
            <a:endParaRPr lang="nl-BE" dirty="0"/>
          </a:p>
        </p:txBody>
      </p:sp>
      <p:sp>
        <p:nvSpPr>
          <p:cNvPr id="5" name="Tekstvak 4"/>
          <p:cNvSpPr txBox="1"/>
          <p:nvPr/>
        </p:nvSpPr>
        <p:spPr>
          <a:xfrm>
            <a:off x="736827" y="138487"/>
            <a:ext cx="1983051" cy="677108"/>
          </a:xfrm>
          <a:prstGeom prst="rect">
            <a:avLst/>
          </a:prstGeom>
          <a:noFill/>
        </p:spPr>
        <p:txBody>
          <a:bodyPr wrap="square" rtlCol="0">
            <a:spAutoFit/>
          </a:bodyPr>
          <a:lstStyle/>
          <a:p>
            <a:pPr algn="ctr"/>
            <a:r>
              <a:rPr lang="nl-BE" sz="1200" dirty="0" smtClean="0">
                <a:latin typeface="Arial" panose="020B0604020202020204" pitchFamily="34" charset="0"/>
                <a:cs typeface="Arial" panose="020B0604020202020204" pitchFamily="34" charset="0"/>
              </a:rPr>
              <a:t>Het Gilde van Molenaars</a:t>
            </a:r>
          </a:p>
          <a:p>
            <a:pPr algn="ctr"/>
            <a:r>
              <a:rPr lang="nl-BE" sz="1200" dirty="0" smtClean="0">
                <a:latin typeface="Arial" panose="020B0604020202020204" pitchFamily="34" charset="0"/>
                <a:cs typeface="Arial" panose="020B0604020202020204" pitchFamily="34" charset="0"/>
              </a:rPr>
              <a:t>Afd. Limburg</a:t>
            </a:r>
          </a:p>
          <a:p>
            <a:pPr algn="ctr"/>
            <a:endParaRPr lang="nl-BE" sz="1400" dirty="0">
              <a:latin typeface="Arial" panose="020B0604020202020204" pitchFamily="34" charset="0"/>
              <a:cs typeface="Arial" panose="020B0604020202020204" pitchFamily="34" charset="0"/>
            </a:endParaRPr>
          </a:p>
        </p:txBody>
      </p:sp>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7041"/>
            <a:ext cx="716948" cy="900000"/>
          </a:xfrm>
          <a:prstGeom prst="rect">
            <a:avLst/>
          </a:prstGeom>
        </p:spPr>
      </p:pic>
      <p:sp>
        <p:nvSpPr>
          <p:cNvPr id="3" name="Tijdelijke aanduiding voor datum 2"/>
          <p:cNvSpPr>
            <a:spLocks noGrp="1"/>
          </p:cNvSpPr>
          <p:nvPr>
            <p:ph type="dt" sz="half" idx="10"/>
          </p:nvPr>
        </p:nvSpPr>
        <p:spPr/>
        <p:txBody>
          <a:bodyPr/>
          <a:lstStyle/>
          <a:p>
            <a:fld id="{38ACA01E-6CFB-4191-8247-D3264FCFD2E3}" type="datetime1">
              <a:rPr lang="nl-BE" smtClean="0"/>
              <a:t>18/03/2024</a:t>
            </a:fld>
            <a:endParaRPr lang="nl-BE" dirty="0"/>
          </a:p>
        </p:txBody>
      </p:sp>
      <p:sp>
        <p:nvSpPr>
          <p:cNvPr id="8" name="Tijdelijke aanduiding voor dianummer 7"/>
          <p:cNvSpPr>
            <a:spLocks noGrp="1"/>
          </p:cNvSpPr>
          <p:nvPr>
            <p:ph type="sldNum" sz="quarter" idx="12"/>
          </p:nvPr>
        </p:nvSpPr>
        <p:spPr/>
        <p:txBody>
          <a:bodyPr/>
          <a:lstStyle/>
          <a:p>
            <a:fld id="{AC0B8AE9-B615-4110-8A40-3E5F16D5504D}" type="slidenum">
              <a:rPr lang="nl-BE" smtClean="0"/>
              <a:t>9</a:t>
            </a:fld>
            <a:endParaRPr lang="nl-BE" dirty="0"/>
          </a:p>
        </p:txBody>
      </p:sp>
      <p:sp>
        <p:nvSpPr>
          <p:cNvPr id="10" name="Tekstvak 9"/>
          <p:cNvSpPr txBox="1"/>
          <p:nvPr/>
        </p:nvSpPr>
        <p:spPr>
          <a:xfrm>
            <a:off x="358475" y="1039468"/>
            <a:ext cx="8252126" cy="3416320"/>
          </a:xfrm>
          <a:prstGeom prst="rect">
            <a:avLst/>
          </a:prstGeom>
          <a:noFill/>
        </p:spPr>
        <p:txBody>
          <a:bodyPr wrap="square" rtlCol="0">
            <a:spAutoFit/>
          </a:bodyPr>
          <a:lstStyle/>
          <a:p>
            <a:pPr marL="285750" indent="-285750">
              <a:buFont typeface="Arial" panose="020B0604020202020204" pitchFamily="34" charset="0"/>
              <a:buChar char="•"/>
            </a:pPr>
            <a:r>
              <a:rPr lang="nl-BE" dirty="0" smtClean="0">
                <a:latin typeface="Arial" panose="020B0604020202020204" pitchFamily="34" charset="0"/>
                <a:cs typeface="Arial" panose="020B0604020202020204" pitchFamily="34" charset="0"/>
              </a:rPr>
              <a:t>Luchtdruk is het gewicht van de atmosfeer op het aardoppervlak </a:t>
            </a:r>
          </a:p>
          <a:p>
            <a:r>
              <a:rPr lang="nl-BE" dirty="0" smtClean="0">
                <a:latin typeface="Arial" panose="020B0604020202020204" pitchFamily="34" charset="0"/>
                <a:cs typeface="Arial" panose="020B0604020202020204" pitchFamily="34" charset="0"/>
              </a:rPr>
              <a:t>     (lucht heeft een gewicht van 1,3 kg/m</a:t>
            </a:r>
            <a:r>
              <a:rPr lang="nl-BE" baseline="30000" dirty="0" smtClean="0">
                <a:latin typeface="Arial" panose="020B0604020202020204" pitchFamily="34" charset="0"/>
                <a:cs typeface="Arial" panose="020B0604020202020204" pitchFamily="34" charset="0"/>
              </a:rPr>
              <a:t>3</a:t>
            </a:r>
            <a:r>
              <a:rPr lang="nl-BE" dirty="0" smtClean="0">
                <a:latin typeface="Arial" panose="020B0604020202020204" pitchFamily="34" charset="0"/>
                <a:cs typeface="Arial" panose="020B0604020202020204" pitchFamily="34" charset="0"/>
              </a:rPr>
              <a:t>)</a:t>
            </a:r>
            <a:r>
              <a:rPr lang="nl-BE" baseline="30000" dirty="0" smtClean="0">
                <a:latin typeface="Arial" panose="020B0604020202020204" pitchFamily="34" charset="0"/>
                <a:cs typeface="Arial" panose="020B0604020202020204" pitchFamily="34" charset="0"/>
              </a:rPr>
              <a:t> </a:t>
            </a:r>
            <a:r>
              <a:rPr lang="nl-BE" dirty="0" smtClean="0">
                <a:latin typeface="Arial" panose="020B0604020202020204" pitchFamily="34" charset="0"/>
                <a:cs typeface="Arial" panose="020B0604020202020204" pitchFamily="34" charset="0"/>
              </a:rPr>
              <a:t>gevolg van de zwaartekracht</a:t>
            </a:r>
          </a:p>
          <a:p>
            <a:pPr marL="285750" indent="-285750">
              <a:buFont typeface="Arial" panose="020B0604020202020204" pitchFamily="34" charset="0"/>
              <a:buChar char="•"/>
            </a:pPr>
            <a:r>
              <a:rPr lang="nl-BE" dirty="0">
                <a:latin typeface="Arial" panose="020B0604020202020204" pitchFamily="34" charset="0"/>
                <a:cs typeface="Arial" panose="020B0604020202020204" pitchFamily="34" charset="0"/>
              </a:rPr>
              <a:t>Luchtdruk wordt weergegeven in Hecto Pascal (hPa)1013 hPa is</a:t>
            </a:r>
          </a:p>
          <a:p>
            <a:r>
              <a:rPr lang="nl-BE" dirty="0">
                <a:latin typeface="Arial" panose="020B0604020202020204" pitchFamily="34" charset="0"/>
                <a:cs typeface="Arial" panose="020B0604020202020204" pitchFamily="34" charset="0"/>
              </a:rPr>
              <a:t> </a:t>
            </a:r>
            <a:r>
              <a:rPr lang="nl-BE" dirty="0" smtClean="0">
                <a:latin typeface="Arial" panose="020B0604020202020204" pitchFamily="34" charset="0"/>
                <a:cs typeface="Arial" panose="020B0604020202020204" pitchFamily="34" charset="0"/>
              </a:rPr>
              <a:t>   1 </a:t>
            </a:r>
            <a:r>
              <a:rPr lang="nl-BE" dirty="0">
                <a:latin typeface="Arial" panose="020B0604020202020204" pitchFamily="34" charset="0"/>
                <a:cs typeface="Arial" panose="020B0604020202020204" pitchFamily="34" charset="0"/>
              </a:rPr>
              <a:t>atm. of 1013 mb, gemiddelde luchtdruk op </a:t>
            </a:r>
            <a:r>
              <a:rPr lang="nl-BE" dirty="0" smtClean="0">
                <a:latin typeface="Arial" panose="020B0604020202020204" pitchFamily="34" charset="0"/>
                <a:cs typeface="Arial" panose="020B0604020202020204" pitchFamily="34" charset="0"/>
              </a:rPr>
              <a:t>zeeniveau</a:t>
            </a:r>
          </a:p>
          <a:p>
            <a:pPr marL="285750" indent="-285750">
              <a:buFont typeface="Arial" panose="020B0604020202020204" pitchFamily="34" charset="0"/>
              <a:buChar char="•"/>
            </a:pPr>
            <a:r>
              <a:rPr lang="nl-BE" dirty="0" smtClean="0">
                <a:latin typeface="Arial" panose="020B0604020202020204" pitchFamily="34" charset="0"/>
                <a:cs typeface="Arial" panose="020B0604020202020204" pitchFamily="34" charset="0"/>
              </a:rPr>
              <a:t>Luchtdruk wordt gemeten met een </a:t>
            </a:r>
            <a:r>
              <a:rPr lang="nl-BE" dirty="0" smtClean="0">
                <a:solidFill>
                  <a:srgbClr val="FF0000"/>
                </a:solidFill>
                <a:latin typeface="Arial" panose="020B0604020202020204" pitchFamily="34" charset="0"/>
                <a:cs typeface="Arial" panose="020B0604020202020204" pitchFamily="34" charset="0"/>
              </a:rPr>
              <a:t>“Barometer”</a:t>
            </a:r>
          </a:p>
          <a:p>
            <a:pPr marL="285750" indent="-285750">
              <a:buFont typeface="Arial" panose="020B0604020202020204" pitchFamily="34" charset="0"/>
              <a:buChar char="•"/>
            </a:pPr>
            <a:r>
              <a:rPr lang="nl-BE" dirty="0">
                <a:latin typeface="Arial" panose="020B0604020202020204" pitchFamily="34" charset="0"/>
                <a:cs typeface="Arial" panose="020B0604020202020204" pitchFamily="34" charset="0"/>
              </a:rPr>
              <a:t>Luchtdruk daalt met 1 hPa per 8,2 m </a:t>
            </a:r>
            <a:r>
              <a:rPr lang="nl-BE" dirty="0" smtClean="0">
                <a:latin typeface="Arial" panose="020B0604020202020204" pitchFamily="34" charset="0"/>
                <a:cs typeface="Arial" panose="020B0604020202020204" pitchFamily="34" charset="0"/>
              </a:rPr>
              <a:t>hoogte</a:t>
            </a:r>
          </a:p>
          <a:p>
            <a:pPr marL="285750" indent="-285750">
              <a:buFont typeface="Arial" panose="020B0604020202020204" pitchFamily="34" charset="0"/>
              <a:buChar char="•"/>
            </a:pPr>
            <a:r>
              <a:rPr lang="nl-BE" dirty="0">
                <a:latin typeface="Arial" panose="020B0604020202020204" pitchFamily="34" charset="0"/>
                <a:cs typeface="Arial" panose="020B0604020202020204" pitchFamily="34" charset="0"/>
              </a:rPr>
              <a:t>Luchtdrukverschillen ontstaan door verschil in temperatuur en reliëf </a:t>
            </a:r>
            <a:endParaRPr lang="nl-BE"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nl-BE" dirty="0">
                <a:latin typeface="Arial" panose="020B0604020202020204" pitchFamily="34" charset="0"/>
                <a:cs typeface="Arial" panose="020B0604020202020204" pitchFamily="34" charset="0"/>
              </a:rPr>
              <a:t>Warme lucht zet uit en stijgt. Koude lucht is zwaarder en daalt. Hierdoor ontstaan er gebieden met meer lucht en andere met minder</a:t>
            </a:r>
            <a:r>
              <a:rPr lang="nl-BE" dirty="0" smtClean="0">
                <a:latin typeface="Arial" panose="020B0604020202020204" pitchFamily="34" charset="0"/>
                <a:cs typeface="Arial" panose="020B0604020202020204" pitchFamily="34" charset="0"/>
              </a:rPr>
              <a:t>,                      </a:t>
            </a:r>
            <a:r>
              <a:rPr lang="nl-BE" dirty="0">
                <a:solidFill>
                  <a:srgbClr val="FF0000"/>
                </a:solidFill>
                <a:latin typeface="Arial" panose="020B0604020202020204" pitchFamily="34" charset="0"/>
                <a:cs typeface="Arial" panose="020B0604020202020204" pitchFamily="34" charset="0"/>
              </a:rPr>
              <a:t>“de luchtdrukgebieden</a:t>
            </a:r>
            <a:r>
              <a:rPr lang="nl-BE" dirty="0" smtClean="0">
                <a:solidFill>
                  <a:srgbClr val="FF0000"/>
                </a:solidFill>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nl-BE" dirty="0" smtClean="0">
                <a:latin typeface="Arial" panose="020B0604020202020204" pitchFamily="34" charset="0"/>
                <a:cs typeface="Arial" panose="020B0604020202020204" pitchFamily="34" charset="0"/>
              </a:rPr>
              <a:t>Ook </a:t>
            </a:r>
            <a:r>
              <a:rPr lang="nl-BE" dirty="0" smtClean="0">
                <a:solidFill>
                  <a:srgbClr val="FF0000"/>
                </a:solidFill>
                <a:latin typeface="Arial" panose="020B0604020202020204" pitchFamily="34" charset="0"/>
                <a:cs typeface="Arial" panose="020B0604020202020204" pitchFamily="34" charset="0"/>
              </a:rPr>
              <a:t>“de straalstroom” </a:t>
            </a:r>
            <a:r>
              <a:rPr lang="nl-BE" dirty="0" smtClean="0">
                <a:latin typeface="Arial" panose="020B0604020202020204" pitchFamily="34" charset="0"/>
                <a:cs typeface="Arial" panose="020B0604020202020204" pitchFamily="34" charset="0"/>
              </a:rPr>
              <a:t>in de omgeving van </a:t>
            </a:r>
            <a:r>
              <a:rPr lang="nl-BE" dirty="0" smtClean="0">
                <a:solidFill>
                  <a:srgbClr val="FF0000"/>
                </a:solidFill>
                <a:latin typeface="Arial" panose="020B0604020202020204" pitchFamily="34" charset="0"/>
                <a:cs typeface="Arial" panose="020B0604020202020204" pitchFamily="34" charset="0"/>
              </a:rPr>
              <a:t>“het polair front” </a:t>
            </a:r>
            <a:r>
              <a:rPr lang="nl-BE" dirty="0" smtClean="0">
                <a:latin typeface="Arial" panose="020B0604020202020204" pitchFamily="34" charset="0"/>
                <a:cs typeface="Arial" panose="020B0604020202020204" pitchFamily="34" charset="0"/>
              </a:rPr>
              <a:t>kan lucht wegzuigen waardoor er opstoppingen in de atmosfeer ontstaan.</a:t>
            </a:r>
            <a:endParaRPr lang="nl-BE" dirty="0">
              <a:latin typeface="Arial" panose="020B0604020202020204" pitchFamily="34" charset="0"/>
              <a:cs typeface="Arial" panose="020B0604020202020204" pitchFamily="34" charset="0"/>
            </a:endParaRPr>
          </a:p>
        </p:txBody>
      </p:sp>
      <p:pic>
        <p:nvPicPr>
          <p:cNvPr id="11" name="Afbeelding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425" y="4579143"/>
            <a:ext cx="1670981" cy="1653852"/>
          </a:xfrm>
          <a:prstGeom prst="rect">
            <a:avLst/>
          </a:prstGeom>
        </p:spPr>
      </p:pic>
      <p:sp>
        <p:nvSpPr>
          <p:cNvPr id="13" name="Tekstvak 12"/>
          <p:cNvSpPr txBox="1"/>
          <p:nvPr/>
        </p:nvSpPr>
        <p:spPr>
          <a:xfrm>
            <a:off x="2038906" y="4579143"/>
            <a:ext cx="6769710" cy="1877437"/>
          </a:xfrm>
          <a:prstGeom prst="rect">
            <a:avLst/>
          </a:prstGeom>
          <a:noFill/>
          <a:ln w="19050">
            <a:solidFill>
              <a:srgbClr val="FF0000"/>
            </a:solidFill>
          </a:ln>
        </p:spPr>
        <p:txBody>
          <a:bodyPr wrap="square" rtlCol="0">
            <a:spAutoFit/>
          </a:bodyPr>
          <a:lstStyle/>
          <a:p>
            <a:r>
              <a:rPr lang="nl-BE" dirty="0" smtClean="0">
                <a:solidFill>
                  <a:srgbClr val="FF0000"/>
                </a:solidFill>
                <a:latin typeface="Arial" panose="020B0604020202020204" pitchFamily="34" charset="0"/>
                <a:cs typeface="Arial" panose="020B0604020202020204" pitchFamily="34" charset="0"/>
              </a:rPr>
              <a:t>Voor de molenaar: een “barometer” zou op iedere molen aanwezig moeten zijn !!!!</a:t>
            </a:r>
          </a:p>
          <a:p>
            <a:pPr marL="285750" indent="-285750">
              <a:buFont typeface="Arial" panose="020B0604020202020204" pitchFamily="34" charset="0"/>
              <a:buChar char="•"/>
            </a:pPr>
            <a:r>
              <a:rPr lang="nl-BE" sz="1600" dirty="0" smtClean="0">
                <a:solidFill>
                  <a:srgbClr val="FF0000"/>
                </a:solidFill>
                <a:latin typeface="Arial" panose="020B0604020202020204" pitchFamily="34" charset="0"/>
                <a:cs typeface="Arial" panose="020B0604020202020204" pitchFamily="34" charset="0"/>
              </a:rPr>
              <a:t>Stijgende luchtdruk brengt ons mooi weer (meestal niet beter voor een actieve molenaar)</a:t>
            </a:r>
          </a:p>
          <a:p>
            <a:pPr marL="285750" indent="-285750">
              <a:buFont typeface="Arial" panose="020B0604020202020204" pitchFamily="34" charset="0"/>
              <a:buChar char="•"/>
            </a:pPr>
            <a:r>
              <a:rPr lang="nl-BE" sz="1600" dirty="0" smtClean="0">
                <a:solidFill>
                  <a:srgbClr val="FF0000"/>
                </a:solidFill>
                <a:latin typeface="Arial" panose="020B0604020202020204" pitchFamily="34" charset="0"/>
                <a:cs typeface="Arial" panose="020B0604020202020204" pitchFamily="34" charset="0"/>
              </a:rPr>
              <a:t>Dalende luchtdruk betekend een weerverslechtering</a:t>
            </a:r>
          </a:p>
          <a:p>
            <a:pPr marL="285750" indent="-285750">
              <a:buFont typeface="Arial" panose="020B0604020202020204" pitchFamily="34" charset="0"/>
              <a:buChar char="•"/>
            </a:pPr>
            <a:r>
              <a:rPr lang="nl-BE" sz="1600" dirty="0" smtClean="0">
                <a:solidFill>
                  <a:srgbClr val="FF0000"/>
                </a:solidFill>
                <a:latin typeface="Arial" panose="020B0604020202020204" pitchFamily="34" charset="0"/>
                <a:cs typeface="Arial" panose="020B0604020202020204" pitchFamily="34" charset="0"/>
              </a:rPr>
              <a:t>Zeer snel dalende luchtdruk duidt op naderende depressie, dus opletten !!!   </a:t>
            </a:r>
            <a:r>
              <a:rPr lang="nl-BE" sz="1400" dirty="0" smtClean="0">
                <a:solidFill>
                  <a:srgbClr val="FF0000"/>
                </a:solidFill>
                <a:latin typeface="Arial" panose="020B0604020202020204" pitchFamily="34" charset="0"/>
                <a:cs typeface="Arial" panose="020B0604020202020204" pitchFamily="34" charset="0"/>
              </a:rPr>
              <a:t>(overtrekkende depressie)</a:t>
            </a:r>
            <a:endParaRPr lang="nl-BE" sz="1400" dirty="0">
              <a:solidFill>
                <a:srgbClr val="FF0000"/>
              </a:solidFill>
              <a:latin typeface="Arial" panose="020B0604020202020204" pitchFamily="34" charset="0"/>
              <a:cs typeface="Arial" panose="020B0604020202020204" pitchFamily="34" charset="0"/>
            </a:endParaRPr>
          </a:p>
        </p:txBody>
      </p:sp>
      <p:sp>
        <p:nvSpPr>
          <p:cNvPr id="29" name="Tekstvak 28"/>
          <p:cNvSpPr txBox="1"/>
          <p:nvPr/>
        </p:nvSpPr>
        <p:spPr>
          <a:xfrm>
            <a:off x="9287820" y="5287948"/>
            <a:ext cx="2713701" cy="646331"/>
          </a:xfrm>
          <a:prstGeom prst="rect">
            <a:avLst/>
          </a:prstGeom>
          <a:noFill/>
        </p:spPr>
        <p:txBody>
          <a:bodyPr wrap="square" rtlCol="0">
            <a:spAutoFit/>
          </a:bodyPr>
          <a:lstStyle/>
          <a:p>
            <a:r>
              <a:rPr lang="nl-BE" sz="1200" dirty="0">
                <a:latin typeface="Arial" panose="020B0604020202020204" pitchFamily="34" charset="0"/>
                <a:cs typeface="Arial" panose="020B0604020202020204" pitchFamily="34" charset="0"/>
              </a:rPr>
              <a:t>X </a:t>
            </a:r>
            <a:r>
              <a:rPr lang="nl-BE" sz="1200" dirty="0" smtClean="0"/>
              <a:t>* </a:t>
            </a:r>
            <a:r>
              <a:rPr lang="nl-BE" sz="1200" dirty="0" smtClean="0">
                <a:solidFill>
                  <a:srgbClr val="FF0000"/>
                </a:solidFill>
                <a:latin typeface="Arial" panose="020B0604020202020204" pitchFamily="34" charset="0"/>
                <a:cs typeface="Arial" panose="020B0604020202020204" pitchFamily="34" charset="0"/>
              </a:rPr>
              <a:t>= 1 atmosfeer (Atm)</a:t>
            </a:r>
          </a:p>
          <a:p>
            <a:r>
              <a:rPr lang="nl-BE" sz="1200" dirty="0" smtClean="0">
                <a:solidFill>
                  <a:srgbClr val="FF0000"/>
                </a:solidFill>
                <a:latin typeface="Arial" panose="020B0604020202020204" pitchFamily="34" charset="0"/>
                <a:cs typeface="Arial" panose="020B0604020202020204" pitchFamily="34" charset="0"/>
              </a:rPr>
              <a:t>          1013 millimeter kwikdruk (mb)</a:t>
            </a:r>
          </a:p>
          <a:p>
            <a:r>
              <a:rPr lang="nl-BE" sz="1200" dirty="0" smtClean="0">
                <a:solidFill>
                  <a:srgbClr val="FF0000"/>
                </a:solidFill>
                <a:latin typeface="Arial" panose="020B0604020202020204" pitchFamily="34" charset="0"/>
                <a:cs typeface="Arial" panose="020B0604020202020204" pitchFamily="34" charset="0"/>
              </a:rPr>
              <a:t>          1013 hectoPascal (hPa)</a:t>
            </a:r>
            <a:endParaRPr lang="nl-BE" sz="1200" dirty="0">
              <a:solidFill>
                <a:srgbClr val="FF0000"/>
              </a:solidFill>
              <a:latin typeface="Arial" panose="020B0604020202020204" pitchFamily="34" charset="0"/>
              <a:cs typeface="Arial" panose="020B0604020202020204" pitchFamily="34" charset="0"/>
            </a:endParaRPr>
          </a:p>
        </p:txBody>
      </p:sp>
      <p:sp>
        <p:nvSpPr>
          <p:cNvPr id="9" name="Stroomdiagram: Gegevens 8"/>
          <p:cNvSpPr/>
          <p:nvPr/>
        </p:nvSpPr>
        <p:spPr>
          <a:xfrm>
            <a:off x="9397704" y="4483116"/>
            <a:ext cx="2340000" cy="720000"/>
          </a:xfrm>
          <a:prstGeom prst="flowChartInputOutput">
            <a:avLst/>
          </a:prstGeom>
          <a:solidFill>
            <a:schemeClr val="bg2"/>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2" name="Stroomdiagram: Gegevens 11"/>
          <p:cNvSpPr/>
          <p:nvPr/>
        </p:nvSpPr>
        <p:spPr>
          <a:xfrm>
            <a:off x="10185371" y="4749587"/>
            <a:ext cx="684000" cy="252000"/>
          </a:xfrm>
          <a:prstGeom prst="flowChartInputOutp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cxnSp>
        <p:nvCxnSpPr>
          <p:cNvPr id="32" name="Rechte verbindingslijn 31"/>
          <p:cNvCxnSpPr/>
          <p:nvPr/>
        </p:nvCxnSpPr>
        <p:spPr>
          <a:xfrm>
            <a:off x="10185371" y="2736876"/>
            <a:ext cx="0" cy="2264711"/>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7" name="Rechte verbindingslijn 36"/>
          <p:cNvCxnSpPr/>
          <p:nvPr/>
        </p:nvCxnSpPr>
        <p:spPr>
          <a:xfrm>
            <a:off x="10731060" y="2736876"/>
            <a:ext cx="0" cy="2264711"/>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8" name="Rechte verbindingslijn 37"/>
          <p:cNvCxnSpPr/>
          <p:nvPr/>
        </p:nvCxnSpPr>
        <p:spPr>
          <a:xfrm>
            <a:off x="10869371" y="2482021"/>
            <a:ext cx="0" cy="2264711"/>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40" name="Tekstvak 39"/>
          <p:cNvSpPr txBox="1"/>
          <p:nvPr/>
        </p:nvSpPr>
        <p:spPr>
          <a:xfrm>
            <a:off x="10331383" y="4721698"/>
            <a:ext cx="393290" cy="307777"/>
          </a:xfrm>
          <a:prstGeom prst="rect">
            <a:avLst/>
          </a:prstGeom>
          <a:noFill/>
        </p:spPr>
        <p:txBody>
          <a:bodyPr wrap="square" rtlCol="0">
            <a:spAutoFit/>
          </a:bodyPr>
          <a:lstStyle/>
          <a:p>
            <a:r>
              <a:rPr lang="nl-BE" sz="1400" dirty="0" smtClean="0">
                <a:latin typeface="Arial" panose="020B0604020202020204" pitchFamily="34" charset="0"/>
                <a:cs typeface="Arial" panose="020B0604020202020204" pitchFamily="34" charset="0"/>
              </a:rPr>
              <a:t>X*</a:t>
            </a:r>
            <a:endParaRPr lang="nl-BE" sz="1400" dirty="0">
              <a:latin typeface="Arial" panose="020B0604020202020204" pitchFamily="34" charset="0"/>
              <a:cs typeface="Arial" panose="020B0604020202020204" pitchFamily="34" charset="0"/>
            </a:endParaRPr>
          </a:p>
        </p:txBody>
      </p:sp>
      <p:sp>
        <p:nvSpPr>
          <p:cNvPr id="30" name="Stroomdiagram: Gegevens 29"/>
          <p:cNvSpPr/>
          <p:nvPr/>
        </p:nvSpPr>
        <p:spPr>
          <a:xfrm>
            <a:off x="10185371" y="2482021"/>
            <a:ext cx="684000" cy="252000"/>
          </a:xfrm>
          <a:prstGeom prst="flowChartInputOutput">
            <a:avLst/>
          </a:prstGeom>
          <a:solidFill>
            <a:schemeClr val="accent1">
              <a:lumMod val="60000"/>
              <a:lumOff val="40000"/>
            </a:schemeClr>
          </a:solid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cxnSp>
        <p:nvCxnSpPr>
          <p:cNvPr id="42" name="Rechte verbindingslijn 41"/>
          <p:cNvCxnSpPr/>
          <p:nvPr/>
        </p:nvCxnSpPr>
        <p:spPr>
          <a:xfrm>
            <a:off x="9648070" y="2734021"/>
            <a:ext cx="540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Rechte verbindingslijn 38"/>
          <p:cNvCxnSpPr/>
          <p:nvPr/>
        </p:nvCxnSpPr>
        <p:spPr>
          <a:xfrm>
            <a:off x="10332855" y="2510111"/>
            <a:ext cx="0" cy="2264711"/>
          </a:xfrm>
          <a:prstGeom prst="line">
            <a:avLst/>
          </a:prstGeom>
          <a:ln w="19050">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3" name="Rechte verbindingslijn 42"/>
          <p:cNvCxnSpPr/>
          <p:nvPr/>
        </p:nvCxnSpPr>
        <p:spPr>
          <a:xfrm>
            <a:off x="9648070" y="5001587"/>
            <a:ext cx="540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Rechte verbindingslijn met pijl 44"/>
          <p:cNvCxnSpPr/>
          <p:nvPr/>
        </p:nvCxnSpPr>
        <p:spPr>
          <a:xfrm>
            <a:off x="9805219" y="2734021"/>
            <a:ext cx="0" cy="2267566"/>
          </a:xfrm>
          <a:prstGeom prst="straightConnector1">
            <a:avLst/>
          </a:prstGeom>
          <a:ln w="190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6" name="Tekstvak 45"/>
          <p:cNvSpPr txBox="1"/>
          <p:nvPr/>
        </p:nvSpPr>
        <p:spPr>
          <a:xfrm>
            <a:off x="9323438" y="2443077"/>
            <a:ext cx="963562" cy="276999"/>
          </a:xfrm>
          <a:prstGeom prst="rect">
            <a:avLst/>
          </a:prstGeom>
          <a:noFill/>
        </p:spPr>
        <p:txBody>
          <a:bodyPr wrap="square" rtlCol="0">
            <a:spAutoFit/>
          </a:bodyPr>
          <a:lstStyle/>
          <a:p>
            <a:r>
              <a:rPr lang="nl-BE" sz="1200" dirty="0" smtClean="0">
                <a:solidFill>
                  <a:schemeClr val="tx2">
                    <a:lumMod val="60000"/>
                    <a:lumOff val="40000"/>
                  </a:schemeClr>
                </a:solidFill>
                <a:latin typeface="Arial" panose="020B0604020202020204" pitchFamily="34" charset="0"/>
                <a:cs typeface="Arial" panose="020B0604020202020204" pitchFamily="34" charset="0"/>
              </a:rPr>
              <a:t>Troposfeer</a:t>
            </a:r>
            <a:endParaRPr lang="nl-BE" sz="1200"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47" name="Tekstvak 46"/>
          <p:cNvSpPr txBox="1"/>
          <p:nvPr/>
        </p:nvSpPr>
        <p:spPr>
          <a:xfrm>
            <a:off x="10819330" y="4220062"/>
            <a:ext cx="1182191" cy="276999"/>
          </a:xfrm>
          <a:prstGeom prst="rect">
            <a:avLst/>
          </a:prstGeom>
          <a:noFill/>
        </p:spPr>
        <p:txBody>
          <a:bodyPr wrap="square" rtlCol="0">
            <a:spAutoFit/>
          </a:bodyPr>
          <a:lstStyle/>
          <a:p>
            <a:r>
              <a:rPr lang="nl-BE" sz="1200" dirty="0" smtClean="0">
                <a:solidFill>
                  <a:schemeClr val="tx1">
                    <a:lumMod val="50000"/>
                    <a:lumOff val="50000"/>
                  </a:schemeClr>
                </a:solidFill>
                <a:latin typeface="Arial" panose="020B0604020202020204" pitchFamily="34" charset="0"/>
                <a:cs typeface="Arial" panose="020B0604020202020204" pitchFamily="34" charset="0"/>
              </a:rPr>
              <a:t>Aardoppervlak</a:t>
            </a:r>
            <a:endParaRPr lang="nl-BE" sz="120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48" name="Tekstvak 47"/>
          <p:cNvSpPr txBox="1"/>
          <p:nvPr/>
        </p:nvSpPr>
        <p:spPr>
          <a:xfrm>
            <a:off x="9529489" y="3729304"/>
            <a:ext cx="637069" cy="276999"/>
          </a:xfrm>
          <a:prstGeom prst="rect">
            <a:avLst/>
          </a:prstGeom>
          <a:noFill/>
        </p:spPr>
        <p:txBody>
          <a:bodyPr wrap="square" rtlCol="0">
            <a:spAutoFit/>
          </a:bodyPr>
          <a:lstStyle/>
          <a:p>
            <a:r>
              <a:rPr lang="nl-BE" sz="1200" dirty="0" smtClean="0">
                <a:solidFill>
                  <a:srgbClr val="FF0000"/>
                </a:solidFill>
                <a:latin typeface="Arial" panose="020B0604020202020204" pitchFamily="34" charset="0"/>
                <a:cs typeface="Arial" panose="020B0604020202020204" pitchFamily="34" charset="0"/>
              </a:rPr>
              <a:t>12 km</a:t>
            </a:r>
            <a:endParaRPr lang="nl-BE" sz="1200" dirty="0">
              <a:solidFill>
                <a:srgbClr val="FF0000"/>
              </a:solidFill>
              <a:latin typeface="Arial" panose="020B0604020202020204" pitchFamily="34" charset="0"/>
              <a:cs typeface="Arial" panose="020B0604020202020204" pitchFamily="34" charset="0"/>
            </a:endParaRPr>
          </a:p>
        </p:txBody>
      </p:sp>
      <p:sp>
        <p:nvSpPr>
          <p:cNvPr id="51" name="Tekstvak 50"/>
          <p:cNvSpPr txBox="1"/>
          <p:nvPr/>
        </p:nvSpPr>
        <p:spPr>
          <a:xfrm>
            <a:off x="9284247" y="1508144"/>
            <a:ext cx="2880851" cy="646331"/>
          </a:xfrm>
          <a:prstGeom prst="rect">
            <a:avLst/>
          </a:prstGeom>
          <a:noFill/>
        </p:spPr>
        <p:txBody>
          <a:bodyPr wrap="square" rtlCol="0">
            <a:spAutoFit/>
          </a:bodyPr>
          <a:lstStyle/>
          <a:p>
            <a:pPr algn="ctr"/>
            <a:r>
              <a:rPr lang="nl-BE" sz="1200" dirty="0" smtClean="0">
                <a:latin typeface="Arial" panose="020B0604020202020204" pitchFamily="34" charset="0"/>
                <a:cs typeface="Arial" panose="020B0604020202020204" pitchFamily="34" charset="0"/>
              </a:rPr>
              <a:t>Eenheid van luchtdruk is de druk van een kolom lucht van 12 km hoogte op het aardoppervlak</a:t>
            </a:r>
            <a:r>
              <a:rPr lang="nl-BE" sz="1200" dirty="0" smtClean="0">
                <a:solidFill>
                  <a:srgbClr val="FF0000"/>
                </a:solidFill>
                <a:latin typeface="Arial" panose="020B0604020202020204" pitchFamily="34" charset="0"/>
                <a:cs typeface="Arial" panose="020B0604020202020204" pitchFamily="34" charset="0"/>
              </a:rPr>
              <a:t>*</a:t>
            </a:r>
            <a:endParaRPr lang="nl-BE" sz="1200" dirty="0">
              <a:solidFill>
                <a:srgbClr val="FF0000"/>
              </a:solidFill>
              <a:latin typeface="Arial" panose="020B0604020202020204" pitchFamily="34" charset="0"/>
              <a:cs typeface="Arial" panose="020B0604020202020204" pitchFamily="34" charset="0"/>
            </a:endParaRPr>
          </a:p>
        </p:txBody>
      </p:sp>
      <p:sp>
        <p:nvSpPr>
          <p:cNvPr id="14" name="Tekstvak 13"/>
          <p:cNvSpPr txBox="1"/>
          <p:nvPr/>
        </p:nvSpPr>
        <p:spPr>
          <a:xfrm>
            <a:off x="9323439" y="5970224"/>
            <a:ext cx="2414266" cy="276999"/>
          </a:xfrm>
          <a:prstGeom prst="rect">
            <a:avLst/>
          </a:prstGeom>
          <a:noFill/>
        </p:spPr>
        <p:txBody>
          <a:bodyPr wrap="square" rtlCol="0">
            <a:spAutoFit/>
          </a:bodyPr>
          <a:lstStyle/>
          <a:p>
            <a:r>
              <a:rPr lang="nl-BE" sz="1200" dirty="0" smtClean="0">
                <a:latin typeface="Arial" panose="020B0604020202020204" pitchFamily="34" charset="0"/>
                <a:cs typeface="Arial" panose="020B0604020202020204" pitchFamily="34" charset="0"/>
              </a:rPr>
              <a:t>* Gemiddeld per m</a:t>
            </a:r>
            <a:r>
              <a:rPr lang="nl-BE" sz="1200" baseline="30000" dirty="0" smtClean="0">
                <a:latin typeface="Arial" panose="020B0604020202020204" pitchFamily="34" charset="0"/>
                <a:cs typeface="Arial" panose="020B0604020202020204" pitchFamily="34" charset="0"/>
              </a:rPr>
              <a:t>2 </a:t>
            </a:r>
            <a:r>
              <a:rPr lang="nl-BE" sz="1200" dirty="0" smtClean="0">
                <a:latin typeface="Arial" panose="020B0604020202020204" pitchFamily="34" charset="0"/>
                <a:cs typeface="Arial" panose="020B0604020202020204" pitchFamily="34" charset="0"/>
              </a:rPr>
              <a:t> 10 000 kg </a:t>
            </a:r>
            <a:endParaRPr lang="nl-BE" sz="1200" baseline="30000" dirty="0">
              <a:latin typeface="Arial" panose="020B0604020202020204" pitchFamily="34" charset="0"/>
              <a:cs typeface="Arial" panose="020B0604020202020204" pitchFamily="34" charset="0"/>
            </a:endParaRPr>
          </a:p>
        </p:txBody>
      </p:sp>
      <p:sp>
        <p:nvSpPr>
          <p:cNvPr id="15" name="Tijdelijke aanduiding voor voettekst 14"/>
          <p:cNvSpPr>
            <a:spLocks noGrp="1"/>
          </p:cNvSpPr>
          <p:nvPr>
            <p:ph type="ftr" sz="quarter" idx="11"/>
          </p:nvPr>
        </p:nvSpPr>
        <p:spPr/>
        <p:txBody>
          <a:bodyPr/>
          <a:lstStyle/>
          <a:p>
            <a:r>
              <a:rPr lang="nl-BE" dirty="0" smtClean="0"/>
              <a:t>Het Gilde van Molenaars</a:t>
            </a:r>
            <a:endParaRPr lang="nl-BE" dirty="0"/>
          </a:p>
        </p:txBody>
      </p:sp>
    </p:spTree>
    <p:extLst>
      <p:ext uri="{BB962C8B-B14F-4D97-AF65-F5344CB8AC3E}">
        <p14:creationId xmlns:p14="http://schemas.microsoft.com/office/powerpoint/2010/main" val="17012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42"/>
                                        </p:tgtEl>
                                        <p:attrNameLst>
                                          <p:attrName>style.visibility</p:attrName>
                                        </p:attrNameLst>
                                      </p:cBhvr>
                                      <p:to>
                                        <p:strVal val="visible"/>
                                      </p:to>
                                    </p:set>
                                    <p:anim calcmode="lin" valueType="num">
                                      <p:cBhvr additive="base">
                                        <p:cTn id="13" dur="500" fill="hold"/>
                                        <p:tgtEl>
                                          <p:spTgt spid="42"/>
                                        </p:tgtEl>
                                        <p:attrNameLst>
                                          <p:attrName>ppt_x</p:attrName>
                                        </p:attrNameLst>
                                      </p:cBhvr>
                                      <p:tavLst>
                                        <p:tav tm="0">
                                          <p:val>
                                            <p:strVal val="1+#ppt_w/2"/>
                                          </p:val>
                                        </p:tav>
                                        <p:tav tm="100000">
                                          <p:val>
                                            <p:strVal val="#ppt_x"/>
                                          </p:val>
                                        </p:tav>
                                      </p:tavLst>
                                    </p:anim>
                                    <p:anim calcmode="lin" valueType="num">
                                      <p:cBhvr additive="base">
                                        <p:cTn id="14" dur="500" fill="hold"/>
                                        <p:tgtEl>
                                          <p:spTgt spid="42"/>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45"/>
                                        </p:tgtEl>
                                        <p:attrNameLst>
                                          <p:attrName>style.visibility</p:attrName>
                                        </p:attrNameLst>
                                      </p:cBhvr>
                                      <p:to>
                                        <p:strVal val="visible"/>
                                      </p:to>
                                    </p:set>
                                    <p:anim calcmode="lin" valueType="num">
                                      <p:cBhvr additive="base">
                                        <p:cTn id="17" dur="500" fill="hold"/>
                                        <p:tgtEl>
                                          <p:spTgt spid="45"/>
                                        </p:tgtEl>
                                        <p:attrNameLst>
                                          <p:attrName>ppt_x</p:attrName>
                                        </p:attrNameLst>
                                      </p:cBhvr>
                                      <p:tavLst>
                                        <p:tav tm="0">
                                          <p:val>
                                            <p:strVal val="1+#ppt_w/2"/>
                                          </p:val>
                                        </p:tav>
                                        <p:tav tm="100000">
                                          <p:val>
                                            <p:strVal val="#ppt_x"/>
                                          </p:val>
                                        </p:tav>
                                      </p:tavLst>
                                    </p:anim>
                                    <p:anim calcmode="lin" valueType="num">
                                      <p:cBhvr additive="base">
                                        <p:cTn id="18" dur="500" fill="hold"/>
                                        <p:tgtEl>
                                          <p:spTgt spid="45"/>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additive="base">
                                        <p:cTn id="21" dur="500" fill="hold"/>
                                        <p:tgtEl>
                                          <p:spTgt spid="48"/>
                                        </p:tgtEl>
                                        <p:attrNameLst>
                                          <p:attrName>ppt_x</p:attrName>
                                        </p:attrNameLst>
                                      </p:cBhvr>
                                      <p:tavLst>
                                        <p:tav tm="0">
                                          <p:val>
                                            <p:strVal val="1+#ppt_w/2"/>
                                          </p:val>
                                        </p:tav>
                                        <p:tav tm="100000">
                                          <p:val>
                                            <p:strVal val="#ppt_x"/>
                                          </p:val>
                                        </p:tav>
                                      </p:tavLst>
                                    </p:anim>
                                    <p:anim calcmode="lin" valueType="num">
                                      <p:cBhvr additive="base">
                                        <p:cTn id="22" dur="500" fill="hold"/>
                                        <p:tgtEl>
                                          <p:spTgt spid="48"/>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43"/>
                                        </p:tgtEl>
                                        <p:attrNameLst>
                                          <p:attrName>style.visibility</p:attrName>
                                        </p:attrNameLst>
                                      </p:cBhvr>
                                      <p:to>
                                        <p:strVal val="visible"/>
                                      </p:to>
                                    </p:set>
                                    <p:anim calcmode="lin" valueType="num">
                                      <p:cBhvr additive="base">
                                        <p:cTn id="25" dur="500" fill="hold"/>
                                        <p:tgtEl>
                                          <p:spTgt spid="43"/>
                                        </p:tgtEl>
                                        <p:attrNameLst>
                                          <p:attrName>ppt_x</p:attrName>
                                        </p:attrNameLst>
                                      </p:cBhvr>
                                      <p:tavLst>
                                        <p:tav tm="0">
                                          <p:val>
                                            <p:strVal val="1+#ppt_w/2"/>
                                          </p:val>
                                        </p:tav>
                                        <p:tav tm="100000">
                                          <p:val>
                                            <p:strVal val="#ppt_x"/>
                                          </p:val>
                                        </p:tav>
                                      </p:tavLst>
                                    </p:anim>
                                    <p:anim calcmode="lin" valueType="num">
                                      <p:cBhvr additive="base">
                                        <p:cTn id="26" dur="500" fill="hold"/>
                                        <p:tgtEl>
                                          <p:spTgt spid="43"/>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0"/>
                                  </p:stCondLst>
                                  <p:childTnLst>
                                    <p:set>
                                      <p:cBhvr>
                                        <p:cTn id="28" dur="1" fill="hold">
                                          <p:stCondLst>
                                            <p:cond delay="0"/>
                                          </p:stCondLst>
                                        </p:cTn>
                                        <p:tgtEl>
                                          <p:spTgt spid="32"/>
                                        </p:tgtEl>
                                        <p:attrNameLst>
                                          <p:attrName>style.visibility</p:attrName>
                                        </p:attrNameLst>
                                      </p:cBhvr>
                                      <p:to>
                                        <p:strVal val="visible"/>
                                      </p:to>
                                    </p:set>
                                    <p:anim calcmode="lin" valueType="num">
                                      <p:cBhvr additive="base">
                                        <p:cTn id="29" dur="500" fill="hold"/>
                                        <p:tgtEl>
                                          <p:spTgt spid="32"/>
                                        </p:tgtEl>
                                        <p:attrNameLst>
                                          <p:attrName>ppt_x</p:attrName>
                                        </p:attrNameLst>
                                      </p:cBhvr>
                                      <p:tavLst>
                                        <p:tav tm="0">
                                          <p:val>
                                            <p:strVal val="1+#ppt_w/2"/>
                                          </p:val>
                                        </p:tav>
                                        <p:tav tm="100000">
                                          <p:val>
                                            <p:strVal val="#ppt_x"/>
                                          </p:val>
                                        </p:tav>
                                      </p:tavLst>
                                    </p:anim>
                                    <p:anim calcmode="lin" valueType="num">
                                      <p:cBhvr additive="base">
                                        <p:cTn id="30" dur="500" fill="hold"/>
                                        <p:tgtEl>
                                          <p:spTgt spid="32"/>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1+#ppt_w/2"/>
                                          </p:val>
                                        </p:tav>
                                        <p:tav tm="100000">
                                          <p:val>
                                            <p:strVal val="#ppt_x"/>
                                          </p:val>
                                        </p:tav>
                                      </p:tavLst>
                                    </p:anim>
                                    <p:anim calcmode="lin" valueType="num">
                                      <p:cBhvr additive="base">
                                        <p:cTn id="34" dur="500" fill="hold"/>
                                        <p:tgtEl>
                                          <p:spTgt spid="12"/>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additive="base">
                                        <p:cTn id="37" dur="500" fill="hold"/>
                                        <p:tgtEl>
                                          <p:spTgt spid="40"/>
                                        </p:tgtEl>
                                        <p:attrNameLst>
                                          <p:attrName>ppt_x</p:attrName>
                                        </p:attrNameLst>
                                      </p:cBhvr>
                                      <p:tavLst>
                                        <p:tav tm="0">
                                          <p:val>
                                            <p:strVal val="1+#ppt_w/2"/>
                                          </p:val>
                                        </p:tav>
                                        <p:tav tm="100000">
                                          <p:val>
                                            <p:strVal val="#ppt_x"/>
                                          </p:val>
                                        </p:tav>
                                      </p:tavLst>
                                    </p:anim>
                                    <p:anim calcmode="lin" valueType="num">
                                      <p:cBhvr additive="base">
                                        <p:cTn id="38" dur="500" fill="hold"/>
                                        <p:tgtEl>
                                          <p:spTgt spid="40"/>
                                        </p:tgtEl>
                                        <p:attrNameLst>
                                          <p:attrName>ppt_y</p:attrName>
                                        </p:attrNameLst>
                                      </p:cBhvr>
                                      <p:tavLst>
                                        <p:tav tm="0">
                                          <p:val>
                                            <p:strVal val="#ppt_y"/>
                                          </p:val>
                                        </p:tav>
                                        <p:tav tm="100000">
                                          <p:val>
                                            <p:strVal val="#ppt_y"/>
                                          </p:val>
                                        </p:tav>
                                      </p:tavLst>
                                    </p:anim>
                                  </p:childTnLst>
                                </p:cTn>
                              </p:par>
                              <p:par>
                                <p:cTn id="39" presetID="2" presetClass="entr" presetSubtype="2" fill="hold" nodeType="with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additive="base">
                                        <p:cTn id="41" dur="500" fill="hold"/>
                                        <p:tgtEl>
                                          <p:spTgt spid="39"/>
                                        </p:tgtEl>
                                        <p:attrNameLst>
                                          <p:attrName>ppt_x</p:attrName>
                                        </p:attrNameLst>
                                      </p:cBhvr>
                                      <p:tavLst>
                                        <p:tav tm="0">
                                          <p:val>
                                            <p:strVal val="1+#ppt_w/2"/>
                                          </p:val>
                                        </p:tav>
                                        <p:tav tm="100000">
                                          <p:val>
                                            <p:strVal val="#ppt_x"/>
                                          </p:val>
                                        </p:tav>
                                      </p:tavLst>
                                    </p:anim>
                                    <p:anim calcmode="lin" valueType="num">
                                      <p:cBhvr additive="base">
                                        <p:cTn id="42" dur="500" fill="hold"/>
                                        <p:tgtEl>
                                          <p:spTgt spid="39"/>
                                        </p:tgtEl>
                                        <p:attrNameLst>
                                          <p:attrName>ppt_y</p:attrName>
                                        </p:attrNameLst>
                                      </p:cBhvr>
                                      <p:tavLst>
                                        <p:tav tm="0">
                                          <p:val>
                                            <p:strVal val="#ppt_y"/>
                                          </p:val>
                                        </p:tav>
                                        <p:tav tm="100000">
                                          <p:val>
                                            <p:strVal val="#ppt_y"/>
                                          </p:val>
                                        </p:tav>
                                      </p:tavLst>
                                    </p:anim>
                                  </p:childTnLst>
                                </p:cTn>
                              </p:par>
                              <p:par>
                                <p:cTn id="43" presetID="2" presetClass="entr" presetSubtype="2" fill="hold" nodeType="with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1+#ppt_w/2"/>
                                          </p:val>
                                        </p:tav>
                                        <p:tav tm="100000">
                                          <p:val>
                                            <p:strVal val="#ppt_x"/>
                                          </p:val>
                                        </p:tav>
                                      </p:tavLst>
                                    </p:anim>
                                    <p:anim calcmode="lin" valueType="num">
                                      <p:cBhvr additive="base">
                                        <p:cTn id="46" dur="500" fill="hold"/>
                                        <p:tgtEl>
                                          <p:spTgt spid="37"/>
                                        </p:tgtEl>
                                        <p:attrNameLst>
                                          <p:attrName>ppt_y</p:attrName>
                                        </p:attrNameLst>
                                      </p:cBhvr>
                                      <p:tavLst>
                                        <p:tav tm="0">
                                          <p:val>
                                            <p:strVal val="#ppt_y"/>
                                          </p:val>
                                        </p:tav>
                                        <p:tav tm="100000">
                                          <p:val>
                                            <p:strVal val="#ppt_y"/>
                                          </p:val>
                                        </p:tav>
                                      </p:tavLst>
                                    </p:anim>
                                  </p:childTnLst>
                                </p:cTn>
                              </p:par>
                              <p:par>
                                <p:cTn id="47" presetID="2" presetClass="entr" presetSubtype="2" fill="hold" nodeType="with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500" fill="hold"/>
                                        <p:tgtEl>
                                          <p:spTgt spid="38"/>
                                        </p:tgtEl>
                                        <p:attrNameLst>
                                          <p:attrName>ppt_x</p:attrName>
                                        </p:attrNameLst>
                                      </p:cBhvr>
                                      <p:tavLst>
                                        <p:tav tm="0">
                                          <p:val>
                                            <p:strVal val="1+#ppt_w/2"/>
                                          </p:val>
                                        </p:tav>
                                        <p:tav tm="100000">
                                          <p:val>
                                            <p:strVal val="#ppt_x"/>
                                          </p:val>
                                        </p:tav>
                                      </p:tavLst>
                                    </p:anim>
                                    <p:anim calcmode="lin" valueType="num">
                                      <p:cBhvr additive="base">
                                        <p:cTn id="50" dur="500" fill="hold"/>
                                        <p:tgtEl>
                                          <p:spTgt spid="38"/>
                                        </p:tgtEl>
                                        <p:attrNameLst>
                                          <p:attrName>ppt_y</p:attrName>
                                        </p:attrNameLst>
                                      </p:cBhvr>
                                      <p:tavLst>
                                        <p:tav tm="0">
                                          <p:val>
                                            <p:strVal val="#ppt_y"/>
                                          </p:val>
                                        </p:tav>
                                        <p:tav tm="100000">
                                          <p:val>
                                            <p:strVal val="#ppt_y"/>
                                          </p:val>
                                        </p:tav>
                                      </p:tavLst>
                                    </p:anim>
                                  </p:childTnLst>
                                </p:cTn>
                              </p:par>
                              <p:par>
                                <p:cTn id="51" presetID="2" presetClass="entr" presetSubtype="2" fill="hold" grpId="0" nodeType="withEffect">
                                  <p:stCondLst>
                                    <p:cond delay="0"/>
                                  </p:stCondLst>
                                  <p:childTnLst>
                                    <p:set>
                                      <p:cBhvr>
                                        <p:cTn id="52" dur="1" fill="hold">
                                          <p:stCondLst>
                                            <p:cond delay="0"/>
                                          </p:stCondLst>
                                        </p:cTn>
                                        <p:tgtEl>
                                          <p:spTgt spid="47"/>
                                        </p:tgtEl>
                                        <p:attrNameLst>
                                          <p:attrName>style.visibility</p:attrName>
                                        </p:attrNameLst>
                                      </p:cBhvr>
                                      <p:to>
                                        <p:strVal val="visible"/>
                                      </p:to>
                                    </p:set>
                                    <p:anim calcmode="lin" valueType="num">
                                      <p:cBhvr additive="base">
                                        <p:cTn id="53" dur="500" fill="hold"/>
                                        <p:tgtEl>
                                          <p:spTgt spid="47"/>
                                        </p:tgtEl>
                                        <p:attrNameLst>
                                          <p:attrName>ppt_x</p:attrName>
                                        </p:attrNameLst>
                                      </p:cBhvr>
                                      <p:tavLst>
                                        <p:tav tm="0">
                                          <p:val>
                                            <p:strVal val="1+#ppt_w/2"/>
                                          </p:val>
                                        </p:tav>
                                        <p:tav tm="100000">
                                          <p:val>
                                            <p:strVal val="#ppt_x"/>
                                          </p:val>
                                        </p:tav>
                                      </p:tavLst>
                                    </p:anim>
                                    <p:anim calcmode="lin" valueType="num">
                                      <p:cBhvr additive="base">
                                        <p:cTn id="54" dur="500" fill="hold"/>
                                        <p:tgtEl>
                                          <p:spTgt spid="47"/>
                                        </p:tgtEl>
                                        <p:attrNameLst>
                                          <p:attrName>ppt_y</p:attrName>
                                        </p:attrNameLst>
                                      </p:cBhvr>
                                      <p:tavLst>
                                        <p:tav tm="0">
                                          <p:val>
                                            <p:strVal val="#ppt_y"/>
                                          </p:val>
                                        </p:tav>
                                        <p:tav tm="100000">
                                          <p:val>
                                            <p:strVal val="#ppt_y"/>
                                          </p:val>
                                        </p:tav>
                                      </p:tavLst>
                                    </p:anim>
                                  </p:childTnLst>
                                </p:cTn>
                              </p:par>
                              <p:par>
                                <p:cTn id="55" presetID="2" presetClass="entr" presetSubtype="2" fill="hold" grpId="0" nodeType="withEffect">
                                  <p:stCondLst>
                                    <p:cond delay="0"/>
                                  </p:stCondLst>
                                  <p:childTnLst>
                                    <p:set>
                                      <p:cBhvr>
                                        <p:cTn id="56" dur="1" fill="hold">
                                          <p:stCondLst>
                                            <p:cond delay="0"/>
                                          </p:stCondLst>
                                        </p:cTn>
                                        <p:tgtEl>
                                          <p:spTgt spid="9"/>
                                        </p:tgtEl>
                                        <p:attrNameLst>
                                          <p:attrName>style.visibility</p:attrName>
                                        </p:attrNameLst>
                                      </p:cBhvr>
                                      <p:to>
                                        <p:strVal val="visible"/>
                                      </p:to>
                                    </p:set>
                                    <p:anim calcmode="lin" valueType="num">
                                      <p:cBhvr additive="base">
                                        <p:cTn id="57" dur="500" fill="hold"/>
                                        <p:tgtEl>
                                          <p:spTgt spid="9"/>
                                        </p:tgtEl>
                                        <p:attrNameLst>
                                          <p:attrName>ppt_x</p:attrName>
                                        </p:attrNameLst>
                                      </p:cBhvr>
                                      <p:tavLst>
                                        <p:tav tm="0">
                                          <p:val>
                                            <p:strVal val="1+#ppt_w/2"/>
                                          </p:val>
                                        </p:tav>
                                        <p:tav tm="100000">
                                          <p:val>
                                            <p:strVal val="#ppt_x"/>
                                          </p:val>
                                        </p:tav>
                                      </p:tavLst>
                                    </p:anim>
                                    <p:anim calcmode="lin" valueType="num">
                                      <p:cBhvr additive="base">
                                        <p:cTn id="58" dur="500" fill="hold"/>
                                        <p:tgtEl>
                                          <p:spTgt spid="9"/>
                                        </p:tgtEl>
                                        <p:attrNameLst>
                                          <p:attrName>ppt_y</p:attrName>
                                        </p:attrNameLst>
                                      </p:cBhvr>
                                      <p:tavLst>
                                        <p:tav tm="0">
                                          <p:val>
                                            <p:strVal val="#ppt_y"/>
                                          </p:val>
                                        </p:tav>
                                        <p:tav tm="100000">
                                          <p:val>
                                            <p:strVal val="#ppt_y"/>
                                          </p:val>
                                        </p:tav>
                                      </p:tavLst>
                                    </p:anim>
                                  </p:childTnLst>
                                </p:cTn>
                              </p:par>
                              <p:par>
                                <p:cTn id="59" presetID="2" presetClass="entr" presetSubtype="2" fill="hold" grpId="0" nodeType="withEffect">
                                  <p:stCondLst>
                                    <p:cond delay="0"/>
                                  </p:stCondLst>
                                  <p:childTnLst>
                                    <p:set>
                                      <p:cBhvr>
                                        <p:cTn id="60" dur="1" fill="hold">
                                          <p:stCondLst>
                                            <p:cond delay="0"/>
                                          </p:stCondLst>
                                        </p:cTn>
                                        <p:tgtEl>
                                          <p:spTgt spid="30"/>
                                        </p:tgtEl>
                                        <p:attrNameLst>
                                          <p:attrName>style.visibility</p:attrName>
                                        </p:attrNameLst>
                                      </p:cBhvr>
                                      <p:to>
                                        <p:strVal val="visible"/>
                                      </p:to>
                                    </p:set>
                                    <p:anim calcmode="lin" valueType="num">
                                      <p:cBhvr additive="base">
                                        <p:cTn id="61" dur="500" fill="hold"/>
                                        <p:tgtEl>
                                          <p:spTgt spid="30"/>
                                        </p:tgtEl>
                                        <p:attrNameLst>
                                          <p:attrName>ppt_x</p:attrName>
                                        </p:attrNameLst>
                                      </p:cBhvr>
                                      <p:tavLst>
                                        <p:tav tm="0">
                                          <p:val>
                                            <p:strVal val="1+#ppt_w/2"/>
                                          </p:val>
                                        </p:tav>
                                        <p:tav tm="100000">
                                          <p:val>
                                            <p:strVal val="#ppt_x"/>
                                          </p:val>
                                        </p:tav>
                                      </p:tavLst>
                                    </p:anim>
                                    <p:anim calcmode="lin" valueType="num">
                                      <p:cBhvr additive="base">
                                        <p:cTn id="62" dur="500" fill="hold"/>
                                        <p:tgtEl>
                                          <p:spTgt spid="30"/>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 calcmode="lin" valueType="num">
                                      <p:cBhvr additive="base">
                                        <p:cTn id="65" dur="500" fill="hold"/>
                                        <p:tgtEl>
                                          <p:spTgt spid="46"/>
                                        </p:tgtEl>
                                        <p:attrNameLst>
                                          <p:attrName>ppt_x</p:attrName>
                                        </p:attrNameLst>
                                      </p:cBhvr>
                                      <p:tavLst>
                                        <p:tav tm="0">
                                          <p:val>
                                            <p:strVal val="1+#ppt_w/2"/>
                                          </p:val>
                                        </p:tav>
                                        <p:tav tm="100000">
                                          <p:val>
                                            <p:strVal val="#ppt_x"/>
                                          </p:val>
                                        </p:tav>
                                      </p:tavLst>
                                    </p:anim>
                                    <p:anim calcmode="lin" valueType="num">
                                      <p:cBhvr additive="base">
                                        <p:cTn id="66" dur="500" fill="hold"/>
                                        <p:tgtEl>
                                          <p:spTgt spid="46"/>
                                        </p:tgtEl>
                                        <p:attrNameLst>
                                          <p:attrName>ppt_y</p:attrName>
                                        </p:attrNameLst>
                                      </p:cBhvr>
                                      <p:tavLst>
                                        <p:tav tm="0">
                                          <p:val>
                                            <p:strVal val="#ppt_y"/>
                                          </p:val>
                                        </p:tav>
                                        <p:tav tm="100000">
                                          <p:val>
                                            <p:strVal val="#ppt_y"/>
                                          </p:val>
                                        </p:tav>
                                      </p:tavLst>
                                    </p:anim>
                                  </p:childTnLst>
                                </p:cTn>
                              </p:par>
                              <p:par>
                                <p:cTn id="67" presetID="2" presetClass="entr" presetSubtype="2" fill="hold" grpId="0" nodeType="withEffect">
                                  <p:stCondLst>
                                    <p:cond delay="0"/>
                                  </p:stCondLst>
                                  <p:childTnLst>
                                    <p:set>
                                      <p:cBhvr>
                                        <p:cTn id="68" dur="1" fill="hold">
                                          <p:stCondLst>
                                            <p:cond delay="0"/>
                                          </p:stCondLst>
                                        </p:cTn>
                                        <p:tgtEl>
                                          <p:spTgt spid="51"/>
                                        </p:tgtEl>
                                        <p:attrNameLst>
                                          <p:attrName>style.visibility</p:attrName>
                                        </p:attrNameLst>
                                      </p:cBhvr>
                                      <p:to>
                                        <p:strVal val="visible"/>
                                      </p:to>
                                    </p:set>
                                    <p:anim calcmode="lin" valueType="num">
                                      <p:cBhvr additive="base">
                                        <p:cTn id="69" dur="500" fill="hold"/>
                                        <p:tgtEl>
                                          <p:spTgt spid="51"/>
                                        </p:tgtEl>
                                        <p:attrNameLst>
                                          <p:attrName>ppt_x</p:attrName>
                                        </p:attrNameLst>
                                      </p:cBhvr>
                                      <p:tavLst>
                                        <p:tav tm="0">
                                          <p:val>
                                            <p:strVal val="1+#ppt_w/2"/>
                                          </p:val>
                                        </p:tav>
                                        <p:tav tm="100000">
                                          <p:val>
                                            <p:strVal val="#ppt_x"/>
                                          </p:val>
                                        </p:tav>
                                      </p:tavLst>
                                    </p:anim>
                                    <p:anim calcmode="lin" valueType="num">
                                      <p:cBhvr additive="base">
                                        <p:cTn id="70" dur="500" fill="hold"/>
                                        <p:tgtEl>
                                          <p:spTgt spid="51"/>
                                        </p:tgtEl>
                                        <p:attrNameLst>
                                          <p:attrName>ppt_y</p:attrName>
                                        </p:attrNameLst>
                                      </p:cBhvr>
                                      <p:tavLst>
                                        <p:tav tm="0">
                                          <p:val>
                                            <p:strVal val="#ppt_y"/>
                                          </p:val>
                                        </p:tav>
                                        <p:tav tm="100000">
                                          <p:val>
                                            <p:strVal val="#ppt_y"/>
                                          </p:val>
                                        </p:tav>
                                      </p:tavLst>
                                    </p:anim>
                                  </p:childTnLst>
                                </p:cTn>
                              </p:par>
                              <p:par>
                                <p:cTn id="71" presetID="2" presetClass="entr" presetSubtype="2"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500" fill="hold"/>
                                        <p:tgtEl>
                                          <p:spTgt spid="29"/>
                                        </p:tgtEl>
                                        <p:attrNameLst>
                                          <p:attrName>ppt_x</p:attrName>
                                        </p:attrNameLst>
                                      </p:cBhvr>
                                      <p:tavLst>
                                        <p:tav tm="0">
                                          <p:val>
                                            <p:strVal val="1+#ppt_w/2"/>
                                          </p:val>
                                        </p:tav>
                                        <p:tav tm="100000">
                                          <p:val>
                                            <p:strVal val="#ppt_x"/>
                                          </p:val>
                                        </p:tav>
                                      </p:tavLst>
                                    </p:anim>
                                    <p:anim calcmode="lin" valueType="num">
                                      <p:cBhvr additive="base">
                                        <p:cTn id="74"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4"/>
                                        </p:tgtEl>
                                        <p:attrNameLst>
                                          <p:attrName>style.visibility</p:attrName>
                                        </p:attrNameLst>
                                      </p:cBhvr>
                                      <p:to>
                                        <p:strVal val="visible"/>
                                      </p:to>
                                    </p:set>
                                    <p:anim calcmode="lin" valueType="num">
                                      <p:cBhvr additive="base">
                                        <p:cTn id="79" dur="500" fill="hold"/>
                                        <p:tgtEl>
                                          <p:spTgt spid="14"/>
                                        </p:tgtEl>
                                        <p:attrNameLst>
                                          <p:attrName>ppt_x</p:attrName>
                                        </p:attrNameLst>
                                      </p:cBhvr>
                                      <p:tavLst>
                                        <p:tav tm="0">
                                          <p:val>
                                            <p:strVal val="#ppt_x"/>
                                          </p:val>
                                        </p:tav>
                                        <p:tav tm="100000">
                                          <p:val>
                                            <p:strVal val="#ppt_x"/>
                                          </p:val>
                                        </p:tav>
                                      </p:tavLst>
                                    </p:anim>
                                    <p:anim calcmode="lin" valueType="num">
                                      <p:cBhvr additive="base">
                                        <p:cTn id="8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11"/>
                                        </p:tgtEl>
                                        <p:attrNameLst>
                                          <p:attrName>style.visibility</p:attrName>
                                        </p:attrNameLst>
                                      </p:cBhvr>
                                      <p:to>
                                        <p:strVal val="visible"/>
                                      </p:to>
                                    </p:set>
                                    <p:anim calcmode="lin" valueType="num">
                                      <p:cBhvr additive="base">
                                        <p:cTn id="85" dur="500" fill="hold"/>
                                        <p:tgtEl>
                                          <p:spTgt spid="11"/>
                                        </p:tgtEl>
                                        <p:attrNameLst>
                                          <p:attrName>ppt_x</p:attrName>
                                        </p:attrNameLst>
                                      </p:cBhvr>
                                      <p:tavLst>
                                        <p:tav tm="0">
                                          <p:val>
                                            <p:strVal val="#ppt_x"/>
                                          </p:val>
                                        </p:tav>
                                        <p:tav tm="100000">
                                          <p:val>
                                            <p:strVal val="#ppt_x"/>
                                          </p:val>
                                        </p:tav>
                                      </p:tavLst>
                                    </p:anim>
                                    <p:anim calcmode="lin" valueType="num">
                                      <p:cBhvr additive="base">
                                        <p:cTn id="86" dur="500" fill="hold"/>
                                        <p:tgtEl>
                                          <p:spTgt spid="11"/>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0"/>
                                  </p:stCondLst>
                                  <p:childTnLst>
                                    <p:set>
                                      <p:cBhvr>
                                        <p:cTn id="88" dur="1" fill="hold">
                                          <p:stCondLst>
                                            <p:cond delay="0"/>
                                          </p:stCondLst>
                                        </p:cTn>
                                        <p:tgtEl>
                                          <p:spTgt spid="13"/>
                                        </p:tgtEl>
                                        <p:attrNameLst>
                                          <p:attrName>style.visibility</p:attrName>
                                        </p:attrNameLst>
                                      </p:cBhvr>
                                      <p:to>
                                        <p:strVal val="visible"/>
                                      </p:to>
                                    </p:set>
                                    <p:anim calcmode="lin" valueType="num">
                                      <p:cBhvr additive="base">
                                        <p:cTn id="89" dur="500" fill="hold"/>
                                        <p:tgtEl>
                                          <p:spTgt spid="13"/>
                                        </p:tgtEl>
                                        <p:attrNameLst>
                                          <p:attrName>ppt_x</p:attrName>
                                        </p:attrNameLst>
                                      </p:cBhvr>
                                      <p:tavLst>
                                        <p:tav tm="0">
                                          <p:val>
                                            <p:strVal val="#ppt_x"/>
                                          </p:val>
                                        </p:tav>
                                        <p:tav tm="100000">
                                          <p:val>
                                            <p:strVal val="#ppt_x"/>
                                          </p:val>
                                        </p:tav>
                                      </p:tavLst>
                                    </p:anim>
                                    <p:anim calcmode="lin" valueType="num">
                                      <p:cBhvr additive="base">
                                        <p:cTn id="9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animBg="1"/>
      <p:bldP spid="29" grpId="0"/>
      <p:bldP spid="9" grpId="0" animBg="1"/>
      <p:bldP spid="12" grpId="0" animBg="1"/>
      <p:bldP spid="40" grpId="0"/>
      <p:bldP spid="30" grpId="0" animBg="1"/>
      <p:bldP spid="46" grpId="0"/>
      <p:bldP spid="47" grpId="0"/>
      <p:bldP spid="48" grpId="0"/>
      <p:bldP spid="51" grpId="0"/>
      <p:bldP spid="14" grpId="0"/>
    </p:bld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2784</TotalTime>
  <Words>5773</Words>
  <Application>Microsoft Office PowerPoint</Application>
  <PresentationFormat>Breedbeeld</PresentationFormat>
  <Paragraphs>868</Paragraphs>
  <Slides>45</Slides>
  <Notes>2</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45</vt:i4>
      </vt:variant>
    </vt:vector>
  </HeadingPairs>
  <TitlesOfParts>
    <vt:vector size="53" baseType="lpstr">
      <vt:lpstr>AR BLANCA</vt:lpstr>
      <vt:lpstr>AR JULIAN</vt:lpstr>
      <vt:lpstr>Arial</vt:lpstr>
      <vt:lpstr>Calibri</vt:lpstr>
      <vt:lpstr>Calibri Light</vt:lpstr>
      <vt:lpstr>Voor de </vt:lpstr>
      <vt:lpstr>Wind tijdens rustige dagen kent een dagelijkse gang</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Harry Wijnants</dc:creator>
  <cp:lastModifiedBy>Harry Wijnants</cp:lastModifiedBy>
  <cp:revision>209</cp:revision>
  <dcterms:created xsi:type="dcterms:W3CDTF">2023-03-01T19:02:35Z</dcterms:created>
  <dcterms:modified xsi:type="dcterms:W3CDTF">2024-03-18T17:13:09Z</dcterms:modified>
</cp:coreProperties>
</file>