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330" r:id="rId2"/>
    <p:sldId id="329" r:id="rId3"/>
    <p:sldId id="293" r:id="rId4"/>
    <p:sldId id="294" r:id="rId5"/>
    <p:sldId id="283" r:id="rId6"/>
    <p:sldId id="284" r:id="rId7"/>
    <p:sldId id="295" r:id="rId8"/>
    <p:sldId id="296" r:id="rId9"/>
    <p:sldId id="297" r:id="rId10"/>
    <p:sldId id="298" r:id="rId11"/>
    <p:sldId id="299" r:id="rId12"/>
    <p:sldId id="301" r:id="rId13"/>
    <p:sldId id="302" r:id="rId14"/>
    <p:sldId id="303" r:id="rId15"/>
    <p:sldId id="304" r:id="rId16"/>
    <p:sldId id="305" r:id="rId17"/>
    <p:sldId id="306" r:id="rId18"/>
    <p:sldId id="307" r:id="rId19"/>
    <p:sldId id="308" r:id="rId20"/>
    <p:sldId id="309" r:id="rId21"/>
    <p:sldId id="310" r:id="rId22"/>
    <p:sldId id="311" r:id="rId23"/>
    <p:sldId id="312" r:id="rId24"/>
    <p:sldId id="313" r:id="rId25"/>
    <p:sldId id="314" r:id="rId26"/>
    <p:sldId id="317" r:id="rId27"/>
    <p:sldId id="318" r:id="rId28"/>
    <p:sldId id="319" r:id="rId29"/>
    <p:sldId id="320" r:id="rId30"/>
    <p:sldId id="321" r:id="rId31"/>
    <p:sldId id="315" r:id="rId32"/>
    <p:sldId id="328" r:id="rId33"/>
    <p:sldId id="331" r:id="rId34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rry Wijnants" initials="HW" lastIdx="1" clrIdx="0">
    <p:extLst>
      <p:ext uri="{19B8F6BF-5375-455C-9EA6-DF929625EA0E}">
        <p15:presenceInfo xmlns:p15="http://schemas.microsoft.com/office/powerpoint/2012/main" userId="cf7ab555fc9cf01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662" autoAdjust="0"/>
    <p:restoredTop sz="94660"/>
  </p:normalViewPr>
  <p:slideViewPr>
    <p:cSldViewPr snapToGrid="0">
      <p:cViewPr varScale="1">
        <p:scale>
          <a:sx n="88" d="100"/>
          <a:sy n="88" d="100"/>
        </p:scale>
        <p:origin x="9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A10F4C-5058-42A0-9F8C-364952AA4ADC}" type="datetimeFigureOut">
              <a:rPr lang="nl-BE" smtClean="0"/>
              <a:t>17/03/2024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190CB9-580E-43AD-BD9B-5B0E0DDBFBB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08154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481AE-8348-4C07-9779-F458DEF7784A}" type="datetime1">
              <a:rPr lang="nl-BE" smtClean="0"/>
              <a:t>17/03/2024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Het Gilde van Molenaars</a:t>
            </a: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8AE9-B615-4110-8A40-3E5F16D5504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44411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C9876-20D9-42C7-B563-0D46EAE576DE}" type="datetime1">
              <a:rPr lang="nl-BE" smtClean="0"/>
              <a:t>17/03/2024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Het Gilde van Molenaars</a:t>
            </a: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8AE9-B615-4110-8A40-3E5F16D5504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02383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F340B-C413-4C87-B762-624C811316FA}" type="datetime1">
              <a:rPr lang="nl-BE" smtClean="0"/>
              <a:t>17/03/2024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Het Gilde van Molenaars</a:t>
            </a: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8AE9-B615-4110-8A40-3E5F16D5504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01172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C9ABC-F820-4A77-868B-434486F230B4}" type="datetime1">
              <a:rPr lang="nl-BE" smtClean="0"/>
              <a:t>17/03/2024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Het Gilde van Molenaars</a:t>
            </a: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8AE9-B615-4110-8A40-3E5F16D5504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81273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83C82-0620-409F-B8AF-F90086D33A81}" type="datetime1">
              <a:rPr lang="nl-BE" smtClean="0"/>
              <a:t>17/03/2024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Het Gilde van Molenaars</a:t>
            </a: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8AE9-B615-4110-8A40-3E5F16D5504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41715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1EBB9-9805-4DC2-BBFA-66A6F2AE228A}" type="datetime1">
              <a:rPr lang="nl-BE" smtClean="0"/>
              <a:t>17/03/2024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Het Gilde van Molenaars</a:t>
            </a:r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8AE9-B615-4110-8A40-3E5F16D5504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47143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F8F21-4D91-44D7-B590-65ADB4E3B750}" type="datetime1">
              <a:rPr lang="nl-BE" smtClean="0"/>
              <a:t>17/03/2024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Het Gilde van Molenaars</a:t>
            </a:r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8AE9-B615-4110-8A40-3E5F16D5504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0918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79212-9BC3-47FF-9018-1C31D5452E5C}" type="datetime1">
              <a:rPr lang="nl-BE" smtClean="0"/>
              <a:t>17/03/2024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Het Gilde van Molenaars</a:t>
            </a:r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8AE9-B615-4110-8A40-3E5F16D5504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59349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F9CB3-1D74-40DB-9147-5595EB9F1B5A}" type="datetime1">
              <a:rPr lang="nl-BE" smtClean="0"/>
              <a:t>17/03/2024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Het Gilde van Molenaars</a:t>
            </a:r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8AE9-B615-4110-8A40-3E5F16D5504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45912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6078F-EB03-40B6-A7D2-A93483125D2F}" type="datetime1">
              <a:rPr lang="nl-BE" smtClean="0"/>
              <a:t>17/03/2024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Het Gilde van Molenaars</a:t>
            </a:r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8AE9-B615-4110-8A40-3E5F16D5504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72775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61267-EAE6-43C6-B9BE-4F1155E552FB}" type="datetime1">
              <a:rPr lang="nl-BE" smtClean="0"/>
              <a:t>17/03/2024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Het Gilde van Molenaars</a:t>
            </a:r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8AE9-B615-4110-8A40-3E5F16D5504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96827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1A5368-FB9A-4832-9F9D-E0123266CBD8}" type="datetime1">
              <a:rPr lang="nl-BE" smtClean="0"/>
              <a:t>17/03/2024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BE" smtClean="0"/>
              <a:t>Het Gilde van Molenaars</a:t>
            </a: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0B8AE9-B615-4110-8A40-3E5F16D5504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57024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g"/><Relationship Id="rId5" Type="http://schemas.openxmlformats.org/officeDocument/2006/relationships/image" Target="../media/image18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8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eg"/><Relationship Id="rId4" Type="http://schemas.openxmlformats.org/officeDocument/2006/relationships/image" Target="../media/image3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eg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C9ABC-F820-4A77-868B-434486F230B4}" type="datetime1">
              <a:rPr lang="nl-BE" smtClean="0"/>
              <a:t>17/03/2024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Het Gilde van Molenaars</a:t>
            </a: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8AE9-B615-4110-8A40-3E5F16D5504D}" type="slidenum">
              <a:rPr lang="nl-BE" smtClean="0"/>
              <a:t>1</a:t>
            </a:fld>
            <a:endParaRPr lang="nl-BE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7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2914168" y="144712"/>
            <a:ext cx="6636776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nl-BE" sz="3600" dirty="0" smtClean="0">
                <a:latin typeface="AR JULIAN" panose="02000000000000000000" pitchFamily="2" charset="0"/>
              </a:rPr>
              <a:t>Het weer 2023</a:t>
            </a:r>
            <a:endParaRPr lang="nl-BE" sz="3600" dirty="0">
              <a:latin typeface="AR JULIAN" panose="02000000000000000000" pitchFamily="2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0"/>
            <a:ext cx="2851089" cy="900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nl-BE" dirty="0"/>
          </a:p>
        </p:txBody>
      </p:sp>
      <p:sp>
        <p:nvSpPr>
          <p:cNvPr id="10" name="Tekstvak 9"/>
          <p:cNvSpPr txBox="1"/>
          <p:nvPr/>
        </p:nvSpPr>
        <p:spPr>
          <a:xfrm>
            <a:off x="693207" y="117671"/>
            <a:ext cx="198305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Het Gilde van Molenaars</a:t>
            </a:r>
          </a:p>
          <a:p>
            <a:pPr algn="ctr"/>
            <a:r>
              <a:rPr lang="nl-B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Afd. Limburg</a:t>
            </a:r>
          </a:p>
          <a:p>
            <a:pPr algn="ctr"/>
            <a:endParaRPr lang="nl-B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41" y="6225"/>
            <a:ext cx="716948" cy="900000"/>
          </a:xfrm>
          <a:prstGeom prst="rect">
            <a:avLst/>
          </a:prstGeom>
        </p:spPr>
      </p:pic>
      <p:sp>
        <p:nvSpPr>
          <p:cNvPr id="12" name="Ondertitel 2"/>
          <p:cNvSpPr txBox="1">
            <a:spLocks/>
          </p:cNvSpPr>
          <p:nvPr/>
        </p:nvSpPr>
        <p:spPr>
          <a:xfrm>
            <a:off x="3163593" y="2282627"/>
            <a:ext cx="7430729" cy="2618908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BE" sz="6000" dirty="0" smtClean="0">
                <a:latin typeface="AR JULIAN" panose="02000000000000000000" pitchFamily="2" charset="0"/>
              </a:rPr>
              <a:t>Harry Wijnants</a:t>
            </a:r>
            <a:endParaRPr lang="nl-BE" sz="6000" dirty="0">
              <a:latin typeface="AR JULIAN" panose="02000000000000000000" pitchFamily="2" charset="0"/>
            </a:endParaRPr>
          </a:p>
          <a:p>
            <a:pPr marL="0" indent="0" algn="ctr">
              <a:buNone/>
            </a:pPr>
            <a:r>
              <a:rPr lang="nl-BE" sz="3200" dirty="0" smtClean="0">
                <a:latin typeface="AR JULIAN" panose="02000000000000000000" pitchFamily="2" charset="0"/>
              </a:rPr>
              <a:t>Molenaar-Instructeur</a:t>
            </a:r>
          </a:p>
          <a:p>
            <a:pPr marL="0" indent="0" algn="ctr">
              <a:buNone/>
            </a:pPr>
            <a:r>
              <a:rPr lang="nl-BE" sz="3600" dirty="0" smtClean="0">
                <a:latin typeface="AR JULIAN" panose="02000000000000000000" pitchFamily="2" charset="0"/>
              </a:rPr>
              <a:t>Napoleonsmolen Hamont-Achel</a:t>
            </a:r>
          </a:p>
          <a:p>
            <a:pPr marL="0" indent="0" algn="ctr">
              <a:buNone/>
            </a:pPr>
            <a:r>
              <a:rPr lang="nl-BE" sz="2000" smtClean="0">
                <a:latin typeface="Arial" panose="020B0604020202020204" pitchFamily="34" charset="0"/>
                <a:cs typeface="Arial" panose="020B0604020202020204" pitchFamily="34" charset="0"/>
              </a:rPr>
              <a:t>wijnantsharry@gmail.com</a:t>
            </a:r>
            <a:endParaRPr lang="nl-B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nl-BE" sz="3600" dirty="0">
              <a:latin typeface="AR JULIAN" panose="02000000000000000000" pitchFamily="2" charset="0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8796785" y="946501"/>
            <a:ext cx="3197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Hand aan de licht</a:t>
            </a:r>
          </a:p>
          <a:p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Een blik naar de lucht gericht</a:t>
            </a:r>
          </a:p>
          <a:p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Hou de steen draaiend</a:t>
            </a:r>
            <a:endParaRPr lang="nl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3477584" y="5392744"/>
            <a:ext cx="6802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Deel 2 : Wolken en weerverschijnselen</a:t>
            </a:r>
            <a:endParaRPr lang="nl-BE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380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72"/>
          <a:stretch/>
        </p:blipFill>
        <p:spPr>
          <a:xfrm flipH="1">
            <a:off x="9617883" y="7120"/>
            <a:ext cx="2574115" cy="1251409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2937909" y="138487"/>
            <a:ext cx="6636776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nl-BE" sz="3600" dirty="0" smtClean="0">
                <a:latin typeface="AR JULIAN" panose="02000000000000000000" pitchFamily="2" charset="0"/>
              </a:rPr>
              <a:t>Stratus, gelaagde bewolking</a:t>
            </a:r>
            <a:endParaRPr lang="nl-BE" sz="3600" dirty="0">
              <a:latin typeface="AR JULIAN" panose="02000000000000000000" pitchFamily="2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43620" y="7120"/>
            <a:ext cx="2851089" cy="900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nl-BE" dirty="0"/>
          </a:p>
        </p:txBody>
      </p:sp>
      <p:sp>
        <p:nvSpPr>
          <p:cNvPr id="5" name="Tekstvak 4"/>
          <p:cNvSpPr txBox="1"/>
          <p:nvPr/>
        </p:nvSpPr>
        <p:spPr>
          <a:xfrm>
            <a:off x="736827" y="138487"/>
            <a:ext cx="198305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Het Gilde van Molenaars</a:t>
            </a:r>
          </a:p>
          <a:p>
            <a:pPr algn="ctr"/>
            <a:r>
              <a:rPr lang="nl-B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Afd. Limburg</a:t>
            </a:r>
          </a:p>
          <a:p>
            <a:pPr algn="ctr"/>
            <a:endParaRPr lang="nl-B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041"/>
            <a:ext cx="716948" cy="900000"/>
          </a:xfrm>
          <a:prstGeom prst="rect">
            <a:avLst/>
          </a:prstGeom>
        </p:spPr>
      </p:pic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D2D7D-7BED-41FE-9B59-7FE814BE1AC7}" type="datetime1">
              <a:rPr lang="nl-BE" smtClean="0"/>
              <a:t>17/03/2024</a:t>
            </a:fld>
            <a:endParaRPr lang="nl-BE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8AE9-B615-4110-8A40-3E5F16D5504D}" type="slidenum">
              <a:rPr lang="nl-BE" smtClean="0"/>
              <a:t>10</a:t>
            </a:fld>
            <a:endParaRPr lang="nl-BE"/>
          </a:p>
        </p:txBody>
      </p:sp>
      <p:pic>
        <p:nvPicPr>
          <p:cNvPr id="9" name="Afbeelding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64" y="1688804"/>
            <a:ext cx="3600000" cy="2520000"/>
          </a:xfrm>
          <a:prstGeom prst="rect">
            <a:avLst/>
          </a:prstGeom>
        </p:spPr>
      </p:pic>
      <p:pic>
        <p:nvPicPr>
          <p:cNvPr id="10" name="Afbeelding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973" y="1688804"/>
            <a:ext cx="3600000" cy="2520000"/>
          </a:xfrm>
          <a:prstGeom prst="rect">
            <a:avLst/>
          </a:prstGeom>
        </p:spPr>
      </p:pic>
      <p:pic>
        <p:nvPicPr>
          <p:cNvPr id="11" name="Afbeelding 10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882" y="1717379"/>
            <a:ext cx="3600000" cy="2520000"/>
          </a:xfrm>
          <a:prstGeom prst="rect">
            <a:avLst/>
          </a:prstGeom>
        </p:spPr>
      </p:pic>
      <p:sp>
        <p:nvSpPr>
          <p:cNvPr id="12" name="Tekstvak 11"/>
          <p:cNvSpPr txBox="1"/>
          <p:nvPr/>
        </p:nvSpPr>
        <p:spPr>
          <a:xfrm>
            <a:off x="289825" y="4861338"/>
            <a:ext cx="11505819" cy="153888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nl-BE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 de molenaar: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nl-B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gelaagde bewolking een voorteken dat hij zich aan een rustig maaldagje mag verwachten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Lucht kleurt grijs bij stratus tot nevelig wit bij cirrostratus.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Door de stabiele omgeving is normale aandacht voldoende.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Geen kans op buien en windstoten</a:t>
            </a:r>
            <a:endParaRPr lang="nl-BE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446064" y="4350405"/>
            <a:ext cx="360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Stratus (St)</a:t>
            </a:r>
            <a:endParaRPr lang="nl-B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4223875" y="4368024"/>
            <a:ext cx="360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Altostratus (As)</a:t>
            </a:r>
            <a:endParaRPr lang="nl-B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8176784" y="4368024"/>
            <a:ext cx="360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Cirrostratus (Cs)</a:t>
            </a:r>
            <a:endParaRPr lang="nl-B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838200" y="957196"/>
            <a:ext cx="8396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Een egale gelaagde of stratus bewolking duidt op grote stabiliteit in de atmosfeer</a:t>
            </a:r>
          </a:p>
          <a:p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Komt voor op elke hoogte </a:t>
            </a:r>
            <a:endParaRPr lang="nl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Het Gilde van Molenaars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25172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72"/>
          <a:stretch/>
        </p:blipFill>
        <p:spPr>
          <a:xfrm flipH="1">
            <a:off x="9617883" y="7120"/>
            <a:ext cx="2574115" cy="1251409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2937909" y="138487"/>
            <a:ext cx="6636776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nl-BE" sz="3600" dirty="0" smtClean="0">
                <a:latin typeface="AR JULIAN" panose="02000000000000000000" pitchFamily="2" charset="0"/>
              </a:rPr>
              <a:t>Cumulus, gestapelde wolken</a:t>
            </a:r>
            <a:endParaRPr lang="nl-BE" sz="3600" dirty="0">
              <a:latin typeface="AR JULIAN" panose="02000000000000000000" pitchFamily="2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43620" y="7120"/>
            <a:ext cx="2851089" cy="900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nl-BE" dirty="0"/>
          </a:p>
        </p:txBody>
      </p:sp>
      <p:sp>
        <p:nvSpPr>
          <p:cNvPr id="5" name="Tekstvak 4"/>
          <p:cNvSpPr txBox="1"/>
          <p:nvPr/>
        </p:nvSpPr>
        <p:spPr>
          <a:xfrm>
            <a:off x="736827" y="138487"/>
            <a:ext cx="198305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Het Gilde van Molenaars</a:t>
            </a:r>
          </a:p>
          <a:p>
            <a:pPr algn="ctr"/>
            <a:r>
              <a:rPr lang="nl-B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Afd. Limburg</a:t>
            </a:r>
          </a:p>
          <a:p>
            <a:pPr algn="ctr"/>
            <a:endParaRPr lang="nl-B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041"/>
            <a:ext cx="716948" cy="900000"/>
          </a:xfrm>
          <a:prstGeom prst="rect">
            <a:avLst/>
          </a:prstGeom>
        </p:spPr>
      </p:pic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5F406-5026-4894-A205-84CA887D5F89}" type="datetime1">
              <a:rPr lang="nl-BE" smtClean="0"/>
              <a:t>17/03/2024</a:t>
            </a:fld>
            <a:endParaRPr lang="nl-BE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8AE9-B615-4110-8A40-3E5F16D5504D}" type="slidenum">
              <a:rPr lang="nl-BE" smtClean="0"/>
              <a:t>11</a:t>
            </a:fld>
            <a:endParaRPr lang="nl-BE"/>
          </a:p>
        </p:txBody>
      </p:sp>
      <p:pic>
        <p:nvPicPr>
          <p:cNvPr id="9" name="Afbeelding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31" y="1795881"/>
            <a:ext cx="3600000" cy="2160000"/>
          </a:xfrm>
          <a:prstGeom prst="rect">
            <a:avLst/>
          </a:prstGeom>
        </p:spPr>
      </p:pic>
      <p:sp>
        <p:nvSpPr>
          <p:cNvPr id="10" name="Tekstvak 9"/>
          <p:cNvSpPr txBox="1"/>
          <p:nvPr/>
        </p:nvSpPr>
        <p:spPr>
          <a:xfrm>
            <a:off x="418875" y="4103980"/>
            <a:ext cx="36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Stratocumulus (Sc)</a:t>
            </a:r>
            <a:endParaRPr lang="nl-BE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4305075" y="4103980"/>
            <a:ext cx="35820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Altocumulus (Ac)</a:t>
            </a:r>
            <a:endParaRPr lang="nl-BE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8258175" y="4103980"/>
            <a:ext cx="36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Cirrocumulus (Cc)</a:t>
            </a:r>
            <a:endParaRPr lang="nl-BE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451104" y="1278450"/>
            <a:ext cx="11524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Cumulus bewolking waarvan de basis zich op verschillende hoogtes bevinden</a:t>
            </a:r>
            <a:endParaRPr lang="nl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353031" y="4537668"/>
            <a:ext cx="11524869" cy="178510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nl-BE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 de molenaar: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Cumulusbewolking vraagt meer aandacht. Dan andere wolkensoorten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Niet alle stapelwolken houden gevaar in, Kleine stapelwolken Cumulus </a:t>
            </a:r>
            <a:r>
              <a:rPr lang="nl-BE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Humulis</a:t>
            </a:r>
            <a:r>
              <a:rPr lang="nl-B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(Cu hum) is mooi weer wolk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Stapelwolken duiden op een onstabiele atmosfeer en kunnen het weerbeeld zeer snel veranderen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 kunnen hieruit grotere wolken groeien die buien met windstoten, rukwinden en zelfs valwinden meebrengen </a:t>
            </a:r>
            <a:endParaRPr lang="nl-BE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Afbeelding 1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375" y="1795881"/>
            <a:ext cx="3600000" cy="2160000"/>
          </a:xfrm>
          <a:prstGeom prst="rect">
            <a:avLst/>
          </a:prstGeom>
        </p:spPr>
      </p:pic>
      <p:pic>
        <p:nvPicPr>
          <p:cNvPr id="16" name="Afbeelding 15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075" y="1795881"/>
            <a:ext cx="3600000" cy="2160000"/>
          </a:xfrm>
          <a:prstGeom prst="rect">
            <a:avLst/>
          </a:prstGeom>
        </p:spPr>
      </p:pic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Het Gilde van Molenaars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93063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72"/>
          <a:stretch/>
        </p:blipFill>
        <p:spPr>
          <a:xfrm flipH="1">
            <a:off x="9617883" y="7120"/>
            <a:ext cx="2574115" cy="1251409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2937909" y="138487"/>
            <a:ext cx="6636776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nl-BE" sz="3600" dirty="0" smtClean="0">
                <a:latin typeface="AR JULIAN" panose="02000000000000000000" pitchFamily="2" charset="0"/>
              </a:rPr>
              <a:t>Voorspellende waarde: cirrus</a:t>
            </a:r>
            <a:endParaRPr lang="nl-BE" sz="3600" dirty="0">
              <a:latin typeface="AR JULIAN" panose="02000000000000000000" pitchFamily="2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43620" y="7120"/>
            <a:ext cx="2851089" cy="900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nl-BE" dirty="0"/>
          </a:p>
        </p:txBody>
      </p:sp>
      <p:sp>
        <p:nvSpPr>
          <p:cNvPr id="5" name="Tekstvak 4"/>
          <p:cNvSpPr txBox="1"/>
          <p:nvPr/>
        </p:nvSpPr>
        <p:spPr>
          <a:xfrm>
            <a:off x="736827" y="138487"/>
            <a:ext cx="198305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Het Gilde van Molenaars</a:t>
            </a:r>
          </a:p>
          <a:p>
            <a:pPr algn="ctr"/>
            <a:r>
              <a:rPr lang="nl-B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Afd. Limburg</a:t>
            </a:r>
          </a:p>
          <a:p>
            <a:pPr algn="ctr"/>
            <a:endParaRPr lang="nl-B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041"/>
            <a:ext cx="716948" cy="900000"/>
          </a:xfrm>
          <a:prstGeom prst="rect">
            <a:avLst/>
          </a:prstGeom>
        </p:spPr>
      </p:pic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A087C-50D5-4FFE-B107-BE5E52616EDE}" type="datetime1">
              <a:rPr lang="nl-BE" smtClean="0"/>
              <a:t>17/03/2024</a:t>
            </a:fld>
            <a:endParaRPr lang="nl-BE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8AE9-B615-4110-8A40-3E5F16D5504D}" type="slidenum">
              <a:rPr lang="nl-BE" smtClean="0"/>
              <a:t>12</a:t>
            </a:fld>
            <a:endParaRPr lang="nl-BE"/>
          </a:p>
        </p:txBody>
      </p:sp>
      <p:sp>
        <p:nvSpPr>
          <p:cNvPr id="9" name="Rechthoek 8"/>
          <p:cNvSpPr/>
          <p:nvPr/>
        </p:nvSpPr>
        <p:spPr>
          <a:xfrm>
            <a:off x="5951572" y="4722755"/>
            <a:ext cx="6096000" cy="1477328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>
            <a:spAutoFit/>
          </a:bodyPr>
          <a:lstStyle/>
          <a:p>
            <a:r>
              <a:rPr lang="nl-B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Uitwaaierende Cirrus </a:t>
            </a:r>
            <a:r>
              <a:rPr lang="nl-B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wolk </a:t>
            </a:r>
            <a:r>
              <a:rPr lang="nl-B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nl-BE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uncinus</a:t>
            </a:r>
            <a:r>
              <a:rPr lang="nl-B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nl-B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geeft aan dat de straalstroom in de omgeving is. Dit betekend dat we ons aan </a:t>
            </a:r>
            <a:r>
              <a:rPr lang="nl-B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 reeks van depressies </a:t>
            </a:r>
            <a:r>
              <a:rPr lang="nl-B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mogen </a:t>
            </a:r>
            <a:r>
              <a:rPr lang="nl-B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verwachten. Het </a:t>
            </a:r>
            <a:r>
              <a:rPr lang="nl-B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staartje van de komma geeft de richting van de straalstroom </a:t>
            </a:r>
            <a:r>
              <a:rPr lang="nl-B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aan</a:t>
            </a:r>
            <a:endParaRPr lang="nl-BE" dirty="0">
              <a:solidFill>
                <a:srgbClr val="FF0000"/>
              </a:solidFill>
              <a:latin typeface="AR JULIAN" panose="02000000000000000000" pitchFamily="2" charset="0"/>
            </a:endParaRPr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38" y="1427317"/>
            <a:ext cx="3394362" cy="2545772"/>
          </a:xfrm>
          <a:prstGeom prst="rect">
            <a:avLst/>
          </a:prstGeom>
        </p:spPr>
      </p:pic>
      <p:sp>
        <p:nvSpPr>
          <p:cNvPr id="11" name="Tekstvak 10"/>
          <p:cNvSpPr txBox="1"/>
          <p:nvPr/>
        </p:nvSpPr>
        <p:spPr>
          <a:xfrm>
            <a:off x="4062845" y="1406089"/>
            <a:ext cx="47174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Snel trekkend uit ZW/NW en toenemende cirrus bewolking, Ci verandert in Cs, verder naar As en St, is de aankondiging van een naderend warmte front mogelijk een overtrekkende depressie</a:t>
            </a:r>
            <a:endParaRPr lang="nl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187038" y="4137979"/>
            <a:ext cx="55348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s ’Ochtens cirrus in het oosten waar weinig beweging inzit en geleidelijk oplost: voorspeld een mooie zonnige dag</a:t>
            </a:r>
            <a:endParaRPr lang="nl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187038" y="5061309"/>
            <a:ext cx="55348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Bij mooi weer ongelijkmatig verdeelde cirrus: weersituatie is kalm en geen verandering op korte termijn, restanten van buien</a:t>
            </a:r>
            <a:endParaRPr lang="nl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763" y="1406089"/>
            <a:ext cx="2500744" cy="3132000"/>
          </a:xfrm>
          <a:prstGeom prst="rect">
            <a:avLst/>
          </a:prstGeom>
        </p:spPr>
      </p:pic>
      <p:sp>
        <p:nvSpPr>
          <p:cNvPr id="15" name="Tijdelijke aanduiding voor voetteks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Het Gilde van Molenaars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51451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72"/>
          <a:stretch/>
        </p:blipFill>
        <p:spPr>
          <a:xfrm flipH="1">
            <a:off x="9617883" y="7120"/>
            <a:ext cx="2574115" cy="1251409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2937909" y="138487"/>
            <a:ext cx="6636776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nl-BE" sz="3600" dirty="0" smtClean="0">
                <a:latin typeface="AR JULIAN" panose="02000000000000000000" pitchFamily="2" charset="0"/>
              </a:rPr>
              <a:t>Beweging van cirrus</a:t>
            </a:r>
            <a:endParaRPr lang="nl-BE" sz="3600" dirty="0">
              <a:latin typeface="AR JULIAN" panose="02000000000000000000" pitchFamily="2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43620" y="7120"/>
            <a:ext cx="2851089" cy="900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nl-BE" dirty="0"/>
          </a:p>
        </p:txBody>
      </p:sp>
      <p:sp>
        <p:nvSpPr>
          <p:cNvPr id="5" name="Tekstvak 4"/>
          <p:cNvSpPr txBox="1"/>
          <p:nvPr/>
        </p:nvSpPr>
        <p:spPr>
          <a:xfrm>
            <a:off x="736827" y="138487"/>
            <a:ext cx="198305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Het Gilde van Molenaars</a:t>
            </a:r>
          </a:p>
          <a:p>
            <a:pPr algn="ctr"/>
            <a:r>
              <a:rPr lang="nl-B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Afd. Limburg</a:t>
            </a:r>
          </a:p>
          <a:p>
            <a:pPr algn="ctr"/>
            <a:endParaRPr lang="nl-B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041"/>
            <a:ext cx="716948" cy="900000"/>
          </a:xfrm>
          <a:prstGeom prst="rect">
            <a:avLst/>
          </a:prstGeom>
        </p:spPr>
      </p:pic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3602-0864-4216-8249-43500C06BEC5}" type="datetime1">
              <a:rPr lang="nl-BE" smtClean="0"/>
              <a:t>17/03/2024</a:t>
            </a:fld>
            <a:endParaRPr lang="nl-BE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8AE9-B615-4110-8A40-3E5F16D5504D}" type="slidenum">
              <a:rPr lang="nl-BE" smtClean="0"/>
              <a:t>13</a:t>
            </a:fld>
            <a:endParaRPr lang="nl-BE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72" y="2294525"/>
            <a:ext cx="4973782" cy="3730337"/>
          </a:xfrm>
          <a:prstGeom prst="rect">
            <a:avLst/>
          </a:prstGeom>
        </p:spPr>
      </p:pic>
      <p:sp>
        <p:nvSpPr>
          <p:cNvPr id="10" name="Tekstvak 9"/>
          <p:cNvSpPr txBox="1"/>
          <p:nvPr/>
        </p:nvSpPr>
        <p:spPr>
          <a:xfrm>
            <a:off x="5809633" y="2294525"/>
            <a:ext cx="50953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Neem een vast punt als oriëntatie punt, bv. dakgoot of molenromp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Kijk naar de bewolking.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 zie je of deze zich snel of traag verplaatst </a:t>
            </a:r>
            <a:endParaRPr lang="nl-BE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5896484" y="4159693"/>
            <a:ext cx="5928852" cy="150810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nl-BE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 de molenaar</a:t>
            </a:r>
            <a:r>
              <a:rPr lang="nl-B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Hoog en snel voortdrijvende straalstroomcirrus duidt op naderende krachtige depressie met de wind.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Bewolking zal snel toenemen, sterke wind binnen </a:t>
            </a:r>
          </a:p>
          <a:p>
            <a:r>
              <a:rPr lang="nl-B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10 à 15 uur</a:t>
            </a:r>
            <a:endParaRPr lang="nl-BE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350132" y="1302536"/>
            <a:ext cx="1051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Door de grote hoogte is het moeilijk om vast te stellen of een cirrus wolk zich snel of traag verplaatst</a:t>
            </a:r>
            <a:endParaRPr lang="nl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Het Gilde van Molenaars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16190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72"/>
          <a:stretch/>
        </p:blipFill>
        <p:spPr>
          <a:xfrm flipH="1">
            <a:off x="9617883" y="7120"/>
            <a:ext cx="2574115" cy="1251409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2937909" y="138487"/>
            <a:ext cx="6636776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nl-BE" sz="3600" dirty="0" smtClean="0">
                <a:latin typeface="AR JULIAN" panose="02000000000000000000" pitchFamily="2" charset="0"/>
              </a:rPr>
              <a:t>Vliegtuigstrepen !</a:t>
            </a:r>
            <a:endParaRPr lang="nl-BE" sz="3600" dirty="0">
              <a:latin typeface="AR JULIAN" panose="02000000000000000000" pitchFamily="2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43620" y="7120"/>
            <a:ext cx="2851089" cy="900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nl-BE" dirty="0"/>
          </a:p>
        </p:txBody>
      </p:sp>
      <p:sp>
        <p:nvSpPr>
          <p:cNvPr id="5" name="Tekstvak 4"/>
          <p:cNvSpPr txBox="1"/>
          <p:nvPr/>
        </p:nvSpPr>
        <p:spPr>
          <a:xfrm>
            <a:off x="736827" y="138487"/>
            <a:ext cx="198305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Het Gilde van Molenaars</a:t>
            </a:r>
          </a:p>
          <a:p>
            <a:pPr algn="ctr"/>
            <a:r>
              <a:rPr lang="nl-B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Afd. Limburg</a:t>
            </a:r>
          </a:p>
          <a:p>
            <a:pPr algn="ctr"/>
            <a:endParaRPr lang="nl-B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041"/>
            <a:ext cx="716948" cy="900000"/>
          </a:xfrm>
          <a:prstGeom prst="rect">
            <a:avLst/>
          </a:prstGeom>
        </p:spPr>
      </p:pic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30CA4-80C7-4D7D-921C-0DCD3ABF890D}" type="datetime1">
              <a:rPr lang="nl-BE" smtClean="0"/>
              <a:t>17/03/2024</a:t>
            </a:fld>
            <a:endParaRPr lang="nl-BE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8AE9-B615-4110-8A40-3E5F16D5504D}" type="slidenum">
              <a:rPr lang="nl-BE" smtClean="0"/>
              <a:t>14</a:t>
            </a:fld>
            <a:endParaRPr lang="nl-BE"/>
          </a:p>
        </p:txBody>
      </p:sp>
      <p:sp>
        <p:nvSpPr>
          <p:cNvPr id="9" name="Tekstvak 8"/>
          <p:cNvSpPr txBox="1"/>
          <p:nvPr/>
        </p:nvSpPr>
        <p:spPr>
          <a:xfrm>
            <a:off x="843922" y="1169026"/>
            <a:ext cx="7893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Vliegtuigstrepen of contrails, zijn niet echt wolken maar een verschijnsel dat veroorzaakt wordt door de uitstoot van de straalmotoren </a:t>
            </a:r>
            <a:endParaRPr lang="nl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1440872" y="4757545"/>
            <a:ext cx="9310253" cy="150810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nl-BE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 de molenaar: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Lossen ze snel op; dan is er een stabiele situatie op grote hoogte en blijven we in mooi stabiel weer.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Blijven ze lang en waaieren ze uit; dan kunnen we binnen afzienbare tijd een weersomslag verwachten </a:t>
            </a:r>
            <a:endParaRPr lang="nl-BE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480" y="2146845"/>
            <a:ext cx="4685978" cy="252000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48" y="2147399"/>
            <a:ext cx="4680000" cy="2519446"/>
          </a:xfrm>
          <a:prstGeom prst="rect">
            <a:avLst/>
          </a:prstGeom>
        </p:spPr>
      </p:pic>
      <p:sp>
        <p:nvSpPr>
          <p:cNvPr id="13" name="Tijdelijke aanduiding voor voetteks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Het Gilde van Molenaars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7144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72"/>
          <a:stretch/>
        </p:blipFill>
        <p:spPr>
          <a:xfrm flipH="1">
            <a:off x="9617883" y="7120"/>
            <a:ext cx="2574115" cy="1251409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2937909" y="138487"/>
            <a:ext cx="6636776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nl-BE" sz="3600" dirty="0" smtClean="0">
                <a:latin typeface="AR JULIAN" panose="02000000000000000000" pitchFamily="2" charset="0"/>
              </a:rPr>
              <a:t>Cumulus </a:t>
            </a:r>
            <a:r>
              <a:rPr lang="nl-BE" sz="3600" dirty="0" err="1" smtClean="0">
                <a:latin typeface="AR JULIAN" panose="02000000000000000000" pitchFamily="2" charset="0"/>
              </a:rPr>
              <a:t>congestus</a:t>
            </a:r>
            <a:endParaRPr lang="nl-BE" sz="3600" dirty="0">
              <a:latin typeface="AR JULIAN" panose="02000000000000000000" pitchFamily="2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43620" y="7120"/>
            <a:ext cx="2851089" cy="900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nl-BE" dirty="0"/>
          </a:p>
        </p:txBody>
      </p:sp>
      <p:sp>
        <p:nvSpPr>
          <p:cNvPr id="5" name="Tekstvak 4"/>
          <p:cNvSpPr txBox="1"/>
          <p:nvPr/>
        </p:nvSpPr>
        <p:spPr>
          <a:xfrm>
            <a:off x="736827" y="138487"/>
            <a:ext cx="198305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Het Gilde van Molenaars</a:t>
            </a:r>
          </a:p>
          <a:p>
            <a:pPr algn="ctr"/>
            <a:r>
              <a:rPr lang="nl-B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Afd. Limburg</a:t>
            </a:r>
          </a:p>
          <a:p>
            <a:pPr algn="ctr"/>
            <a:endParaRPr lang="nl-B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041"/>
            <a:ext cx="716948" cy="900000"/>
          </a:xfrm>
          <a:prstGeom prst="rect">
            <a:avLst/>
          </a:prstGeom>
        </p:spPr>
      </p:pic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C0910-76E6-44C0-839A-E768B8F7E250}" type="datetime1">
              <a:rPr lang="nl-BE" smtClean="0"/>
              <a:t>17/03/2024</a:t>
            </a:fld>
            <a:endParaRPr lang="nl-BE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8AE9-B615-4110-8A40-3E5F16D5504D}" type="slidenum">
              <a:rPr lang="nl-BE" smtClean="0"/>
              <a:t>15</a:t>
            </a:fld>
            <a:endParaRPr lang="nl-BE"/>
          </a:p>
        </p:txBody>
      </p:sp>
      <p:sp>
        <p:nvSpPr>
          <p:cNvPr id="9" name="Tekstvak 8"/>
          <p:cNvSpPr txBox="1"/>
          <p:nvPr/>
        </p:nvSpPr>
        <p:spPr>
          <a:xfrm>
            <a:off x="3838088" y="1498421"/>
            <a:ext cx="471747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Cumulus congestus (Cu con) of groeiende bloemkoolwolk,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Groeiende stapelwolk ontstaat in een zeer onstabiele lucht en bevat veel vocht.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Trekt lucht naar zich toe om te groeien en kan doorgroeien tot een buienwolk.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Komt meestal voor na een koufront.</a:t>
            </a:r>
            <a:endParaRPr lang="nl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3757731" y="3668426"/>
            <a:ext cx="5027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Zeer vervelende wolk in de omgeving van de molen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wind is zeer wisselvallige en vlagerig</a:t>
            </a:r>
            <a:endParaRPr lang="nl-BE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2" y="1498421"/>
            <a:ext cx="3510997" cy="2877891"/>
          </a:xfrm>
          <a:prstGeom prst="rect">
            <a:avLst/>
          </a:prstGeom>
        </p:spPr>
      </p:pic>
      <p:sp>
        <p:nvSpPr>
          <p:cNvPr id="12" name="Tekstvak 11"/>
          <p:cNvSpPr txBox="1"/>
          <p:nvPr/>
        </p:nvSpPr>
        <p:spPr>
          <a:xfrm>
            <a:off x="2022018" y="4858500"/>
            <a:ext cx="6150958" cy="123110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nl-BE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 de molenaar: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Dit is nog geen buienwolk.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afgetekende toppen duiden er op dat ze nog groeit.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 heeft het stadium van buienwolk nog niet bereikt</a:t>
            </a:r>
            <a:endParaRPr lang="nl-BE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417"/>
          <a:stretch/>
        </p:blipFill>
        <p:spPr>
          <a:xfrm rot="5400000">
            <a:off x="8603939" y="1679692"/>
            <a:ext cx="3611433" cy="3248891"/>
          </a:xfrm>
          <a:prstGeom prst="rect">
            <a:avLst/>
          </a:prstGeom>
        </p:spPr>
      </p:pic>
      <p:sp>
        <p:nvSpPr>
          <p:cNvPr id="24" name="Tekstvak 23"/>
          <p:cNvSpPr txBox="1"/>
          <p:nvPr/>
        </p:nvSpPr>
        <p:spPr>
          <a:xfrm>
            <a:off x="8680283" y="3560759"/>
            <a:ext cx="3458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Cu pil (</a:t>
            </a:r>
            <a:r>
              <a:rPr lang="nl-BE" dirty="0" err="1" smtClean="0"/>
              <a:t>Pilius</a:t>
            </a:r>
            <a:r>
              <a:rPr lang="nl-BE" dirty="0" smtClean="0"/>
              <a:t>), vlakke top, warme stijgende lucht tegen vochtige lucht</a:t>
            </a:r>
          </a:p>
          <a:p>
            <a:pPr algn="ctr"/>
            <a:r>
              <a:rPr lang="nl-BE" dirty="0" smtClean="0"/>
              <a:t>Voorspeld zeer zwaar weer</a:t>
            </a:r>
            <a:endParaRPr lang="nl-BE" dirty="0"/>
          </a:p>
        </p:txBody>
      </p:sp>
      <p:sp>
        <p:nvSpPr>
          <p:cNvPr id="25" name="Ovaal 24"/>
          <p:cNvSpPr/>
          <p:nvPr/>
        </p:nvSpPr>
        <p:spPr>
          <a:xfrm>
            <a:off x="9316268" y="1827684"/>
            <a:ext cx="1641670" cy="49180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Het Gilde van Molenaars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46435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24" grpId="0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72"/>
          <a:stretch/>
        </p:blipFill>
        <p:spPr>
          <a:xfrm flipH="1">
            <a:off x="9617883" y="7120"/>
            <a:ext cx="2574115" cy="1251409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2937909" y="138487"/>
            <a:ext cx="6636776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nl-BE" sz="3600" dirty="0" smtClean="0">
                <a:latin typeface="AR JULIAN" panose="02000000000000000000" pitchFamily="2" charset="0"/>
              </a:rPr>
              <a:t>Cumulonimbus</a:t>
            </a:r>
            <a:endParaRPr lang="nl-BE" sz="3600" dirty="0">
              <a:latin typeface="AR JULIAN" panose="02000000000000000000" pitchFamily="2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43620" y="7120"/>
            <a:ext cx="2851089" cy="900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nl-BE" dirty="0"/>
          </a:p>
        </p:txBody>
      </p:sp>
      <p:sp>
        <p:nvSpPr>
          <p:cNvPr id="5" name="Tekstvak 4"/>
          <p:cNvSpPr txBox="1"/>
          <p:nvPr/>
        </p:nvSpPr>
        <p:spPr>
          <a:xfrm>
            <a:off x="736827" y="138487"/>
            <a:ext cx="198305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Het Gilde van Molenaars</a:t>
            </a:r>
          </a:p>
          <a:p>
            <a:pPr algn="ctr"/>
            <a:r>
              <a:rPr lang="nl-B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Afd. Limburg</a:t>
            </a:r>
          </a:p>
          <a:p>
            <a:pPr algn="ctr"/>
            <a:endParaRPr lang="nl-B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041"/>
            <a:ext cx="716948" cy="900000"/>
          </a:xfrm>
          <a:prstGeom prst="rect">
            <a:avLst/>
          </a:prstGeom>
        </p:spPr>
      </p:pic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4F70A-C256-493D-A9B0-F863B74566EF}" type="datetime1">
              <a:rPr lang="nl-BE" smtClean="0"/>
              <a:t>17/03/2024</a:t>
            </a:fld>
            <a:endParaRPr lang="nl-BE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8AE9-B615-4110-8A40-3E5F16D5504D}" type="slidenum">
              <a:rPr lang="nl-BE" smtClean="0"/>
              <a:t>16</a:t>
            </a:fld>
            <a:endParaRPr lang="nl-BE"/>
          </a:p>
        </p:txBody>
      </p:sp>
      <p:sp>
        <p:nvSpPr>
          <p:cNvPr id="9" name="Tekstvak 8"/>
          <p:cNvSpPr txBox="1"/>
          <p:nvPr/>
        </p:nvSpPr>
        <p:spPr>
          <a:xfrm>
            <a:off x="138546" y="1445309"/>
            <a:ext cx="627700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Cumulonimbus (Cb)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en buienwolk, wolk met een aambeeld.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De top zit op het hoogste niveau en bestaat enkel uit ijskristallen.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Een Cu con, die de top bereikt heeft.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De top groeit horizontaal tegen de tropopauze en wordt door de bovenwind uitgewaaid.</a:t>
            </a:r>
            <a:endParaRPr lang="nl-BE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1491853" y="5125244"/>
            <a:ext cx="9208294" cy="123110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nl-BE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 de molenaar, in de nabijheid van de molen: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Niet wachten met vangen, afzeilen en mogelijk aan de ketting en bliksemafleider aan.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Zeer grote kans op zware buien met windstoten. zelfs valwind.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Ook onweer is mogelijk</a:t>
            </a:r>
            <a:endParaRPr lang="nl-BE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887" y="1445309"/>
            <a:ext cx="5167911" cy="3456000"/>
          </a:xfrm>
          <a:prstGeom prst="rect">
            <a:avLst/>
          </a:prstGeom>
        </p:spPr>
      </p:pic>
      <p:sp>
        <p:nvSpPr>
          <p:cNvPr id="12" name="Tijdelijke aanduiding voor voetteks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Het Gilde van Molenaars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05495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72"/>
          <a:stretch/>
        </p:blipFill>
        <p:spPr>
          <a:xfrm flipH="1">
            <a:off x="9617883" y="7120"/>
            <a:ext cx="2574115" cy="1251409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2937909" y="138487"/>
            <a:ext cx="6636776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nl-BE" sz="3600" dirty="0" smtClean="0">
                <a:solidFill>
                  <a:srgbClr val="FF0000"/>
                </a:solidFill>
                <a:latin typeface="AR JULIAN" panose="02000000000000000000" pitchFamily="2" charset="0"/>
              </a:rPr>
              <a:t>Ontstaan zware buienwolk</a:t>
            </a:r>
            <a:endParaRPr lang="nl-BE" sz="3600" dirty="0">
              <a:solidFill>
                <a:srgbClr val="FF0000"/>
              </a:solidFill>
              <a:latin typeface="AR JULIAN" panose="02000000000000000000" pitchFamily="2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43620" y="7120"/>
            <a:ext cx="2851089" cy="900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nl-BE" dirty="0"/>
          </a:p>
        </p:txBody>
      </p:sp>
      <p:sp>
        <p:nvSpPr>
          <p:cNvPr id="5" name="Tekstvak 4"/>
          <p:cNvSpPr txBox="1"/>
          <p:nvPr/>
        </p:nvSpPr>
        <p:spPr>
          <a:xfrm>
            <a:off x="736827" y="138487"/>
            <a:ext cx="198305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Het Gilde van Molenaars</a:t>
            </a:r>
          </a:p>
          <a:p>
            <a:pPr algn="ctr"/>
            <a:r>
              <a:rPr lang="nl-B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Afd. Limburg</a:t>
            </a:r>
          </a:p>
          <a:p>
            <a:pPr algn="ctr"/>
            <a:endParaRPr lang="nl-B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041"/>
            <a:ext cx="716948" cy="900000"/>
          </a:xfrm>
          <a:prstGeom prst="rect">
            <a:avLst/>
          </a:prstGeom>
        </p:spPr>
      </p:pic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B59D0-E461-485D-BFA4-B3DAF2D71573}" type="datetime1">
              <a:rPr lang="nl-BE" smtClean="0"/>
              <a:t>17/03/2024</a:t>
            </a:fld>
            <a:endParaRPr lang="nl-BE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8AE9-B615-4110-8A40-3E5F16D5504D}" type="slidenum">
              <a:rPr lang="nl-BE" smtClean="0"/>
              <a:t>17</a:t>
            </a:fld>
            <a:endParaRPr lang="nl-BE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29" y="1258529"/>
            <a:ext cx="3373612" cy="4361295"/>
          </a:xfrm>
          <a:prstGeom prst="rect">
            <a:avLst/>
          </a:prstGeom>
        </p:spPr>
      </p:pic>
      <p:sp>
        <p:nvSpPr>
          <p:cNvPr id="10" name="Tekstvak 9"/>
          <p:cNvSpPr txBox="1"/>
          <p:nvPr/>
        </p:nvSpPr>
        <p:spPr>
          <a:xfrm>
            <a:off x="3664145" y="1315524"/>
            <a:ext cx="849316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Enige tijd voor de Cb de molen bereikt valt de wind weg. Deze wordt aangetrokken door de wolk die lucht nodig heeft om te groeien.</a:t>
            </a:r>
          </a:p>
          <a:p>
            <a:endParaRPr lang="nl-B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>
                <a:latin typeface="Arial" panose="020B0604020202020204" pitchFamily="34" charset="0"/>
                <a:cs typeface="Arial" panose="020B0604020202020204" pitchFamily="34" charset="0"/>
              </a:rPr>
              <a:t>In de wolk stijgt de lucht met grote snelheid (150 km/uur) tot op het niveau van de troposfeer waar ze in de richting van de heersende boven wind </a:t>
            </a:r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uitwaaieren en </a:t>
            </a:r>
            <a:r>
              <a:rPr lang="nl-BE" dirty="0">
                <a:latin typeface="Arial" panose="020B0604020202020204" pitchFamily="34" charset="0"/>
                <a:cs typeface="Arial" panose="020B0604020202020204" pitchFamily="34" charset="0"/>
              </a:rPr>
              <a:t>een “aambeeld” vormen</a:t>
            </a:r>
            <a:r>
              <a:rPr lang="nl-BE" sz="2400" dirty="0" smtClean="0"/>
              <a:t>.</a:t>
            </a:r>
          </a:p>
          <a:p>
            <a:endParaRPr lang="nl-BE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>
                <a:latin typeface="Arial" panose="020B0604020202020204" pitchFamily="34" charset="0"/>
                <a:cs typeface="Arial" panose="020B0604020202020204" pitchFamily="34" charset="0"/>
              </a:rPr>
              <a:t>De waterdruppels stijgen mee en verijzen tot hagel. Door hun gewicht vallen ze maar worden weer mee naar boven gezogen en groeien tot grote </a:t>
            </a:r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hagelbollen</a:t>
            </a:r>
          </a:p>
          <a:p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>
                <a:latin typeface="Arial" panose="020B0604020202020204" pitchFamily="34" charset="0"/>
                <a:cs typeface="Arial" panose="020B0604020202020204" pitchFamily="34" charset="0"/>
              </a:rPr>
              <a:t>Deze vallen door de wolk en trekken grote hoeveelheden koude lucht mee die op het aardoppervlak </a:t>
            </a:r>
            <a:r>
              <a:rPr lang="nl-B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“windstoten” </a:t>
            </a:r>
            <a:r>
              <a:rPr lang="nl-BE" dirty="0">
                <a:latin typeface="Arial" panose="020B0604020202020204" pitchFamily="34" charset="0"/>
                <a:cs typeface="Arial" panose="020B0604020202020204" pitchFamily="34" charset="0"/>
              </a:rPr>
              <a:t>geven. Zelfs krachtige </a:t>
            </a:r>
            <a:r>
              <a:rPr lang="nl-B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“Valwind</a:t>
            </a:r>
            <a:r>
              <a:rPr lang="nl-B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endParaRPr lang="nl-BE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>
                <a:latin typeface="Arial" panose="020B0604020202020204" pitchFamily="34" charset="0"/>
                <a:cs typeface="Arial" panose="020B0604020202020204" pitchFamily="34" charset="0"/>
              </a:rPr>
              <a:t>Op de grond mengt de koude lucht zich met de warme lucht en zo ontstaan er wervelingen tot ver buiten de </a:t>
            </a:r>
            <a:r>
              <a:rPr lang="nl-B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Cb</a:t>
            </a:r>
            <a:endParaRPr lang="nl-B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B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>
                <a:latin typeface="Arial" panose="020B0604020202020204" pitchFamily="34" charset="0"/>
                <a:cs typeface="Arial" panose="020B0604020202020204" pitchFamily="34" charset="0"/>
              </a:rPr>
              <a:t>Door al deze bewegingen kan er statische elektriciteit ontwikkeld </a:t>
            </a:r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worden </a:t>
            </a:r>
            <a:r>
              <a:rPr lang="nl-BE" dirty="0">
                <a:latin typeface="Arial" panose="020B0604020202020204" pitchFamily="34" charset="0"/>
                <a:cs typeface="Arial" panose="020B0604020202020204" pitchFamily="34" charset="0"/>
              </a:rPr>
              <a:t>in de wolk wat kan leiden tot onweer met bliksem en </a:t>
            </a:r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donder.</a:t>
            </a:r>
            <a:endParaRPr lang="nl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3679350" y="5930023"/>
            <a:ext cx="8489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3679350" y="5110823"/>
            <a:ext cx="8491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Het Gilde van Molenaars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10205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72"/>
          <a:stretch/>
        </p:blipFill>
        <p:spPr>
          <a:xfrm flipH="1">
            <a:off x="9617883" y="7120"/>
            <a:ext cx="2574115" cy="1251409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2937909" y="138487"/>
            <a:ext cx="6636776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nl-BE" sz="3600" dirty="0" smtClean="0">
                <a:latin typeface="AR JULIAN" panose="02000000000000000000" pitchFamily="2" charset="0"/>
              </a:rPr>
              <a:t>Een bui of geen bui ?</a:t>
            </a:r>
            <a:endParaRPr lang="nl-BE" sz="3600" dirty="0">
              <a:latin typeface="AR JULIAN" panose="02000000000000000000" pitchFamily="2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43620" y="7120"/>
            <a:ext cx="2851089" cy="900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nl-BE" dirty="0"/>
          </a:p>
        </p:txBody>
      </p:sp>
      <p:sp>
        <p:nvSpPr>
          <p:cNvPr id="5" name="Tekstvak 4"/>
          <p:cNvSpPr txBox="1"/>
          <p:nvPr/>
        </p:nvSpPr>
        <p:spPr>
          <a:xfrm>
            <a:off x="736827" y="138487"/>
            <a:ext cx="198305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Het Gilde van Molenaars</a:t>
            </a:r>
          </a:p>
          <a:p>
            <a:pPr algn="ctr"/>
            <a:r>
              <a:rPr lang="nl-B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Afd. Limburg</a:t>
            </a:r>
          </a:p>
          <a:p>
            <a:pPr algn="ctr"/>
            <a:endParaRPr lang="nl-B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041"/>
            <a:ext cx="716948" cy="900000"/>
          </a:xfrm>
          <a:prstGeom prst="rect">
            <a:avLst/>
          </a:prstGeom>
        </p:spPr>
      </p:pic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300CA-3FD2-41EB-BFED-1ED1D2A5D506}" type="datetime1">
              <a:rPr lang="nl-BE" smtClean="0"/>
              <a:t>17/03/2024</a:t>
            </a:fld>
            <a:endParaRPr lang="nl-BE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8AE9-B615-4110-8A40-3E5F16D5504D}" type="slidenum">
              <a:rPr lang="nl-BE" smtClean="0"/>
              <a:t>18</a:t>
            </a:fld>
            <a:endParaRPr lang="nl-BE"/>
          </a:p>
        </p:txBody>
      </p:sp>
      <p:sp>
        <p:nvSpPr>
          <p:cNvPr id="9" name="Tekstvak 8"/>
          <p:cNvSpPr txBox="1"/>
          <p:nvPr/>
        </p:nvSpPr>
        <p:spPr>
          <a:xfrm>
            <a:off x="8674574" y="1644005"/>
            <a:ext cx="3445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Cumulus Congestus </a:t>
            </a:r>
          </a:p>
          <a:p>
            <a:pPr algn="ctr"/>
            <a:r>
              <a:rPr lang="nl-B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(Cu con) Bloemkoolwolk</a:t>
            </a:r>
            <a:endParaRPr lang="nl-B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8674574" y="3590805"/>
            <a:ext cx="309388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Wolken rechts zijn nog geen buienwolken.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De bovenkant is nog scherp afgelijnd.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Hieruit valt nog geen neerslag.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Deze wolk groeit nog </a:t>
            </a:r>
            <a:endParaRPr lang="nl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8674574" y="2559802"/>
            <a:ext cx="3199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Geen buien</a:t>
            </a:r>
            <a:endParaRPr lang="nl-BE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43"/>
          <a:stretch/>
        </p:blipFill>
        <p:spPr>
          <a:xfrm>
            <a:off x="3581401" y="1513887"/>
            <a:ext cx="5029200" cy="2905713"/>
          </a:xfrm>
          <a:prstGeom prst="rect">
            <a:avLst/>
          </a:prstGeom>
        </p:spPr>
      </p:pic>
      <p:sp>
        <p:nvSpPr>
          <p:cNvPr id="13" name="Tekstvak 12"/>
          <p:cNvSpPr txBox="1"/>
          <p:nvPr/>
        </p:nvSpPr>
        <p:spPr>
          <a:xfrm>
            <a:off x="-1" y="1644005"/>
            <a:ext cx="3342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Cumulonimbus (Cb) Buienwolk</a:t>
            </a:r>
            <a:endParaRPr lang="nl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-1" y="3590805"/>
            <a:ext cx="351742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Wolk links is een buienwolk.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De top heeft de tropopauze bereikt.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De bovenkant is verijst </a:t>
            </a:r>
          </a:p>
          <a:p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    (vage aflijning, aambeeld)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Hieruit kan neerslag vallen en windstoten</a:t>
            </a:r>
            <a:endParaRPr lang="nl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-1" y="2559802"/>
            <a:ext cx="3512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Buien mogelijk</a:t>
            </a:r>
            <a:endParaRPr lang="nl-BE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Het Gilde van Molenaars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15684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  <p:bldP spid="14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72"/>
          <a:stretch/>
        </p:blipFill>
        <p:spPr>
          <a:xfrm flipH="1">
            <a:off x="9617883" y="7120"/>
            <a:ext cx="2574115" cy="1251409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2937909" y="138487"/>
            <a:ext cx="6636776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nl-BE" sz="3600" dirty="0" smtClean="0">
                <a:latin typeface="AR JULIAN" panose="02000000000000000000" pitchFamily="2" charset="0"/>
              </a:rPr>
              <a:t>Buien en windstoten</a:t>
            </a:r>
            <a:endParaRPr lang="nl-BE" sz="3600" dirty="0">
              <a:latin typeface="AR JULIAN" panose="02000000000000000000" pitchFamily="2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43620" y="7120"/>
            <a:ext cx="2851089" cy="900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nl-BE" dirty="0"/>
          </a:p>
        </p:txBody>
      </p:sp>
      <p:sp>
        <p:nvSpPr>
          <p:cNvPr id="5" name="Tekstvak 4"/>
          <p:cNvSpPr txBox="1"/>
          <p:nvPr/>
        </p:nvSpPr>
        <p:spPr>
          <a:xfrm>
            <a:off x="736827" y="138487"/>
            <a:ext cx="198305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Het Gilde van Molenaars</a:t>
            </a:r>
          </a:p>
          <a:p>
            <a:pPr algn="ctr"/>
            <a:r>
              <a:rPr lang="nl-B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Afd. Limburg</a:t>
            </a:r>
          </a:p>
          <a:p>
            <a:pPr algn="ctr"/>
            <a:endParaRPr lang="nl-B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041"/>
            <a:ext cx="716948" cy="900000"/>
          </a:xfrm>
          <a:prstGeom prst="rect">
            <a:avLst/>
          </a:prstGeom>
        </p:spPr>
      </p:pic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6BEEF-CFC1-4FB9-AF22-025056B5C33A}" type="datetime1">
              <a:rPr lang="nl-BE" smtClean="0"/>
              <a:t>17/03/2024</a:t>
            </a:fld>
            <a:endParaRPr lang="nl-BE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8AE9-B615-4110-8A40-3E5F16D5504D}" type="slidenum">
              <a:rPr lang="nl-BE" smtClean="0"/>
              <a:t>19</a:t>
            </a:fld>
            <a:endParaRPr lang="nl-BE"/>
          </a:p>
        </p:txBody>
      </p:sp>
      <p:sp>
        <p:nvSpPr>
          <p:cNvPr id="16" name="Tekstvak 15"/>
          <p:cNvSpPr txBox="1"/>
          <p:nvPr/>
        </p:nvSpPr>
        <p:spPr>
          <a:xfrm>
            <a:off x="3303992" y="971122"/>
            <a:ext cx="6081449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Alleen tijdens buien komen windstoten voor ! </a:t>
            </a:r>
            <a:endParaRPr lang="nl-BE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Afbeelding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65" y="1450554"/>
            <a:ext cx="4842163" cy="3631623"/>
          </a:xfrm>
          <a:prstGeom prst="rect">
            <a:avLst/>
          </a:prstGeom>
        </p:spPr>
      </p:pic>
      <p:sp>
        <p:nvSpPr>
          <p:cNvPr id="18" name="Tekstvak 17"/>
          <p:cNvSpPr txBox="1"/>
          <p:nvPr/>
        </p:nvSpPr>
        <p:spPr>
          <a:xfrm>
            <a:off x="5267740" y="1557536"/>
            <a:ext cx="6203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Neerslag die zichtbaar is en zijdelings uitwaaiert wijst op hevige windstoten</a:t>
            </a:r>
            <a:endParaRPr lang="nl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695" y="2246743"/>
            <a:ext cx="3677695" cy="2073296"/>
          </a:xfrm>
          <a:prstGeom prst="rect">
            <a:avLst/>
          </a:prstGeom>
        </p:spPr>
      </p:pic>
      <p:sp>
        <p:nvSpPr>
          <p:cNvPr id="20" name="Tekstvak 19"/>
          <p:cNvSpPr txBox="1"/>
          <p:nvPr/>
        </p:nvSpPr>
        <p:spPr>
          <a:xfrm>
            <a:off x="5759805" y="4350195"/>
            <a:ext cx="63339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Gezegde van een oudere beroepsmolenaar:</a:t>
            </a:r>
          </a:p>
          <a:p>
            <a:pPr algn="ctr"/>
            <a:r>
              <a:rPr lang="nl-BE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“Zolang je licht ziet onder de wolk, is er geen gevaar”</a:t>
            </a:r>
            <a:endParaRPr lang="nl-BE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vaal 20"/>
          <p:cNvSpPr/>
          <p:nvPr/>
        </p:nvSpPr>
        <p:spPr>
          <a:xfrm>
            <a:off x="1862215" y="4080195"/>
            <a:ext cx="540000" cy="54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2" name="Ovaal 21"/>
          <p:cNvSpPr/>
          <p:nvPr/>
        </p:nvSpPr>
        <p:spPr>
          <a:xfrm>
            <a:off x="3033992" y="4080195"/>
            <a:ext cx="540000" cy="54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3" name="Tekstvak 22"/>
          <p:cNvSpPr txBox="1"/>
          <p:nvPr/>
        </p:nvSpPr>
        <p:spPr>
          <a:xfrm>
            <a:off x="3679350" y="5274202"/>
            <a:ext cx="8487509" cy="95410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nl-BE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 de molenaar: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Zonder buien geen windstoten !!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Bij zware buien steeds rekening houden met valwind !!</a:t>
            </a:r>
            <a:endParaRPr lang="nl-BE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Het Gilde van Molenaars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64201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72"/>
          <a:stretch/>
        </p:blipFill>
        <p:spPr>
          <a:xfrm flipH="1">
            <a:off x="9617883" y="7120"/>
            <a:ext cx="2574115" cy="1251409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2937909" y="138487"/>
            <a:ext cx="6636776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nl-BE" sz="3600" dirty="0" smtClean="0">
                <a:latin typeface="AR JULIAN" panose="02000000000000000000" pitchFamily="2" charset="0"/>
              </a:rPr>
              <a:t>Inhoud deel 2</a:t>
            </a:r>
            <a:endParaRPr lang="nl-BE" sz="3600" dirty="0">
              <a:latin typeface="AR JULIAN" panose="02000000000000000000" pitchFamily="2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43620" y="7120"/>
            <a:ext cx="2851089" cy="900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nl-BE" dirty="0"/>
          </a:p>
        </p:txBody>
      </p:sp>
      <p:sp>
        <p:nvSpPr>
          <p:cNvPr id="5" name="Tekstvak 4"/>
          <p:cNvSpPr txBox="1"/>
          <p:nvPr/>
        </p:nvSpPr>
        <p:spPr>
          <a:xfrm>
            <a:off x="736827" y="138487"/>
            <a:ext cx="198305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Het Gilde van Molenaars</a:t>
            </a:r>
          </a:p>
          <a:p>
            <a:pPr algn="ctr"/>
            <a:r>
              <a:rPr lang="nl-B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Afd. Limburg</a:t>
            </a:r>
          </a:p>
          <a:p>
            <a:pPr algn="ctr"/>
            <a:endParaRPr lang="nl-B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041"/>
            <a:ext cx="716948" cy="900000"/>
          </a:xfrm>
          <a:prstGeom prst="rect">
            <a:avLst/>
          </a:prstGeom>
        </p:spPr>
      </p:pic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27638-0474-4558-A1A6-88CE9190775F}" type="datetime1">
              <a:rPr lang="nl-BE" smtClean="0"/>
              <a:t>17/03/2024</a:t>
            </a:fld>
            <a:endParaRPr lang="nl-BE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8AE9-B615-4110-8A40-3E5F16D5504D}" type="slidenum">
              <a:rPr lang="nl-BE" smtClean="0"/>
              <a:t>2</a:t>
            </a:fld>
            <a:endParaRPr lang="nl-BE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Het Gilde van Molenaars</a:t>
            </a:r>
            <a:endParaRPr lang="nl-BE"/>
          </a:p>
        </p:txBody>
      </p:sp>
      <p:sp>
        <p:nvSpPr>
          <p:cNvPr id="11" name="Tekstvak 10"/>
          <p:cNvSpPr txBox="1"/>
          <p:nvPr/>
        </p:nvSpPr>
        <p:spPr>
          <a:xfrm>
            <a:off x="716948" y="1893201"/>
            <a:ext cx="4916713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nl-BE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3.   Ontstaan van wolken</a:t>
            </a:r>
          </a:p>
          <a:p>
            <a:r>
              <a:rPr lang="nl-BE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.   Wolkenclassificaties</a:t>
            </a:r>
          </a:p>
          <a:p>
            <a:r>
              <a:rPr lang="nl-BE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.   Stabiele en onstabiele atmosfeer</a:t>
            </a:r>
          </a:p>
          <a:p>
            <a:r>
              <a:rPr lang="nl-BE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.   Hoge bewolking: Cirrus</a:t>
            </a:r>
          </a:p>
          <a:p>
            <a:r>
              <a:rPr lang="nl-BE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.   Middelhoge bewolking: Alto</a:t>
            </a:r>
          </a:p>
          <a:p>
            <a:r>
              <a:rPr lang="nl-BE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.   Lage bewolking: Stratus</a:t>
            </a:r>
          </a:p>
          <a:p>
            <a:r>
              <a:rPr lang="nl-BE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.   Regen dragend: Nimbo</a:t>
            </a:r>
          </a:p>
          <a:p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10. Stratus of gelaagde bewolking</a:t>
            </a:r>
          </a:p>
          <a:p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11. Cumulus of gestapelde bewolking</a:t>
            </a:r>
          </a:p>
          <a:p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12. Voorspellende waarde van Cirrus</a:t>
            </a:r>
          </a:p>
          <a:p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13. Beweging van Cirrus</a:t>
            </a:r>
          </a:p>
          <a:p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14.</a:t>
            </a:r>
            <a:r>
              <a:rPr lang="nl-BE" dirty="0"/>
              <a:t> </a:t>
            </a:r>
            <a:r>
              <a:rPr lang="nl-BE" dirty="0" smtClean="0"/>
              <a:t> </a:t>
            </a:r>
            <a:r>
              <a:rPr lang="nl-BE" dirty="0">
                <a:latin typeface="Arial" panose="020B0604020202020204" pitchFamily="34" charset="0"/>
                <a:cs typeface="Arial" panose="020B0604020202020204" pitchFamily="34" charset="0"/>
              </a:rPr>
              <a:t>Vliegtuigstrepen of </a:t>
            </a:r>
            <a:r>
              <a:rPr lang="nl-BE" dirty="0" err="1">
                <a:latin typeface="Arial" panose="020B0604020202020204" pitchFamily="34" charset="0"/>
                <a:cs typeface="Arial" panose="020B0604020202020204" pitchFamily="34" charset="0"/>
              </a:rPr>
              <a:t>contails</a:t>
            </a:r>
            <a:endParaRPr lang="nl-B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15. </a:t>
            </a:r>
            <a:r>
              <a:rPr lang="nl-BE" dirty="0">
                <a:latin typeface="Arial" panose="020B0604020202020204" pitchFamily="34" charset="0"/>
                <a:cs typeface="Arial" panose="020B0604020202020204" pitchFamily="34" charset="0"/>
              </a:rPr>
              <a:t>Cumulus </a:t>
            </a:r>
            <a:r>
              <a:rPr lang="nl-BE" dirty="0" err="1">
                <a:latin typeface="Arial" panose="020B0604020202020204" pitchFamily="34" charset="0"/>
                <a:cs typeface="Arial" panose="020B0604020202020204" pitchFamily="34" charset="0"/>
              </a:rPr>
              <a:t>congestus</a:t>
            </a:r>
            <a:endParaRPr lang="nl-B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16. Cumulonimbus</a:t>
            </a:r>
          </a:p>
        </p:txBody>
      </p:sp>
      <p:sp>
        <p:nvSpPr>
          <p:cNvPr id="12" name="Tekstvak 11"/>
          <p:cNvSpPr txBox="1"/>
          <p:nvPr/>
        </p:nvSpPr>
        <p:spPr>
          <a:xfrm>
            <a:off x="6389914" y="1893201"/>
            <a:ext cx="485323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17. </a:t>
            </a:r>
            <a:r>
              <a:rPr lang="nl-B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Ontstaan van zware buienwolk (Cb)</a:t>
            </a:r>
          </a:p>
          <a:p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18. Bui of geen bui?</a:t>
            </a:r>
          </a:p>
          <a:p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19. Buien en windstoten</a:t>
            </a:r>
          </a:p>
          <a:p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20. Losse bui of buienlijn</a:t>
            </a:r>
          </a:p>
          <a:p>
            <a:r>
              <a:rPr lang="nl-B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21. Hoe handelen bij zware buien</a:t>
            </a:r>
          </a:p>
          <a:p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22. Trekrichting van (bui)wolken</a:t>
            </a:r>
          </a:p>
          <a:p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23. Weerverschijnselen: Sneeuw</a:t>
            </a:r>
          </a:p>
          <a:p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24. Weerverschijnselen : Hagel</a:t>
            </a:r>
          </a:p>
          <a:p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25. Weerverschijnselen : IJzel</a:t>
            </a:r>
          </a:p>
          <a:p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26. Weerverschijnselen : Onweer!</a:t>
            </a:r>
          </a:p>
          <a:p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27.Onweervoorspellers</a:t>
            </a:r>
          </a:p>
          <a:p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28. Warmte onweer</a:t>
            </a:r>
          </a:p>
          <a:p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29. Frontaal onweer</a:t>
            </a:r>
          </a:p>
          <a:p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30. Polair onweer</a:t>
            </a:r>
          </a:p>
          <a:p>
            <a:r>
              <a:rPr lang="nl-B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31. Samenvatting</a:t>
            </a:r>
            <a:endParaRPr lang="nl-BE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716948" y="1258529"/>
            <a:ext cx="53473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Deel 2: Wolken en weerverschijnselen</a:t>
            </a:r>
            <a:endParaRPr lang="nl-BE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05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72"/>
          <a:stretch/>
        </p:blipFill>
        <p:spPr>
          <a:xfrm flipH="1">
            <a:off x="9617883" y="7120"/>
            <a:ext cx="2574115" cy="1251409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2937909" y="138487"/>
            <a:ext cx="6636776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nl-BE" sz="3600" dirty="0" smtClean="0">
                <a:latin typeface="AR JULIAN" panose="02000000000000000000" pitchFamily="2" charset="0"/>
              </a:rPr>
              <a:t>Losse bui of buienlijn</a:t>
            </a:r>
            <a:endParaRPr lang="nl-BE" sz="3600" dirty="0">
              <a:latin typeface="AR JULIAN" panose="02000000000000000000" pitchFamily="2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43620" y="7120"/>
            <a:ext cx="2851089" cy="900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nl-BE" dirty="0"/>
          </a:p>
        </p:txBody>
      </p:sp>
      <p:sp>
        <p:nvSpPr>
          <p:cNvPr id="5" name="Tekstvak 4"/>
          <p:cNvSpPr txBox="1"/>
          <p:nvPr/>
        </p:nvSpPr>
        <p:spPr>
          <a:xfrm>
            <a:off x="736827" y="138487"/>
            <a:ext cx="198305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Het Gilde van Molenaars</a:t>
            </a:r>
          </a:p>
          <a:p>
            <a:pPr algn="ctr"/>
            <a:r>
              <a:rPr lang="nl-B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Afd. Limburg</a:t>
            </a:r>
          </a:p>
          <a:p>
            <a:pPr algn="ctr"/>
            <a:endParaRPr lang="nl-B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041"/>
            <a:ext cx="716948" cy="900000"/>
          </a:xfrm>
          <a:prstGeom prst="rect">
            <a:avLst/>
          </a:prstGeom>
        </p:spPr>
      </p:pic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9438F-39D6-4C88-B056-4BAA4EF86067}" type="datetime1">
              <a:rPr lang="nl-BE" smtClean="0"/>
              <a:t>17/03/2024</a:t>
            </a:fld>
            <a:endParaRPr lang="nl-BE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8AE9-B615-4110-8A40-3E5F16D5504D}" type="slidenum">
              <a:rPr lang="nl-BE" smtClean="0"/>
              <a:t>20</a:t>
            </a:fld>
            <a:endParaRPr lang="nl-BE"/>
          </a:p>
        </p:txBody>
      </p:sp>
      <p:pic>
        <p:nvPicPr>
          <p:cNvPr id="9" name="Afbeelding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4898" y="2406713"/>
            <a:ext cx="3526155" cy="2645093"/>
          </a:xfrm>
          <a:prstGeom prst="rect">
            <a:avLst/>
          </a:prstGeom>
        </p:spPr>
      </p:pic>
      <p:sp>
        <p:nvSpPr>
          <p:cNvPr id="10" name="Tekstvak 9"/>
          <p:cNvSpPr txBox="1"/>
          <p:nvPr/>
        </p:nvSpPr>
        <p:spPr>
          <a:xfrm>
            <a:off x="3622790" y="1120157"/>
            <a:ext cx="48231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Losse bui.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Komen het meestal voor na een koufront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Door koudere lucht op grote hoogte kunnen ze uitgroeien tot Cb’s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Lichte tot matige buien,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Levensduur 20 tot 30 min. met windstoten.</a:t>
            </a:r>
            <a:endParaRPr lang="nl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107545" y="5167639"/>
            <a:ext cx="4362855" cy="123110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nl-BE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 de molenaar: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een losse bui keert de wind naar zijn oorspronkelijke richting terug.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Niet nodig om te kruien</a:t>
            </a:r>
            <a:endParaRPr lang="nl-BE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6640764" y="5167639"/>
            <a:ext cx="5410289" cy="123110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nl-BE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 de molenaar: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Tijdens een buienlijn ruimt de wind.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Hij keert </a:t>
            </a:r>
            <a:r>
              <a:rPr lang="nl-BE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niet</a:t>
            </a:r>
            <a:r>
              <a:rPr lang="nl-B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terug naar zijn oorspronkelijke richting</a:t>
            </a:r>
            <a:endParaRPr lang="nl-BE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3595255" y="3138099"/>
            <a:ext cx="498737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Een buienlijn.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Geordende </a:t>
            </a:r>
            <a:r>
              <a:rPr lang="nl-BE" dirty="0">
                <a:latin typeface="Arial" panose="020B0604020202020204" pitchFamily="34" charset="0"/>
                <a:cs typeface="Arial" panose="020B0604020202020204" pitchFamily="34" charset="0"/>
              </a:rPr>
              <a:t>lijnen van zware cumulonimbus wolken of clusters van enorme </a:t>
            </a:r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wolken.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Extreem </a:t>
            </a:r>
            <a:r>
              <a:rPr lang="nl-BE" dirty="0">
                <a:latin typeface="Arial" panose="020B0604020202020204" pitchFamily="34" charset="0"/>
                <a:cs typeface="Arial" panose="020B0604020202020204" pitchFamily="34" charset="0"/>
              </a:rPr>
              <a:t>zware buien, mogelijk eerst hevige hagel gevolgd door </a:t>
            </a:r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veel neerslag.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Komen meestal voor na een koufront: Op een ‘Vore’! of een “Trog”.</a:t>
            </a:r>
            <a:endParaRPr lang="nl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Rechte verbindingslijn met pijl 13"/>
          <p:cNvCxnSpPr/>
          <p:nvPr/>
        </p:nvCxnSpPr>
        <p:spPr>
          <a:xfrm flipV="1">
            <a:off x="11067473" y="4031532"/>
            <a:ext cx="387927" cy="1020274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met pijl 14"/>
          <p:cNvCxnSpPr/>
          <p:nvPr/>
        </p:nvCxnSpPr>
        <p:spPr>
          <a:xfrm flipV="1">
            <a:off x="10596418" y="4371717"/>
            <a:ext cx="290945" cy="680089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met pijl 15"/>
          <p:cNvCxnSpPr/>
          <p:nvPr/>
        </p:nvCxnSpPr>
        <p:spPr>
          <a:xfrm flipV="1">
            <a:off x="9910618" y="4188900"/>
            <a:ext cx="377357" cy="862906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met pijl 16"/>
          <p:cNvCxnSpPr/>
          <p:nvPr/>
        </p:nvCxnSpPr>
        <p:spPr>
          <a:xfrm flipV="1">
            <a:off x="9294091" y="4188900"/>
            <a:ext cx="387927" cy="862906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met pijl 17"/>
          <p:cNvCxnSpPr/>
          <p:nvPr/>
        </p:nvCxnSpPr>
        <p:spPr>
          <a:xfrm flipV="1">
            <a:off x="8642927" y="4711761"/>
            <a:ext cx="180109" cy="340045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Afbeelding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45" y="1120157"/>
            <a:ext cx="3354045" cy="2645094"/>
          </a:xfrm>
          <a:prstGeom prst="rect">
            <a:avLst/>
          </a:prstGeom>
        </p:spPr>
      </p:pic>
      <p:sp>
        <p:nvSpPr>
          <p:cNvPr id="20" name="Tijdelijke aanduiding voor voettekst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Het Gilde van Molenaars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07623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72"/>
          <a:stretch/>
        </p:blipFill>
        <p:spPr>
          <a:xfrm flipH="1">
            <a:off x="9617883" y="7120"/>
            <a:ext cx="2574115" cy="1251409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2937909" y="138487"/>
            <a:ext cx="6636776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nl-BE" sz="3600" dirty="0" smtClean="0">
                <a:solidFill>
                  <a:srgbClr val="FF0000"/>
                </a:solidFill>
                <a:latin typeface="AR JULIAN" panose="02000000000000000000" pitchFamily="2" charset="0"/>
              </a:rPr>
              <a:t>Hoe handelen bij buien !</a:t>
            </a:r>
            <a:endParaRPr lang="nl-BE" sz="3600" dirty="0">
              <a:solidFill>
                <a:srgbClr val="FF0000"/>
              </a:solidFill>
              <a:latin typeface="AR JULIAN" panose="02000000000000000000" pitchFamily="2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43620" y="7120"/>
            <a:ext cx="2851089" cy="900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nl-BE" dirty="0"/>
          </a:p>
        </p:txBody>
      </p:sp>
      <p:sp>
        <p:nvSpPr>
          <p:cNvPr id="5" name="Tekstvak 4"/>
          <p:cNvSpPr txBox="1"/>
          <p:nvPr/>
        </p:nvSpPr>
        <p:spPr>
          <a:xfrm>
            <a:off x="736827" y="138487"/>
            <a:ext cx="198305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Het Gilde van Molenaars</a:t>
            </a:r>
          </a:p>
          <a:p>
            <a:pPr algn="ctr"/>
            <a:r>
              <a:rPr lang="nl-B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Afd. Limburg</a:t>
            </a:r>
          </a:p>
          <a:p>
            <a:pPr algn="ctr"/>
            <a:endParaRPr lang="nl-B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041"/>
            <a:ext cx="716948" cy="900000"/>
          </a:xfrm>
          <a:prstGeom prst="rect">
            <a:avLst/>
          </a:prstGeom>
        </p:spPr>
      </p:pic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B0F04-CAD4-44C7-913E-16245CAAAB9B}" type="datetime1">
              <a:rPr lang="nl-BE" smtClean="0"/>
              <a:t>17/03/2024</a:t>
            </a:fld>
            <a:endParaRPr lang="nl-BE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8AE9-B615-4110-8A40-3E5F16D5504D}" type="slidenum">
              <a:rPr lang="nl-BE" smtClean="0"/>
              <a:t>21</a:t>
            </a:fld>
            <a:endParaRPr lang="nl-BE"/>
          </a:p>
        </p:txBody>
      </p:sp>
      <p:sp>
        <p:nvSpPr>
          <p:cNvPr id="9" name="Tekstvak 8"/>
          <p:cNvSpPr txBox="1"/>
          <p:nvPr/>
        </p:nvSpPr>
        <p:spPr>
          <a:xfrm>
            <a:off x="2109018" y="1384634"/>
            <a:ext cx="9790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Stapelwolk (Cb) waaruit wat neerslag valt of grote stapelwolk zonder neerslag op de grond,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2806699" y="1766271"/>
            <a:ext cx="8820000" cy="92333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de bui  nabij of boven de molen </a:t>
            </a:r>
            <a:r>
              <a:rPr lang="nl-B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Niet </a:t>
            </a:r>
            <a:r>
              <a:rPr lang="nl-B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nodig te </a:t>
            </a:r>
            <a:r>
              <a:rPr lang="nl-B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zwichten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Tijdelijk </a:t>
            </a:r>
            <a:r>
              <a:rPr lang="nl-B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molen bijhouden indien de zeilen klapperen of bol staan. </a:t>
            </a:r>
            <a:endParaRPr lang="nl-BE" dirty="0"/>
          </a:p>
        </p:txBody>
      </p:sp>
      <p:sp>
        <p:nvSpPr>
          <p:cNvPr id="11" name="Tekstvak 10"/>
          <p:cNvSpPr txBox="1"/>
          <p:nvPr/>
        </p:nvSpPr>
        <p:spPr>
          <a:xfrm>
            <a:off x="0" y="1384634"/>
            <a:ext cx="1461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Lichte bui</a:t>
            </a:r>
            <a:r>
              <a:rPr lang="nl-BE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nl-B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(Stille bui)</a:t>
            </a:r>
            <a:r>
              <a:rPr lang="nl-BE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nl-BE" sz="1600" dirty="0"/>
          </a:p>
        </p:txBody>
      </p:sp>
      <p:sp>
        <p:nvSpPr>
          <p:cNvPr id="12" name="Tekstvak 11"/>
          <p:cNvSpPr txBox="1"/>
          <p:nvPr/>
        </p:nvSpPr>
        <p:spPr>
          <a:xfrm>
            <a:off x="0" y="3332913"/>
            <a:ext cx="2400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Recht over de molen: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0" y="2732920"/>
            <a:ext cx="199302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Middelzware bui :</a:t>
            </a:r>
          </a:p>
          <a:p>
            <a:r>
              <a:rPr lang="nl-B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(Witte bui)</a:t>
            </a:r>
            <a:endParaRPr lang="nl-BE" sz="1600" dirty="0"/>
          </a:p>
        </p:txBody>
      </p:sp>
      <p:sp>
        <p:nvSpPr>
          <p:cNvPr id="14" name="Tekstvak 13"/>
          <p:cNvSpPr txBox="1"/>
          <p:nvPr/>
        </p:nvSpPr>
        <p:spPr>
          <a:xfrm>
            <a:off x="2806699" y="3310352"/>
            <a:ext cx="8820000" cy="92333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Indien de bui tijdig wordt </a:t>
            </a:r>
            <a:r>
              <a:rPr lang="nl-B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opgemerkt afzeilen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Altijd </a:t>
            </a:r>
            <a:r>
              <a:rPr lang="nl-B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vangen en roeketting aanleggen.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Wachten tot de bui overgewaaid is</a:t>
            </a:r>
            <a:r>
              <a:rPr lang="nl-B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BE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0" y="4280553"/>
            <a:ext cx="21090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Krimpend op afstand</a:t>
            </a:r>
            <a:endParaRPr lang="nl-BE" sz="1600" dirty="0"/>
          </a:p>
        </p:txBody>
      </p:sp>
      <p:sp>
        <p:nvSpPr>
          <p:cNvPr id="16" name="Tekstvak 15"/>
          <p:cNvSpPr txBox="1"/>
          <p:nvPr/>
        </p:nvSpPr>
        <p:spPr>
          <a:xfrm>
            <a:off x="2806699" y="4280553"/>
            <a:ext cx="8820000" cy="64633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Deze kan veel zeilslag veroorzaken.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dit geval tijdelijk </a:t>
            </a:r>
            <a:r>
              <a:rPr lang="nl-B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vangen</a:t>
            </a:r>
            <a:endParaRPr lang="nl-BE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0" y="4973755"/>
            <a:ext cx="21090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Ruimend</a:t>
            </a:r>
            <a:endParaRPr lang="nl-BE" sz="1600" dirty="0">
              <a:solidFill>
                <a:srgbClr val="FF0000"/>
              </a:solidFill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2806699" y="4973755"/>
            <a:ext cx="8820000" cy="64633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Zwichten naar vier halve en doormalen indien de wind niet te ver ruimt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Anders de vang erop en wachten</a:t>
            </a:r>
            <a:r>
              <a:rPr lang="nl-B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BE" dirty="0"/>
          </a:p>
        </p:txBody>
      </p:sp>
      <p:sp>
        <p:nvSpPr>
          <p:cNvPr id="19" name="Tekstvak 18"/>
          <p:cNvSpPr txBox="1"/>
          <p:nvPr/>
        </p:nvSpPr>
        <p:spPr>
          <a:xfrm>
            <a:off x="2109018" y="2732920"/>
            <a:ext cx="9219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Stapelwolk (Cb) zonder aambeeld met redelijk wat neerslag en windveranderingen, </a:t>
            </a:r>
            <a:endParaRPr lang="nl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0" y="5666957"/>
            <a:ext cx="21090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Zware bui:</a:t>
            </a:r>
          </a:p>
          <a:p>
            <a:r>
              <a:rPr lang="nl-B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(Zwarte bui)</a:t>
            </a:r>
            <a:endParaRPr lang="nl-B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BE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2109018" y="5666957"/>
            <a:ext cx="9633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Grote stapelwolk (Cb) met aambeeld, veel neerslag en windstoten, </a:t>
            </a:r>
            <a:endParaRPr lang="nl-B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kstvak 21"/>
          <p:cNvSpPr txBox="1"/>
          <p:nvPr/>
        </p:nvSpPr>
        <p:spPr>
          <a:xfrm>
            <a:off x="2806699" y="6083158"/>
            <a:ext cx="8820000" cy="64633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Altijd vang er op roedeketting en bliksemafleider aan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Zeker afzeilen indien dit nog kan</a:t>
            </a:r>
            <a:endParaRPr lang="nl-BE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ijdelijke aanduiding voor voettekst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Het Gilde van Molenaars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46594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4" grpId="0" animBg="1"/>
      <p:bldP spid="15" grpId="0"/>
      <p:bldP spid="16" grpId="0" animBg="1"/>
      <p:bldP spid="17" grpId="0"/>
      <p:bldP spid="18" grpId="0" animBg="1"/>
      <p:bldP spid="2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72"/>
          <a:stretch/>
        </p:blipFill>
        <p:spPr>
          <a:xfrm flipH="1">
            <a:off x="9617883" y="7120"/>
            <a:ext cx="2574115" cy="1251409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2937909" y="138487"/>
            <a:ext cx="6636776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nl-BE" sz="3600" dirty="0" smtClean="0">
                <a:solidFill>
                  <a:srgbClr val="FF0000"/>
                </a:solidFill>
                <a:latin typeface="AR JULIAN" panose="02000000000000000000" pitchFamily="2" charset="0"/>
              </a:rPr>
              <a:t>Trekrichting van (bui)wolken</a:t>
            </a:r>
            <a:endParaRPr lang="nl-BE" sz="3600" dirty="0">
              <a:latin typeface="AR JULIAN" panose="02000000000000000000" pitchFamily="2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43620" y="7120"/>
            <a:ext cx="2851089" cy="900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nl-BE" dirty="0"/>
          </a:p>
        </p:txBody>
      </p:sp>
      <p:sp>
        <p:nvSpPr>
          <p:cNvPr id="5" name="Tekstvak 4"/>
          <p:cNvSpPr txBox="1"/>
          <p:nvPr/>
        </p:nvSpPr>
        <p:spPr>
          <a:xfrm>
            <a:off x="736827" y="138487"/>
            <a:ext cx="198305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Het Gilde van Molenaars</a:t>
            </a:r>
          </a:p>
          <a:p>
            <a:pPr algn="ctr"/>
            <a:r>
              <a:rPr lang="nl-B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Afd. Limburg</a:t>
            </a:r>
          </a:p>
          <a:p>
            <a:pPr algn="ctr"/>
            <a:endParaRPr lang="nl-B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041"/>
            <a:ext cx="716948" cy="900000"/>
          </a:xfrm>
          <a:prstGeom prst="rect">
            <a:avLst/>
          </a:prstGeom>
        </p:spPr>
      </p:pic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C67A0-EA74-4440-AA48-72EBEE272EC9}" type="datetime1">
              <a:rPr lang="nl-BE" smtClean="0"/>
              <a:t>17/03/2024</a:t>
            </a:fld>
            <a:endParaRPr lang="nl-BE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8AE9-B615-4110-8A40-3E5F16D5504D}" type="slidenum">
              <a:rPr lang="nl-BE" smtClean="0"/>
              <a:t>22</a:t>
            </a:fld>
            <a:endParaRPr lang="nl-BE"/>
          </a:p>
        </p:txBody>
      </p:sp>
      <p:sp>
        <p:nvSpPr>
          <p:cNvPr id="9" name="Tekstvak 8"/>
          <p:cNvSpPr txBox="1"/>
          <p:nvPr/>
        </p:nvSpPr>
        <p:spPr>
          <a:xfrm>
            <a:off x="484094" y="1306227"/>
            <a:ext cx="10744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Wolken (buien) trekken steeds met de bovenwind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Door de ‘frictie’ wrijving  wordt de benedenwind afgeremd ten opzichte van de bovenwind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De wrijving is afhankelijk van de terreinomstandigheden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Afhankelijk van de ruwheid ( vlakte, bebouwing, vegetatie) van het terrein kan de bovenwind 10 tot 40° afwijken met de benedenwind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De bovenwind staat steeds ruimend ten opzichte van de benedenwind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De windsnelheid van de bovenwind is ook hoger 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9" t="20465" r="22328" b="11610"/>
          <a:stretch>
            <a:fillRect/>
          </a:stretch>
        </p:blipFill>
        <p:spPr bwMode="auto">
          <a:xfrm>
            <a:off x="594064" y="3682672"/>
            <a:ext cx="3076575" cy="2102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kstvak 10"/>
          <p:cNvSpPr txBox="1"/>
          <p:nvPr/>
        </p:nvSpPr>
        <p:spPr>
          <a:xfrm>
            <a:off x="3939988" y="3772837"/>
            <a:ext cx="7413812" cy="206210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nl-BE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 de molenaar: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Door observatie en ervaring kan hij leren welke bui over, krimpend of ruimend t.o.v. de molen voorbijtrekt.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 recht over trekkende bui kan 10° tot 40° ruimend van de heersende wind waargenomen worden afhankelijk van je biotoop</a:t>
            </a:r>
            <a:endParaRPr lang="nl-BE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Aantrekkende wind zal altijd ruimen. </a:t>
            </a:r>
            <a:endParaRPr lang="nl-BE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Wrijving (frictie)verminderd </a:t>
            </a:r>
            <a:r>
              <a:rPr lang="nl-B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 snelheid </a:t>
            </a:r>
            <a:r>
              <a:rPr lang="nl-B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verhoogt</a:t>
            </a:r>
            <a:endParaRPr lang="nl-BE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Het Gilde van Molenaars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32617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72"/>
          <a:stretch/>
        </p:blipFill>
        <p:spPr>
          <a:xfrm flipH="1">
            <a:off x="9617883" y="7120"/>
            <a:ext cx="2574115" cy="1251409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2937909" y="138487"/>
            <a:ext cx="6636776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nl-BE" sz="3600" dirty="0" smtClean="0">
                <a:latin typeface="AR JULIAN" panose="02000000000000000000" pitchFamily="2" charset="0"/>
              </a:rPr>
              <a:t>Weerverschijnselen: sneeuw</a:t>
            </a:r>
            <a:endParaRPr lang="nl-BE" sz="3600" dirty="0">
              <a:latin typeface="AR JULIAN" panose="02000000000000000000" pitchFamily="2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43620" y="7120"/>
            <a:ext cx="2851089" cy="900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nl-BE" dirty="0"/>
          </a:p>
        </p:txBody>
      </p:sp>
      <p:sp>
        <p:nvSpPr>
          <p:cNvPr id="5" name="Tekstvak 4"/>
          <p:cNvSpPr txBox="1"/>
          <p:nvPr/>
        </p:nvSpPr>
        <p:spPr>
          <a:xfrm>
            <a:off x="736827" y="138487"/>
            <a:ext cx="198305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Het Gilde van Molenaars</a:t>
            </a:r>
          </a:p>
          <a:p>
            <a:pPr algn="ctr"/>
            <a:r>
              <a:rPr lang="nl-B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Afd. Limburg</a:t>
            </a:r>
          </a:p>
          <a:p>
            <a:pPr algn="ctr"/>
            <a:endParaRPr lang="nl-B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041"/>
            <a:ext cx="716948" cy="900000"/>
          </a:xfrm>
          <a:prstGeom prst="rect">
            <a:avLst/>
          </a:prstGeom>
        </p:spPr>
      </p:pic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E7CA8-EFA8-4851-8E38-881DE6DA86F8}" type="datetime1">
              <a:rPr lang="nl-BE" smtClean="0"/>
              <a:t>17/03/2024</a:t>
            </a:fld>
            <a:endParaRPr lang="nl-BE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8AE9-B615-4110-8A40-3E5F16D5504D}" type="slidenum">
              <a:rPr lang="nl-BE" smtClean="0"/>
              <a:t>23</a:t>
            </a:fld>
            <a:endParaRPr lang="nl-BE"/>
          </a:p>
        </p:txBody>
      </p:sp>
      <p:sp>
        <p:nvSpPr>
          <p:cNvPr id="9" name="Tekstvak 8"/>
          <p:cNvSpPr txBox="1"/>
          <p:nvPr/>
        </p:nvSpPr>
        <p:spPr>
          <a:xfrm>
            <a:off x="3175166" y="834664"/>
            <a:ext cx="6162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Naast buien en regen zijn er nog andere vormen van neerslag die de molenaar parten kunnen spelen</a:t>
            </a:r>
            <a:endParaRPr lang="nl-B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99" y="1592522"/>
            <a:ext cx="2631300" cy="3528000"/>
          </a:xfrm>
          <a:prstGeom prst="rect">
            <a:avLst/>
          </a:prstGeom>
        </p:spPr>
      </p:pic>
      <p:sp>
        <p:nvSpPr>
          <p:cNvPr id="11" name="Tekstvak 10"/>
          <p:cNvSpPr txBox="1"/>
          <p:nvPr/>
        </p:nvSpPr>
        <p:spPr>
          <a:xfrm>
            <a:off x="2894709" y="1623982"/>
            <a:ext cx="85992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Alle neerslag begint hoog in de wolken onder de vorm van sneeuw, zelfs in het midden van de zomer;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Als de temperatuur laag blijft tot op het aardoppervlak zal de neerslag ook op de grond onder de vorm van sneeuw vallen.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Is de temperatuur aan de grond tussen de 0°C en 3°C dan bevat de sneeuw naast ijkristallen ook onderkoeld water en spreken we van natte sneeuw.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Is de temperatuur 0°C en lager, dan bestaat de sneeuw geheel uit ijskristallen en spreken we van droge sneeuw.</a:t>
            </a:r>
            <a:endParaRPr lang="nl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3012696" y="4232692"/>
            <a:ext cx="8805678" cy="212365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nl-BE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 de molenaar;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Sneeuw kan gladheid veroorzaken op paden, belt en stelling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Natte sneeuw heeft een flink gewicht, kan zich afzetten op de wieken, zeilen en dak.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Grote pakken kunnen verschuiven en vallen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Hoe kouder het is hoe fijner de ijskristallen zijn en kunnen op een hoopje geblazen worden en flinke hinder opleveren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Door de grootte van de sneeuwvlokken kan er flink veel wind ontstaan tijdens sneeuwbuien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Bij flinke sneeuwbuien kan ook de zichtbaarheid flink belemmerd </a:t>
            </a:r>
            <a:r>
              <a:rPr lang="nl-BE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worden</a:t>
            </a:r>
            <a:endParaRPr lang="nl-BE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Het Gilde van Molenaars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63729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72"/>
          <a:stretch/>
        </p:blipFill>
        <p:spPr>
          <a:xfrm flipH="1">
            <a:off x="9617883" y="7120"/>
            <a:ext cx="2574115" cy="1251409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2937909" y="138487"/>
            <a:ext cx="6636776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nl-BE" sz="3600" dirty="0" smtClean="0">
                <a:latin typeface="AR JULIAN" panose="02000000000000000000" pitchFamily="2" charset="0"/>
              </a:rPr>
              <a:t>Weerverschijnselen: hagel</a:t>
            </a:r>
            <a:endParaRPr lang="nl-BE" sz="3600" dirty="0">
              <a:latin typeface="AR JULIAN" panose="02000000000000000000" pitchFamily="2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43620" y="7120"/>
            <a:ext cx="2851089" cy="900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nl-BE" dirty="0"/>
          </a:p>
        </p:txBody>
      </p:sp>
      <p:sp>
        <p:nvSpPr>
          <p:cNvPr id="5" name="Tekstvak 4"/>
          <p:cNvSpPr txBox="1"/>
          <p:nvPr/>
        </p:nvSpPr>
        <p:spPr>
          <a:xfrm>
            <a:off x="736827" y="138487"/>
            <a:ext cx="198305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Het Gilde van Molenaars</a:t>
            </a:r>
          </a:p>
          <a:p>
            <a:pPr algn="ctr"/>
            <a:r>
              <a:rPr lang="nl-B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Afd. Limburg</a:t>
            </a:r>
          </a:p>
          <a:p>
            <a:pPr algn="ctr"/>
            <a:endParaRPr lang="nl-B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041"/>
            <a:ext cx="716948" cy="900000"/>
          </a:xfrm>
          <a:prstGeom prst="rect">
            <a:avLst/>
          </a:prstGeom>
        </p:spPr>
      </p:pic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F4525-8BD6-45FD-9653-8DAF0E51A564}" type="datetime1">
              <a:rPr lang="nl-BE" smtClean="0"/>
              <a:t>17/03/2024</a:t>
            </a:fld>
            <a:endParaRPr lang="nl-BE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8AE9-B615-4110-8A40-3E5F16D5504D}" type="slidenum">
              <a:rPr lang="nl-BE" smtClean="0"/>
              <a:t>24</a:t>
            </a:fld>
            <a:endParaRPr lang="nl-BE" dirty="0"/>
          </a:p>
        </p:txBody>
      </p:sp>
      <p:sp>
        <p:nvSpPr>
          <p:cNvPr id="9" name="Tekstvak 8"/>
          <p:cNvSpPr txBox="1"/>
          <p:nvPr/>
        </p:nvSpPr>
        <p:spPr>
          <a:xfrm>
            <a:off x="4404142" y="1389896"/>
            <a:ext cx="31815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Hagel: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Valt alleen uit buien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Komt het hele jaar voor</a:t>
            </a:r>
            <a:endParaRPr lang="nl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289414" y="4061687"/>
            <a:ext cx="39471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Zwavelgele lucht wijst op hagel</a:t>
            </a:r>
            <a:endParaRPr lang="nl-B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1262" y="1390427"/>
            <a:ext cx="2326817" cy="151200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14" y="1389896"/>
            <a:ext cx="3947137" cy="2620899"/>
          </a:xfrm>
          <a:prstGeom prst="rect">
            <a:avLst/>
          </a:prstGeom>
        </p:spPr>
      </p:pic>
      <p:pic>
        <p:nvPicPr>
          <p:cNvPr id="13" name="Picture 5" descr="PICT0166"/>
          <p:cNvPicPr>
            <a:picLocks noChangeAspect="1" noChangeArrowheads="1"/>
          </p:cNvPicPr>
          <p:nvPr/>
        </p:nvPicPr>
        <p:blipFill>
          <a:blip r:embed="rId6" cstate="print"/>
          <a:srcRect l="39502" t="51050" r="33333" b="25848"/>
          <a:stretch>
            <a:fillRect/>
          </a:stretch>
        </p:blipFill>
        <p:spPr bwMode="auto">
          <a:xfrm>
            <a:off x="9258094" y="4592097"/>
            <a:ext cx="2369985" cy="15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kstvak 13"/>
          <p:cNvSpPr txBox="1"/>
          <p:nvPr/>
        </p:nvSpPr>
        <p:spPr>
          <a:xfrm>
            <a:off x="437485" y="4609819"/>
            <a:ext cx="861273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Zachte hagel of korrelhagel,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Komt voor tijdens winterse buien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Winterse buien zijn minder zwaar dan zomerse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Door </a:t>
            </a:r>
            <a:r>
              <a:rPr lang="nl-BE" dirty="0">
                <a:latin typeface="Arial" panose="020B0604020202020204" pitchFamily="34" charset="0"/>
                <a:cs typeface="Arial" panose="020B0604020202020204" pitchFamily="34" charset="0"/>
              </a:rPr>
              <a:t>grote koude is er geen smelt traject waardoor de hagel niet kan groeien</a:t>
            </a:r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Temperatuur verschil tussen grond en hoogte is niet groot genoeg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Witte ondoorzichtige korreltjes (puntzakjes)</a:t>
            </a:r>
            <a:endParaRPr lang="nl-BE" dirty="0"/>
          </a:p>
        </p:txBody>
      </p:sp>
      <p:sp>
        <p:nvSpPr>
          <p:cNvPr id="15" name="Tekstvak 14"/>
          <p:cNvSpPr txBox="1"/>
          <p:nvPr/>
        </p:nvSpPr>
        <p:spPr>
          <a:xfrm>
            <a:off x="4404142" y="2717180"/>
            <a:ext cx="78921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Echte hagel of zomerhagel</a:t>
            </a:r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Tijdens zomerse zware buien met veel op en neer gaande beweging.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Enigszins doorzichtige ijsklompjes die steeds aangroeien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Deze </a:t>
            </a:r>
            <a:r>
              <a:rPr lang="nl-B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kunnen wel 6 tot 8 cm doorsnede hebben en een valsnelheid van 50 tot 120 km/uur waardoor ze behoorlijk wat schade kunnen veroorzaken</a:t>
            </a:r>
            <a:r>
              <a:rPr lang="nl-B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Het Gilde van Molenaars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37063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72"/>
          <a:stretch/>
        </p:blipFill>
        <p:spPr>
          <a:xfrm flipH="1">
            <a:off x="9617883" y="7120"/>
            <a:ext cx="2574115" cy="1251409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2937909" y="138487"/>
            <a:ext cx="6636776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nl-BE" sz="3600" dirty="0" smtClean="0">
                <a:latin typeface="AR JULIAN" panose="02000000000000000000" pitchFamily="2" charset="0"/>
              </a:rPr>
              <a:t>Weerverschijnselen: ijzel</a:t>
            </a:r>
            <a:endParaRPr lang="nl-BE" sz="3600" dirty="0">
              <a:latin typeface="AR JULIAN" panose="02000000000000000000" pitchFamily="2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43620" y="7120"/>
            <a:ext cx="2851089" cy="900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nl-BE" dirty="0"/>
          </a:p>
        </p:txBody>
      </p:sp>
      <p:sp>
        <p:nvSpPr>
          <p:cNvPr id="5" name="Tekstvak 4"/>
          <p:cNvSpPr txBox="1"/>
          <p:nvPr/>
        </p:nvSpPr>
        <p:spPr>
          <a:xfrm>
            <a:off x="736827" y="138487"/>
            <a:ext cx="198305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Het Gilde van Molenaars</a:t>
            </a:r>
          </a:p>
          <a:p>
            <a:pPr algn="ctr"/>
            <a:r>
              <a:rPr lang="nl-B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Afd. Limburg</a:t>
            </a:r>
          </a:p>
          <a:p>
            <a:pPr algn="ctr"/>
            <a:endParaRPr lang="nl-B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041"/>
            <a:ext cx="716948" cy="900000"/>
          </a:xfrm>
          <a:prstGeom prst="rect">
            <a:avLst/>
          </a:prstGeom>
        </p:spPr>
      </p:pic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44B78-5FE5-4A8A-8F3F-4978A79816E3}" type="datetime1">
              <a:rPr lang="nl-BE" smtClean="0"/>
              <a:t>17/03/2024</a:t>
            </a:fld>
            <a:endParaRPr lang="nl-BE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8AE9-B615-4110-8A40-3E5F16D5504D}" type="slidenum">
              <a:rPr lang="nl-BE" smtClean="0"/>
              <a:t>25</a:t>
            </a:fld>
            <a:endParaRPr lang="nl-BE" dirty="0"/>
          </a:p>
        </p:txBody>
      </p:sp>
      <p:sp>
        <p:nvSpPr>
          <p:cNvPr id="9" name="Tekstvak 8"/>
          <p:cNvSpPr txBox="1"/>
          <p:nvPr/>
        </p:nvSpPr>
        <p:spPr>
          <a:xfrm>
            <a:off x="384066" y="4127652"/>
            <a:ext cx="6819900" cy="206210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nl-BE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 de molenaar: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de gevaarlijkste vorm van neerslag.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Toegangswegen en stellingen worden spekglad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Het kan in flinke hoeveelheid vallen en alles topzwaar maken.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IJs brokken en ijspegels kunnen afbreken.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Zeilen veranderen in planken, ze kunnen niet meer weggerold worden en geklampt</a:t>
            </a:r>
            <a:endParaRPr lang="nl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98" y="1351399"/>
            <a:ext cx="4513733" cy="2535805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847" y="3361621"/>
            <a:ext cx="4250246" cy="2748152"/>
          </a:xfrm>
          <a:prstGeom prst="rect">
            <a:avLst/>
          </a:prstGeom>
        </p:spPr>
      </p:pic>
      <p:sp>
        <p:nvSpPr>
          <p:cNvPr id="12" name="Tekstvak 11"/>
          <p:cNvSpPr txBox="1"/>
          <p:nvPr/>
        </p:nvSpPr>
        <p:spPr>
          <a:xfrm>
            <a:off x="7713848" y="5661476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Oeps…winterbanden vergeten? </a:t>
            </a:r>
            <a:endParaRPr lang="nl-B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9486782" y="3573968"/>
            <a:ext cx="22860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nl-B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 maar kruipen !!!</a:t>
            </a:r>
            <a:endParaRPr lang="nl-B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5595256" y="1351400"/>
            <a:ext cx="63688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IJzel</a:t>
            </a:r>
            <a:r>
              <a:rPr lang="nl-B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>
                <a:latin typeface="Arial" panose="020B0604020202020204" pitchFamily="34" charset="0"/>
                <a:cs typeface="Arial" panose="020B0604020202020204" pitchFamily="34" charset="0"/>
              </a:rPr>
              <a:t>bestaat uit onderkoelde waterdruppels die spontaan in ijs veranderen als ze op iets botsen.</a:t>
            </a:r>
            <a:endParaRPr lang="nl-BE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Het Gilde van Molenaars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9701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72"/>
          <a:stretch/>
        </p:blipFill>
        <p:spPr>
          <a:xfrm flipH="1">
            <a:off x="9617883" y="7120"/>
            <a:ext cx="2574115" cy="1251409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2937909" y="138487"/>
            <a:ext cx="6636776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nl-BE" sz="3600" dirty="0" smtClean="0">
                <a:solidFill>
                  <a:srgbClr val="FF0000"/>
                </a:solidFill>
                <a:latin typeface="AR JULIAN" panose="02000000000000000000" pitchFamily="2" charset="0"/>
              </a:rPr>
              <a:t>Weerverschijnselen: onweer !!</a:t>
            </a:r>
            <a:endParaRPr lang="nl-BE" sz="3600" dirty="0">
              <a:solidFill>
                <a:srgbClr val="FF0000"/>
              </a:solidFill>
              <a:latin typeface="AR JULIAN" panose="02000000000000000000" pitchFamily="2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43620" y="7120"/>
            <a:ext cx="2851089" cy="900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nl-BE" dirty="0"/>
          </a:p>
        </p:txBody>
      </p:sp>
      <p:sp>
        <p:nvSpPr>
          <p:cNvPr id="5" name="Tekstvak 4"/>
          <p:cNvSpPr txBox="1"/>
          <p:nvPr/>
        </p:nvSpPr>
        <p:spPr>
          <a:xfrm>
            <a:off x="736827" y="138487"/>
            <a:ext cx="198305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Het Gilde van Molenaars</a:t>
            </a:r>
          </a:p>
          <a:p>
            <a:pPr algn="ctr"/>
            <a:r>
              <a:rPr lang="nl-B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Afd. Limburg</a:t>
            </a:r>
          </a:p>
          <a:p>
            <a:pPr algn="ctr"/>
            <a:endParaRPr lang="nl-B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041"/>
            <a:ext cx="716948" cy="900000"/>
          </a:xfrm>
          <a:prstGeom prst="rect">
            <a:avLst/>
          </a:prstGeom>
        </p:spPr>
      </p:pic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A959F-038F-42D4-93D1-8B60D473BCE6}" type="datetime1">
              <a:rPr lang="nl-BE" smtClean="0"/>
              <a:t>17/03/2024</a:t>
            </a:fld>
            <a:endParaRPr lang="nl-BE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8AE9-B615-4110-8A40-3E5F16D5504D}" type="slidenum">
              <a:rPr lang="nl-BE" smtClean="0"/>
              <a:t>26</a:t>
            </a:fld>
            <a:endParaRPr lang="nl-BE" dirty="0"/>
          </a:p>
        </p:txBody>
      </p:sp>
      <p:sp>
        <p:nvSpPr>
          <p:cNvPr id="13" name="Tekstvak 12"/>
          <p:cNvSpPr txBox="1"/>
          <p:nvPr/>
        </p:nvSpPr>
        <p:spPr>
          <a:xfrm>
            <a:off x="917932" y="1077454"/>
            <a:ext cx="4440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onderscheiden drie </a:t>
            </a:r>
            <a:r>
              <a:rPr lang="nl-BE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onweertypen</a:t>
            </a:r>
            <a:endParaRPr lang="nl-BE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1037109" y="1772444"/>
            <a:ext cx="663205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Warmteonweer: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Is zeer plaatselijk ze ontwikkelen zich in de warme maanden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Treedt </a:t>
            </a:r>
            <a:r>
              <a:rPr lang="nl-BE" sz="1600" dirty="0">
                <a:latin typeface="Arial" panose="020B0604020202020204" pitchFamily="34" charset="0"/>
                <a:cs typeface="Arial" panose="020B0604020202020204" pitchFamily="34" charset="0"/>
              </a:rPr>
              <a:t>op bij grote warmte in combinatie met vochtige </a:t>
            </a:r>
            <a:r>
              <a:rPr lang="nl-B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lucht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Kan plaatselijk veel neerslag geven, dikke hagel gaat regen vooraf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Zelden noodweer</a:t>
            </a:r>
            <a:endParaRPr lang="nl-BE" sz="1600" dirty="0"/>
          </a:p>
        </p:txBody>
      </p:sp>
      <p:sp>
        <p:nvSpPr>
          <p:cNvPr id="15" name="Tekstvak 14"/>
          <p:cNvSpPr txBox="1"/>
          <p:nvPr/>
        </p:nvSpPr>
        <p:spPr>
          <a:xfrm>
            <a:off x="1037109" y="3526192"/>
            <a:ext cx="770121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Frontale onweders: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Onweer op een warmtefront, komt maar weinig voor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Onweer op het koufront:</a:t>
            </a:r>
            <a:r>
              <a:rPr lang="nl-BE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ontstaat </a:t>
            </a:r>
            <a:r>
              <a:rPr lang="nl-BE" sz="1600" dirty="0">
                <a:latin typeface="Arial" panose="020B0604020202020204" pitchFamily="34" charset="0"/>
                <a:cs typeface="Arial" panose="020B0604020202020204" pitchFamily="34" charset="0"/>
              </a:rPr>
              <a:t>wanneer een koufront een warme zone </a:t>
            </a:r>
            <a:r>
              <a:rPr lang="nl-B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optilt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Kan een breed front vormen.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Kan daarom lang aanhouden en noodweer geven</a:t>
            </a:r>
            <a:endParaRPr lang="nl-B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1037109" y="5279941"/>
            <a:ext cx="73079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Polair onweer: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Komt voor na een kou front tijdens de wintermaanden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Is nooit zeer zwaar door het lage troposfeer en bestaat uit losse buien</a:t>
            </a:r>
            <a:endParaRPr lang="nl-B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Het Gilde van Molenaars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26612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72"/>
          <a:stretch/>
        </p:blipFill>
        <p:spPr>
          <a:xfrm flipH="1">
            <a:off x="9617883" y="7120"/>
            <a:ext cx="2574115" cy="1251409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2937909" y="138487"/>
            <a:ext cx="6636776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nl-BE" sz="3600" dirty="0" smtClean="0">
                <a:latin typeface="AR JULIAN" panose="02000000000000000000" pitchFamily="2" charset="0"/>
              </a:rPr>
              <a:t>Voorspellers van onweer</a:t>
            </a:r>
            <a:endParaRPr lang="nl-BE" sz="3600" dirty="0">
              <a:latin typeface="AR JULIAN" panose="02000000000000000000" pitchFamily="2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43620" y="7120"/>
            <a:ext cx="2851089" cy="900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nl-BE" dirty="0"/>
          </a:p>
        </p:txBody>
      </p:sp>
      <p:sp>
        <p:nvSpPr>
          <p:cNvPr id="5" name="Tekstvak 4"/>
          <p:cNvSpPr txBox="1"/>
          <p:nvPr/>
        </p:nvSpPr>
        <p:spPr>
          <a:xfrm>
            <a:off x="736827" y="138487"/>
            <a:ext cx="198305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Het Gilde van Molenaars</a:t>
            </a:r>
          </a:p>
          <a:p>
            <a:pPr algn="ctr"/>
            <a:r>
              <a:rPr lang="nl-B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Afd. Limburg</a:t>
            </a:r>
          </a:p>
          <a:p>
            <a:pPr algn="ctr"/>
            <a:endParaRPr lang="nl-B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041"/>
            <a:ext cx="716948" cy="900000"/>
          </a:xfrm>
          <a:prstGeom prst="rect">
            <a:avLst/>
          </a:prstGeom>
        </p:spPr>
      </p:pic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DC7B-A4D1-4DBB-8D94-9E9F91303909}" type="datetime1">
              <a:rPr lang="nl-BE" smtClean="0"/>
              <a:t>17/03/2024</a:t>
            </a:fld>
            <a:endParaRPr lang="nl-BE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8AE9-B615-4110-8A40-3E5F16D5504D}" type="slidenum">
              <a:rPr lang="nl-BE" smtClean="0"/>
              <a:t>27</a:t>
            </a:fld>
            <a:endParaRPr lang="nl-BE" dirty="0"/>
          </a:p>
        </p:txBody>
      </p:sp>
      <p:sp>
        <p:nvSpPr>
          <p:cNvPr id="9" name="Tekstvak 8"/>
          <p:cNvSpPr txBox="1"/>
          <p:nvPr/>
        </p:nvSpPr>
        <p:spPr>
          <a:xfrm>
            <a:off x="346362" y="3669533"/>
            <a:ext cx="48605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Altocumulus Castelanus (Ac cas) Kanteelwolk</a:t>
            </a:r>
            <a:endParaRPr lang="nl-B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72302" y="3687058"/>
            <a:ext cx="43082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Altocumulus floccus (Ac flo) Vlokkenwolk</a:t>
            </a:r>
            <a:endParaRPr lang="nl-B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2259509" y="4257105"/>
            <a:ext cx="7672983" cy="206210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nl-BE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 de molenaar: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Zekere onweersvoorspellers, 60-80% kans op onweersbuien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Vooral in de warme periode van het jaar, (april-oktober)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Kunnen al 24 uur vooraf waargenomen worden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Verdwijnen nog voor het onweer zich manifesteert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‘s Middags en ‘s avonds ontstaan sterk opbollende Cu met uitbreiding tot Cb waaruit onweer kan voort komen</a:t>
            </a:r>
            <a:endParaRPr lang="nl-BE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64"/>
          <a:stretch/>
        </p:blipFill>
        <p:spPr>
          <a:xfrm>
            <a:off x="6972302" y="1475188"/>
            <a:ext cx="4860534" cy="2160000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13"/>
          <a:stretch/>
        </p:blipFill>
        <p:spPr>
          <a:xfrm>
            <a:off x="346364" y="1475188"/>
            <a:ext cx="4860536" cy="2160000"/>
          </a:xfrm>
          <a:prstGeom prst="rect">
            <a:avLst/>
          </a:prstGeom>
        </p:spPr>
      </p:pic>
      <p:sp>
        <p:nvSpPr>
          <p:cNvPr id="14" name="Tijdelijke aanduiding voor voettekst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Het Gilde van Molenaars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73255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72"/>
          <a:stretch/>
        </p:blipFill>
        <p:spPr>
          <a:xfrm flipH="1">
            <a:off x="9617883" y="7120"/>
            <a:ext cx="2574115" cy="1251409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2937909" y="138487"/>
            <a:ext cx="6636776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nl-BE" sz="3600" dirty="0" smtClean="0">
                <a:latin typeface="AR JULIAN" panose="02000000000000000000" pitchFamily="2" charset="0"/>
              </a:rPr>
              <a:t>Warmte onweer</a:t>
            </a:r>
            <a:endParaRPr lang="nl-BE" sz="3600" dirty="0">
              <a:latin typeface="AR JULIAN" panose="02000000000000000000" pitchFamily="2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43620" y="7120"/>
            <a:ext cx="2851089" cy="900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nl-BE" dirty="0"/>
          </a:p>
        </p:txBody>
      </p:sp>
      <p:sp>
        <p:nvSpPr>
          <p:cNvPr id="5" name="Tekstvak 4"/>
          <p:cNvSpPr txBox="1"/>
          <p:nvPr/>
        </p:nvSpPr>
        <p:spPr>
          <a:xfrm>
            <a:off x="736827" y="138487"/>
            <a:ext cx="198305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Het Gilde van Molenaars</a:t>
            </a:r>
          </a:p>
          <a:p>
            <a:pPr algn="ctr"/>
            <a:r>
              <a:rPr lang="nl-B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Afd. Limburg</a:t>
            </a:r>
          </a:p>
          <a:p>
            <a:pPr algn="ctr"/>
            <a:endParaRPr lang="nl-B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041"/>
            <a:ext cx="716948" cy="900000"/>
          </a:xfrm>
          <a:prstGeom prst="rect">
            <a:avLst/>
          </a:prstGeom>
        </p:spPr>
      </p:pic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DDE8D-BDCD-49AC-B679-647665D6E0D4}" type="datetime1">
              <a:rPr lang="nl-BE" smtClean="0"/>
              <a:t>17/03/2024</a:t>
            </a:fld>
            <a:endParaRPr lang="nl-BE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8AE9-B615-4110-8A40-3E5F16D5504D}" type="slidenum">
              <a:rPr lang="nl-BE" smtClean="0"/>
              <a:t>28</a:t>
            </a:fld>
            <a:endParaRPr lang="nl-BE" dirty="0"/>
          </a:p>
        </p:txBody>
      </p:sp>
      <p:sp>
        <p:nvSpPr>
          <p:cNvPr id="9" name="Tekstvak 8"/>
          <p:cNvSpPr txBox="1"/>
          <p:nvPr/>
        </p:nvSpPr>
        <p:spPr>
          <a:xfrm>
            <a:off x="5017702" y="2390918"/>
            <a:ext cx="71212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Ze ontwikkelen zich tijdens zomer, meestal aan het einde van een warme dag, wanneer er enorme hoeveelheden warme lucht opstijgen.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Van oorsprong al warme lucht (cT) boven het sterk verhit land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Er ontstaat een thermisch lagedrukgebied.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Koude vochtige lucht </a:t>
            </a:r>
            <a:r>
              <a:rPr lang="nl-BE" dirty="0">
                <a:latin typeface="Arial" panose="020B0604020202020204" pitchFamily="34" charset="0"/>
                <a:cs typeface="Arial" panose="020B0604020202020204" pitchFamily="34" charset="0"/>
              </a:rPr>
              <a:t>(mP) </a:t>
            </a:r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van boven de oceaan vervangt de opgestegen lucht.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Door langzame verplaatsen plaatselijk veel neerslag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Korte tijdsduur 20 à 30 min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96"/>
          <a:stretch/>
        </p:blipFill>
        <p:spPr>
          <a:xfrm>
            <a:off x="43620" y="2390918"/>
            <a:ext cx="4946073" cy="2775329"/>
          </a:xfrm>
          <a:prstGeom prst="rect">
            <a:avLst/>
          </a:prstGeom>
        </p:spPr>
      </p:pic>
      <p:sp>
        <p:nvSpPr>
          <p:cNvPr id="11" name="Tekstvak 10"/>
          <p:cNvSpPr txBox="1"/>
          <p:nvPr/>
        </p:nvSpPr>
        <p:spPr>
          <a:xfrm>
            <a:off x="43620" y="5288549"/>
            <a:ext cx="100240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 bekendste zijn: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nl-B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Spanisch</a:t>
            </a:r>
            <a:r>
              <a:rPr lang="nl-B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Plume” Ontstaat in het Spaanse binnenland en stroomt via Noord Frankrijk naar het noorden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nl-B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Ostgewitter</a:t>
            </a:r>
            <a:r>
              <a:rPr lang="nl-B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” Komt uit Centraal Europa en komt uit oostelijke richting naar ons land</a:t>
            </a:r>
            <a:endParaRPr lang="nl-B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4444067" y="953786"/>
            <a:ext cx="3303866" cy="120032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Zeer plaatselijk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Veel neerslag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Zelden noodweer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Hagel kan bui voorafgaan</a:t>
            </a:r>
            <a:endParaRPr lang="nl-BE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Het Gilde van Molenaars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81585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72"/>
          <a:stretch/>
        </p:blipFill>
        <p:spPr>
          <a:xfrm flipH="1">
            <a:off x="9617883" y="7120"/>
            <a:ext cx="2574115" cy="1251409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2937909" y="138487"/>
            <a:ext cx="6636776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nl-BE" sz="3600" dirty="0" smtClean="0">
                <a:latin typeface="AR JULIAN" panose="02000000000000000000" pitchFamily="2" charset="0"/>
              </a:rPr>
              <a:t>Frontaal onweer</a:t>
            </a:r>
            <a:endParaRPr lang="nl-BE" sz="3600" dirty="0">
              <a:latin typeface="AR JULIAN" panose="02000000000000000000" pitchFamily="2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43620" y="7120"/>
            <a:ext cx="2851089" cy="900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nl-BE" dirty="0"/>
          </a:p>
        </p:txBody>
      </p:sp>
      <p:sp>
        <p:nvSpPr>
          <p:cNvPr id="5" name="Tekstvak 4"/>
          <p:cNvSpPr txBox="1"/>
          <p:nvPr/>
        </p:nvSpPr>
        <p:spPr>
          <a:xfrm>
            <a:off x="736827" y="138487"/>
            <a:ext cx="198305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Het Gilde van Molenaars</a:t>
            </a:r>
          </a:p>
          <a:p>
            <a:pPr algn="ctr"/>
            <a:r>
              <a:rPr lang="nl-B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Afd. Limburg</a:t>
            </a:r>
          </a:p>
          <a:p>
            <a:pPr algn="ctr"/>
            <a:endParaRPr lang="nl-B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041"/>
            <a:ext cx="716948" cy="900000"/>
          </a:xfrm>
          <a:prstGeom prst="rect">
            <a:avLst/>
          </a:prstGeom>
        </p:spPr>
      </p:pic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89010-00DB-4D70-9ECD-9D3B2E51319F}" type="datetime1">
              <a:rPr lang="nl-BE" smtClean="0"/>
              <a:t>17/03/2024</a:t>
            </a:fld>
            <a:endParaRPr lang="nl-BE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8AE9-B615-4110-8A40-3E5F16D5504D}" type="slidenum">
              <a:rPr lang="nl-BE" smtClean="0"/>
              <a:t>29</a:t>
            </a:fld>
            <a:endParaRPr lang="nl-BE"/>
          </a:p>
        </p:txBody>
      </p:sp>
      <p:sp>
        <p:nvSpPr>
          <p:cNvPr id="9" name="Tekstvak 8"/>
          <p:cNvSpPr txBox="1"/>
          <p:nvPr/>
        </p:nvSpPr>
        <p:spPr>
          <a:xfrm>
            <a:off x="4144292" y="2046945"/>
            <a:ext cx="782914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Vooral tussen </a:t>
            </a:r>
            <a:r>
              <a:rPr lang="nl-BE" dirty="0">
                <a:latin typeface="Arial" panose="020B0604020202020204" pitchFamily="34" charset="0"/>
                <a:cs typeface="Arial" panose="020B0604020202020204" pitchFamily="34" charset="0"/>
              </a:rPr>
              <a:t>oktober en april en bij </a:t>
            </a:r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stormdepressies.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Actief over een groter gebied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Kunnen lang aanhouden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We onderscheiden een kou-frontaal onweer gebonden aan een koufront,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En een warmte-frontaal onweer (maar dit komt zeer zelden voor)op een warmte front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Tussen Mei en september spreken we van Vore-frontaal onweer.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Deze komen steeds vóór het koufront uit ZW, W, NW.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Het nakomende koufront is niet meer actief.</a:t>
            </a:r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97" y="2046945"/>
            <a:ext cx="3822231" cy="2987062"/>
          </a:xfrm>
          <a:prstGeom prst="rect">
            <a:avLst/>
          </a:prstGeom>
        </p:spPr>
      </p:pic>
      <p:sp>
        <p:nvSpPr>
          <p:cNvPr id="11" name="Tekstvak 10"/>
          <p:cNvSpPr txBox="1"/>
          <p:nvPr/>
        </p:nvSpPr>
        <p:spPr>
          <a:xfrm>
            <a:off x="2789583" y="5153667"/>
            <a:ext cx="6612834" cy="95410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nl-BE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 de molenaar: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Snel afzeilen… Onweer wacht niet tot de molenaar klaar 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Opletten met kruien tegen de wind</a:t>
            </a:r>
            <a:endParaRPr lang="nl-BE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3099358" y="1033393"/>
            <a:ext cx="5993285" cy="92333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Komen het </a:t>
            </a:r>
            <a:r>
              <a:rPr lang="nl-B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hele jaar voor</a:t>
            </a:r>
            <a:r>
              <a:rPr lang="nl-B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Gepaard gaande met zware buien, grootste overlast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Kunnen </a:t>
            </a:r>
            <a:r>
              <a:rPr lang="nl-B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zich als clusters (buienlijn) </a:t>
            </a:r>
            <a:r>
              <a:rPr lang="nl-B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ontwikkelen</a:t>
            </a:r>
            <a:endParaRPr lang="nl-BE" dirty="0"/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Het Gilde van Molenaars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1515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72"/>
          <a:stretch/>
        </p:blipFill>
        <p:spPr>
          <a:xfrm flipH="1">
            <a:off x="9617883" y="7120"/>
            <a:ext cx="2574115" cy="1251409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2937909" y="138487"/>
            <a:ext cx="6636776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nl-BE" sz="3600" dirty="0" smtClean="0">
                <a:latin typeface="AR JULIAN" panose="02000000000000000000" pitchFamily="2" charset="0"/>
              </a:rPr>
              <a:t>Ontstaan van de wolken</a:t>
            </a:r>
            <a:endParaRPr lang="nl-BE" sz="3600" dirty="0">
              <a:latin typeface="AR JULIAN" panose="02000000000000000000" pitchFamily="2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43620" y="7120"/>
            <a:ext cx="2851089" cy="900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nl-BE" dirty="0"/>
          </a:p>
        </p:txBody>
      </p:sp>
      <p:sp>
        <p:nvSpPr>
          <p:cNvPr id="5" name="Tekstvak 4"/>
          <p:cNvSpPr txBox="1"/>
          <p:nvPr/>
        </p:nvSpPr>
        <p:spPr>
          <a:xfrm>
            <a:off x="736827" y="138487"/>
            <a:ext cx="198305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Het Gilde van Molenaars</a:t>
            </a:r>
          </a:p>
          <a:p>
            <a:pPr algn="ctr"/>
            <a:r>
              <a:rPr lang="nl-B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Afd. Limburg</a:t>
            </a:r>
          </a:p>
          <a:p>
            <a:pPr algn="ctr"/>
            <a:endParaRPr lang="nl-B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041"/>
            <a:ext cx="716948" cy="900000"/>
          </a:xfrm>
          <a:prstGeom prst="rect">
            <a:avLst/>
          </a:prstGeom>
        </p:spPr>
      </p:pic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82454-3B1F-4CF2-BD5A-8DEA148E8BAC}" type="datetime1">
              <a:rPr lang="nl-BE" smtClean="0"/>
              <a:t>17/03/2024</a:t>
            </a:fld>
            <a:endParaRPr lang="nl-BE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8AE9-B615-4110-8A40-3E5F16D5504D}" type="slidenum">
              <a:rPr lang="nl-BE" smtClean="0"/>
              <a:t>3</a:t>
            </a:fld>
            <a:endParaRPr lang="nl-BE"/>
          </a:p>
        </p:txBody>
      </p:sp>
      <p:pic>
        <p:nvPicPr>
          <p:cNvPr id="9" name="Afbeelding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31" y="1445486"/>
            <a:ext cx="5047869" cy="3142298"/>
          </a:xfrm>
          <a:prstGeom prst="rect">
            <a:avLst/>
          </a:prstGeom>
        </p:spPr>
      </p:pic>
      <p:sp>
        <p:nvSpPr>
          <p:cNvPr id="10" name="Tekstvak 9"/>
          <p:cNvSpPr txBox="1"/>
          <p:nvPr/>
        </p:nvSpPr>
        <p:spPr>
          <a:xfrm>
            <a:off x="5410199" y="1445486"/>
            <a:ext cx="678180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Lucht bestaat in hoofdzaak uit 78% stikstof en 21% zuurstof, voor de rest andere gassen maar ook waterdamp</a:t>
            </a:r>
            <a:endParaRPr lang="nl-B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>
                <a:latin typeface="Arial" panose="020B0604020202020204" pitchFamily="34" charset="0"/>
                <a:cs typeface="Arial" panose="020B0604020202020204" pitchFamily="34" charset="0"/>
              </a:rPr>
              <a:t>Warme lucht kan meer waterdamp opnemen dan koude </a:t>
            </a:r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lucht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>
                <a:latin typeface="Arial" panose="020B0604020202020204" pitchFamily="34" charset="0"/>
                <a:cs typeface="Arial" panose="020B0604020202020204" pitchFamily="34" charset="0"/>
              </a:rPr>
              <a:t>De hoeveelheid waterdamp in de lucht wordt uitgedrukt in relatieve luchtvochtigheid: 50%  luchtvochtigheid betekend dat de lucht de helft waterdamp bevat van wat ze zou kunnen bij deze temperatuur. Bij 100% treedt er condensatie </a:t>
            </a:r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op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>
                <a:latin typeface="Arial" panose="020B0604020202020204" pitchFamily="34" charset="0"/>
                <a:cs typeface="Arial" panose="020B0604020202020204" pitchFamily="34" charset="0"/>
              </a:rPr>
              <a:t>Warme lucht stijgt, en koelt af. Op een zeker moment bereikt de lucht 100% luchtvochtigheid en condenseert de waterdamp en er ontstaan wolken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dirty="0">
                <a:latin typeface="Arial" panose="020B0604020202020204" pitchFamily="34" charset="0"/>
                <a:cs typeface="Arial" panose="020B0604020202020204" pitchFamily="34" charset="0"/>
              </a:rPr>
              <a:t>Op het </a:t>
            </a:r>
            <a:r>
              <a:rPr lang="nl-BE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“condensatieniveau” </a:t>
            </a:r>
            <a:r>
              <a:rPr lang="nl-BE" dirty="0">
                <a:latin typeface="Arial" panose="020B0604020202020204" pitchFamily="34" charset="0"/>
                <a:cs typeface="Arial" panose="020B0604020202020204" pitchFamily="34" charset="0"/>
              </a:rPr>
              <a:t>ontstaan er waterdruppels en wordt de wolk </a:t>
            </a:r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zichtbaar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>
                <a:latin typeface="Arial" panose="020B0604020202020204" pitchFamily="34" charset="0"/>
                <a:cs typeface="Arial" panose="020B0604020202020204" pitchFamily="34" charset="0"/>
              </a:rPr>
              <a:t>Stijgt de lucht nog hoger dan wordt het vriespunt bereikt er ontstaan onderkoelde waterdruppels en </a:t>
            </a:r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ijskristallen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>
                <a:latin typeface="Arial" panose="020B0604020202020204" pitchFamily="34" charset="0"/>
                <a:cs typeface="Arial" panose="020B0604020202020204" pitchFamily="34" charset="0"/>
              </a:rPr>
              <a:t>Op een nog hoger niveau bereiken we nog lagere temperaturen en bestaat een wolk uitsluitend uit </a:t>
            </a:r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ijskristallen</a:t>
            </a:r>
            <a:endParaRPr lang="nl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1" y="5908667"/>
            <a:ext cx="1219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Het Gilde van Molenaars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81804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72"/>
          <a:stretch/>
        </p:blipFill>
        <p:spPr>
          <a:xfrm flipH="1">
            <a:off x="9617883" y="7120"/>
            <a:ext cx="2574115" cy="1251409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2937909" y="138487"/>
            <a:ext cx="6636776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nl-BE" sz="3600" dirty="0" smtClean="0">
                <a:latin typeface="AR JULIAN" panose="02000000000000000000" pitchFamily="2" charset="0"/>
              </a:rPr>
              <a:t>Polair onweer</a:t>
            </a:r>
            <a:endParaRPr lang="nl-BE" sz="3600" dirty="0">
              <a:latin typeface="AR JULIAN" panose="02000000000000000000" pitchFamily="2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43620" y="7120"/>
            <a:ext cx="2851089" cy="900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nl-BE" dirty="0"/>
          </a:p>
        </p:txBody>
      </p:sp>
      <p:sp>
        <p:nvSpPr>
          <p:cNvPr id="5" name="Tekstvak 4"/>
          <p:cNvSpPr txBox="1"/>
          <p:nvPr/>
        </p:nvSpPr>
        <p:spPr>
          <a:xfrm>
            <a:off x="736827" y="138487"/>
            <a:ext cx="198305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Het Gilde van Molenaars</a:t>
            </a:r>
          </a:p>
          <a:p>
            <a:pPr algn="ctr"/>
            <a:r>
              <a:rPr lang="nl-B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Afd. Limburg</a:t>
            </a:r>
          </a:p>
          <a:p>
            <a:pPr algn="ctr"/>
            <a:endParaRPr lang="nl-B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041"/>
            <a:ext cx="716948" cy="900000"/>
          </a:xfrm>
          <a:prstGeom prst="rect">
            <a:avLst/>
          </a:prstGeom>
        </p:spPr>
      </p:pic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66238-660D-4DB3-9440-051905F9D107}" type="datetime1">
              <a:rPr lang="nl-BE" smtClean="0"/>
              <a:t>17/03/2024</a:t>
            </a:fld>
            <a:endParaRPr lang="nl-BE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8AE9-B615-4110-8A40-3E5F16D5504D}" type="slidenum">
              <a:rPr lang="nl-BE" smtClean="0"/>
              <a:t>30</a:t>
            </a:fld>
            <a:endParaRPr lang="nl-BE"/>
          </a:p>
        </p:txBody>
      </p:sp>
      <p:pic>
        <p:nvPicPr>
          <p:cNvPr id="9" name="Afbeelding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53" y="1505287"/>
            <a:ext cx="3644657" cy="3109812"/>
          </a:xfrm>
          <a:prstGeom prst="rect">
            <a:avLst/>
          </a:prstGeom>
        </p:spPr>
      </p:pic>
      <p:sp>
        <p:nvSpPr>
          <p:cNvPr id="10" name="Tekstvak 9"/>
          <p:cNvSpPr txBox="1"/>
          <p:nvPr/>
        </p:nvSpPr>
        <p:spPr>
          <a:xfrm>
            <a:off x="4089671" y="1529865"/>
            <a:ext cx="70739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Komt voor na het koufront en bestaat uit op zichzelf staande losse buien.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Ze ontstaan wanneer relatief koude polaire luchtstroom boven het relatief warmere water van de oceaan in onstabiele lucht komt</a:t>
            </a:r>
            <a:endParaRPr lang="nl-BE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4089671" y="3137536"/>
            <a:ext cx="70739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 </a:t>
            </a:r>
            <a:r>
              <a:rPr lang="nl-B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bestaan vaak uit honderden losse buien waaruit wel eens </a:t>
            </a:r>
            <a:r>
              <a:rPr lang="nl-B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 </a:t>
            </a:r>
            <a:r>
              <a:rPr lang="nl-B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onweer uit kan groeien. Is nooit georganiseerd.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Door </a:t>
            </a:r>
            <a:r>
              <a:rPr lang="nl-B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geringe hoogte </a:t>
            </a:r>
            <a:r>
              <a:rPr lang="nl-B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(lage troposfeer)weinig </a:t>
            </a:r>
            <a:r>
              <a:rPr lang="nl-B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kans op hevige neerslag en </a:t>
            </a:r>
            <a:r>
              <a:rPr lang="nl-B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windstoten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Soms </a:t>
            </a:r>
            <a:r>
              <a:rPr lang="nl-B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een enkele donderslag het enige </a:t>
            </a:r>
            <a:r>
              <a:rPr lang="nl-B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merkbare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Komt </a:t>
            </a:r>
            <a:r>
              <a:rPr lang="nl-B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uit westen, noordwesten en noordelijke </a:t>
            </a:r>
            <a:r>
              <a:rPr lang="nl-B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richting.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nl-B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 keert steeds terug naar zijn </a:t>
            </a:r>
            <a:r>
              <a:rPr lang="nl-B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oorspronkelijke windrichting</a:t>
            </a:r>
            <a:endParaRPr lang="nl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Rechte verbindingslijn met pijl 11"/>
          <p:cNvCxnSpPr/>
          <p:nvPr/>
        </p:nvCxnSpPr>
        <p:spPr>
          <a:xfrm flipH="1" flipV="1">
            <a:off x="1510221" y="2878871"/>
            <a:ext cx="2579450" cy="63146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jdelijke aanduiding voor voetteks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Het Gilde van Molenaars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24368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72"/>
          <a:stretch/>
        </p:blipFill>
        <p:spPr>
          <a:xfrm flipH="1">
            <a:off x="9617883" y="7120"/>
            <a:ext cx="2574115" cy="1251409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2937909" y="138487"/>
            <a:ext cx="6636776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nl-BE" sz="3600" dirty="0" smtClean="0">
                <a:solidFill>
                  <a:srgbClr val="FF0000"/>
                </a:solidFill>
                <a:latin typeface="AR JULIAN" panose="02000000000000000000" pitchFamily="2" charset="0"/>
              </a:rPr>
              <a:t>Samenvatting</a:t>
            </a:r>
            <a:endParaRPr lang="nl-BE" sz="3600" dirty="0">
              <a:solidFill>
                <a:srgbClr val="FF0000"/>
              </a:solidFill>
              <a:latin typeface="AR JULIAN" panose="02000000000000000000" pitchFamily="2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43620" y="7120"/>
            <a:ext cx="2851089" cy="900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nl-BE" dirty="0"/>
          </a:p>
        </p:txBody>
      </p:sp>
      <p:sp>
        <p:nvSpPr>
          <p:cNvPr id="5" name="Tekstvak 4"/>
          <p:cNvSpPr txBox="1"/>
          <p:nvPr/>
        </p:nvSpPr>
        <p:spPr>
          <a:xfrm>
            <a:off x="736827" y="138487"/>
            <a:ext cx="198305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Het Gilde van Molenaars</a:t>
            </a:r>
          </a:p>
          <a:p>
            <a:pPr algn="ctr"/>
            <a:r>
              <a:rPr lang="nl-B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Afd. Limburg</a:t>
            </a:r>
          </a:p>
          <a:p>
            <a:pPr algn="ctr"/>
            <a:endParaRPr lang="nl-B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041"/>
            <a:ext cx="716948" cy="900000"/>
          </a:xfrm>
          <a:prstGeom prst="rect">
            <a:avLst/>
          </a:prstGeom>
        </p:spPr>
      </p:pic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0B5D4-B7F5-46BA-9A02-C07D26F6AC0F}" type="datetime1">
              <a:rPr lang="nl-BE" smtClean="0"/>
              <a:t>17/03/2024</a:t>
            </a:fld>
            <a:endParaRPr lang="nl-BE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8AE9-B615-4110-8A40-3E5F16D5504D}" type="slidenum">
              <a:rPr lang="nl-BE" smtClean="0"/>
              <a:t>31</a:t>
            </a:fld>
            <a:endParaRPr lang="nl-BE"/>
          </a:p>
        </p:txBody>
      </p:sp>
      <p:sp>
        <p:nvSpPr>
          <p:cNvPr id="13" name="Tekstvak 12"/>
          <p:cNvSpPr txBox="1"/>
          <p:nvPr/>
        </p:nvSpPr>
        <p:spPr>
          <a:xfrm>
            <a:off x="628099" y="1174833"/>
            <a:ext cx="8623300" cy="372409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nl-BE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 de molenaar: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Het weer is meer dan de windrichting en de windsterkte.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 de veiligheid van molen en molenaar is een goede inschatting van het weer nodig.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Vergelijk je informatiebronnen met je bevindingen op je molen.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 regelmatig, tijdens het draaien, de situatie evalueren.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 op met buien.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Neem tijdig maatregelen: “Beter een half uur te vroeg de vang erop dan een half minuutje te laat”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Verlaat je molen nooit zonder grondige controle.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Vertrouw je de situatie niet… “Vang erop”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Het plots weg vallen of aantrekken van de wind heeft altijd een oorzaak! Zoek het even uit vooraleer je zeilen bijlegt, begint te zwichten of te kruien.</a:t>
            </a:r>
            <a:endParaRPr lang="nl-BE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8242852" y="5146721"/>
            <a:ext cx="34786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latin typeface="Dreigende wolkenArial"/>
                <a:cs typeface="Arial" panose="020B0604020202020204" pitchFamily="34" charset="0"/>
              </a:rPr>
              <a:t>Dreigende wolken</a:t>
            </a:r>
          </a:p>
          <a:p>
            <a:r>
              <a:rPr lang="nl-BE" dirty="0" smtClean="0">
                <a:latin typeface="Dreigende wolkenArial"/>
                <a:cs typeface="Arial" panose="020B0604020202020204" pitchFamily="34" charset="0"/>
              </a:rPr>
              <a:t>Brengen geen goede winden</a:t>
            </a:r>
          </a:p>
          <a:p>
            <a:r>
              <a:rPr lang="nl-BE" dirty="0" smtClean="0">
                <a:latin typeface="Dreigende wolkenArial"/>
                <a:cs typeface="Arial" panose="020B0604020202020204" pitchFamily="34" charset="0"/>
              </a:rPr>
              <a:t>Molenaar, pas op!</a:t>
            </a:r>
            <a:endParaRPr lang="nl-BE" dirty="0">
              <a:latin typeface="Dreigende wolkenArial"/>
              <a:cs typeface="Arial" panose="020B0604020202020204" pitchFamily="34" charset="0"/>
            </a:endParaRPr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Het Gilde van Molenaars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10973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72"/>
          <a:stretch/>
        </p:blipFill>
        <p:spPr>
          <a:xfrm flipH="1">
            <a:off x="9617883" y="7120"/>
            <a:ext cx="2574115" cy="1251409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2937909" y="138487"/>
            <a:ext cx="6636776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nl-BE" sz="3600" dirty="0" smtClean="0">
                <a:solidFill>
                  <a:srgbClr val="FF0000"/>
                </a:solidFill>
                <a:latin typeface="AR JULIAN" panose="02000000000000000000" pitchFamily="2" charset="0"/>
              </a:rPr>
              <a:t>Einde deel 2</a:t>
            </a:r>
            <a:endParaRPr lang="nl-BE" sz="3600" dirty="0">
              <a:solidFill>
                <a:srgbClr val="FF0000"/>
              </a:solidFill>
              <a:latin typeface="AR JULIAN" panose="02000000000000000000" pitchFamily="2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43620" y="7120"/>
            <a:ext cx="2851089" cy="900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nl-BE" dirty="0"/>
          </a:p>
        </p:txBody>
      </p:sp>
      <p:sp>
        <p:nvSpPr>
          <p:cNvPr id="5" name="Tekstvak 4"/>
          <p:cNvSpPr txBox="1"/>
          <p:nvPr/>
        </p:nvSpPr>
        <p:spPr>
          <a:xfrm>
            <a:off x="736827" y="138487"/>
            <a:ext cx="198305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Het Gilde van Molenaars</a:t>
            </a:r>
          </a:p>
          <a:p>
            <a:pPr algn="ctr"/>
            <a:r>
              <a:rPr lang="nl-B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Afd. Limburg</a:t>
            </a:r>
          </a:p>
          <a:p>
            <a:pPr algn="ctr"/>
            <a:endParaRPr lang="nl-B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041"/>
            <a:ext cx="716948" cy="900000"/>
          </a:xfrm>
          <a:prstGeom prst="rect">
            <a:avLst/>
          </a:prstGeom>
        </p:spPr>
      </p:pic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27638-0474-4558-A1A6-88CE9190775F}" type="datetime1">
              <a:rPr lang="nl-BE" smtClean="0"/>
              <a:t>17/03/2024</a:t>
            </a:fld>
            <a:endParaRPr lang="nl-BE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8AE9-B615-4110-8A40-3E5F16D5504D}" type="slidenum">
              <a:rPr lang="nl-BE" smtClean="0"/>
              <a:t>32</a:t>
            </a:fld>
            <a:endParaRPr lang="nl-BE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Het Gilde van Molenaars</a:t>
            </a:r>
            <a:endParaRPr lang="nl-BE"/>
          </a:p>
        </p:txBody>
      </p:sp>
      <p:pic>
        <p:nvPicPr>
          <p:cNvPr id="1026" name="Picture 2" descr="Cloud Drawing Images at GetDrawings | Free downlo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5" y="1058408"/>
            <a:ext cx="7144472" cy="3949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kstvak 11"/>
          <p:cNvSpPr txBox="1"/>
          <p:nvPr/>
        </p:nvSpPr>
        <p:spPr>
          <a:xfrm>
            <a:off x="5802124" y="3853542"/>
            <a:ext cx="47025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Bedankt voor jullie aandacht en succes met je </a:t>
            </a:r>
            <a:r>
              <a:rPr lang="nl-BE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molenaarsschap</a:t>
            </a:r>
            <a:endParaRPr lang="nl-BE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99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72"/>
          <a:stretch/>
        </p:blipFill>
        <p:spPr>
          <a:xfrm flipH="1">
            <a:off x="9617883" y="7120"/>
            <a:ext cx="2574115" cy="1251409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2937909" y="138487"/>
            <a:ext cx="6636776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nl-BE" sz="3600" dirty="0">
              <a:solidFill>
                <a:srgbClr val="FF0000"/>
              </a:solidFill>
              <a:latin typeface="AR JULIAN" panose="02000000000000000000" pitchFamily="2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43620" y="7120"/>
            <a:ext cx="2851089" cy="900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nl-BE" dirty="0"/>
          </a:p>
        </p:txBody>
      </p:sp>
      <p:sp>
        <p:nvSpPr>
          <p:cNvPr id="5" name="Tekstvak 4"/>
          <p:cNvSpPr txBox="1"/>
          <p:nvPr/>
        </p:nvSpPr>
        <p:spPr>
          <a:xfrm>
            <a:off x="736827" y="138487"/>
            <a:ext cx="198305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Het Gilde van Molenaars</a:t>
            </a:r>
          </a:p>
          <a:p>
            <a:pPr algn="ctr"/>
            <a:r>
              <a:rPr lang="nl-B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Afd. Limburg</a:t>
            </a:r>
          </a:p>
          <a:p>
            <a:pPr algn="ctr"/>
            <a:endParaRPr lang="nl-B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041"/>
            <a:ext cx="716948" cy="900000"/>
          </a:xfrm>
          <a:prstGeom prst="rect">
            <a:avLst/>
          </a:prstGeom>
        </p:spPr>
      </p:pic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27638-0474-4558-A1A6-88CE9190775F}" type="datetime1">
              <a:rPr lang="nl-BE" smtClean="0"/>
              <a:t>17/03/2024</a:t>
            </a:fld>
            <a:endParaRPr lang="nl-BE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8AE9-B615-4110-8A40-3E5F16D5504D}" type="slidenum">
              <a:rPr lang="nl-BE" smtClean="0"/>
              <a:t>33</a:t>
            </a:fld>
            <a:endParaRPr lang="nl-BE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Het Gilde van Molenaars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7390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72"/>
          <a:stretch/>
        </p:blipFill>
        <p:spPr>
          <a:xfrm flipH="1">
            <a:off x="9617883" y="7120"/>
            <a:ext cx="2574115" cy="1251409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2937909" y="138487"/>
            <a:ext cx="6636776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nl-BE" sz="3600" dirty="0" smtClean="0">
                <a:latin typeface="AR JULIAN" panose="02000000000000000000" pitchFamily="2" charset="0"/>
              </a:rPr>
              <a:t>Wolken classificatie</a:t>
            </a:r>
            <a:endParaRPr lang="nl-BE" sz="3600" dirty="0">
              <a:latin typeface="AR JULIAN" panose="02000000000000000000" pitchFamily="2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43620" y="7120"/>
            <a:ext cx="2851089" cy="900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nl-BE" dirty="0"/>
          </a:p>
        </p:txBody>
      </p:sp>
      <p:sp>
        <p:nvSpPr>
          <p:cNvPr id="5" name="Tekstvak 4"/>
          <p:cNvSpPr txBox="1"/>
          <p:nvPr/>
        </p:nvSpPr>
        <p:spPr>
          <a:xfrm>
            <a:off x="736827" y="138487"/>
            <a:ext cx="198305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Het Gilde van Molenaars</a:t>
            </a:r>
          </a:p>
          <a:p>
            <a:pPr algn="ctr"/>
            <a:r>
              <a:rPr lang="nl-B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Afd. Limburg</a:t>
            </a:r>
          </a:p>
          <a:p>
            <a:pPr algn="ctr"/>
            <a:endParaRPr lang="nl-B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041"/>
            <a:ext cx="716948" cy="900000"/>
          </a:xfrm>
          <a:prstGeom prst="rect">
            <a:avLst/>
          </a:prstGeom>
        </p:spPr>
      </p:pic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59B2F-A376-4381-B1A0-231BAA9D7DA6}" type="datetime1">
              <a:rPr lang="nl-BE" smtClean="0"/>
              <a:t>17/03/2024</a:t>
            </a:fld>
            <a:endParaRPr lang="nl-BE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8AE9-B615-4110-8A40-3E5F16D5504D}" type="slidenum">
              <a:rPr lang="nl-BE" smtClean="0"/>
              <a:t>4</a:t>
            </a:fld>
            <a:endParaRPr lang="nl-BE"/>
          </a:p>
        </p:txBody>
      </p:sp>
      <p:pic>
        <p:nvPicPr>
          <p:cNvPr id="9" name="Afbeelding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780" y="2177331"/>
            <a:ext cx="4500000" cy="2340000"/>
          </a:xfrm>
          <a:prstGeom prst="rect">
            <a:avLst/>
          </a:prstGeom>
        </p:spPr>
      </p:pic>
      <p:sp>
        <p:nvSpPr>
          <p:cNvPr id="10" name="Tekstvak 9"/>
          <p:cNvSpPr txBox="1"/>
          <p:nvPr/>
        </p:nvSpPr>
        <p:spPr>
          <a:xfrm>
            <a:off x="0" y="1454868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Op gemaakt door Luce Howard in 1802 naar het voorbeeld van het dierenrijk en het plantenrijk. Hij gebruikte 5 Latijnse woorden voor de benaming van de </a:t>
            </a:r>
            <a:r>
              <a:rPr lang="nl-B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wolkengeslachten</a:t>
            </a:r>
            <a:endParaRPr lang="nl-BE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147484" y="2230732"/>
            <a:ext cx="7037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Cirrus:      </a:t>
            </a:r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Vezelig of als haren, voor de hoogste wolken</a:t>
            </a:r>
            <a:endParaRPr lang="nl-BE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147484" y="3727327"/>
            <a:ext cx="7192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2550" indent="6350"/>
            <a:r>
              <a:rPr lang="nl-B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Cumulus   </a:t>
            </a:r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Stapel of hoop, verticaal groeiend en komt voor op iedere</a:t>
            </a:r>
          </a:p>
          <a:p>
            <a:pPr marL="82550" indent="6350"/>
            <a:r>
              <a:rPr lang="nl-B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hoogte</a:t>
            </a:r>
            <a:endParaRPr lang="nl-BE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147484" y="3228462"/>
            <a:ext cx="7037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Stratus:      </a:t>
            </a:r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Een horizontale laag, komen voor op iedere hoogte</a:t>
            </a:r>
            <a:endParaRPr lang="nl-BE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147484" y="2729597"/>
            <a:ext cx="6882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30338" indent="-1430338"/>
            <a:r>
              <a:rPr lang="nl-B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Alto:          </a:t>
            </a:r>
            <a:r>
              <a:rPr lang="nl-BE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oor de middelhoge bewolking</a:t>
            </a:r>
            <a:endParaRPr lang="nl-BE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147484" y="4503191"/>
            <a:ext cx="113864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4125" indent="-1254125"/>
            <a:r>
              <a:rPr lang="nl-B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nl-BE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Nimbo</a:t>
            </a:r>
            <a:r>
              <a:rPr lang="nl-B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</a:t>
            </a:r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Water, kunnen neerslag meebrengen, komt voor in gelaagde, </a:t>
            </a:r>
            <a:r>
              <a:rPr lang="nl-B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stratusforme</a:t>
            </a:r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 en gestapelde, cumulatieve vorm</a:t>
            </a:r>
          </a:p>
          <a:p>
            <a:pPr marL="1254125" indent="-1254125"/>
            <a:r>
              <a:rPr lang="nl-B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Kunnen doorgroeien in heel de </a:t>
            </a:r>
            <a:r>
              <a:rPr lang="nl-B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troposfeer</a:t>
            </a:r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 (onderste laag van de atmosfeer waar ons weer zich afspeelt varieert van 16 km op evenaar tot 8 km aan de polen en ook in de jaargetijden </a:t>
            </a:r>
          </a:p>
        </p:txBody>
      </p:sp>
      <p:sp>
        <p:nvSpPr>
          <p:cNvPr id="16" name="Tekstvak 15"/>
          <p:cNvSpPr txBox="1"/>
          <p:nvPr/>
        </p:nvSpPr>
        <p:spPr>
          <a:xfrm>
            <a:off x="658091" y="5744161"/>
            <a:ext cx="10875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Verdere indeling in soorten en ondersoorten ± 160 !!!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 Enkele daarvan hebben een voorspellende waarde voor de molenaar</a:t>
            </a:r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Het Gilde van Molenaars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77728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72"/>
          <a:stretch/>
        </p:blipFill>
        <p:spPr>
          <a:xfrm flipH="1">
            <a:off x="9617883" y="7120"/>
            <a:ext cx="2574115" cy="1251409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2937909" y="138487"/>
            <a:ext cx="6636776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nl-BE" sz="3600" dirty="0" smtClean="0">
                <a:latin typeface="AR JULIAN" panose="02000000000000000000" pitchFamily="2" charset="0"/>
              </a:rPr>
              <a:t>Stabiele, onstabiele atmosfeer</a:t>
            </a:r>
            <a:endParaRPr lang="nl-BE" sz="3600" dirty="0">
              <a:latin typeface="AR JULIAN" panose="02000000000000000000" pitchFamily="2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43620" y="7120"/>
            <a:ext cx="2851089" cy="900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nl-BE" dirty="0"/>
          </a:p>
        </p:txBody>
      </p:sp>
      <p:sp>
        <p:nvSpPr>
          <p:cNvPr id="5" name="Tekstvak 4"/>
          <p:cNvSpPr txBox="1"/>
          <p:nvPr/>
        </p:nvSpPr>
        <p:spPr>
          <a:xfrm>
            <a:off x="736827" y="138487"/>
            <a:ext cx="198305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Het Gilde van Molenaars</a:t>
            </a:r>
          </a:p>
          <a:p>
            <a:pPr algn="ctr"/>
            <a:r>
              <a:rPr lang="nl-B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Afd. Limburg</a:t>
            </a:r>
          </a:p>
          <a:p>
            <a:pPr algn="ctr"/>
            <a:endParaRPr lang="nl-B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041"/>
            <a:ext cx="716948" cy="900000"/>
          </a:xfrm>
          <a:prstGeom prst="rect">
            <a:avLst/>
          </a:prstGeom>
        </p:spPr>
      </p:pic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5C5EB-5C22-4E82-B8E3-4E26E6F6E464}" type="datetime1">
              <a:rPr lang="nl-BE" smtClean="0"/>
              <a:t>17/03/2024</a:t>
            </a:fld>
            <a:endParaRPr lang="nl-BE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8AE9-B615-4110-8A40-3E5F16D5504D}" type="slidenum">
              <a:rPr lang="nl-BE" smtClean="0"/>
              <a:t>5</a:t>
            </a:fld>
            <a:endParaRPr lang="nl-BE"/>
          </a:p>
        </p:txBody>
      </p:sp>
      <p:sp>
        <p:nvSpPr>
          <p:cNvPr id="9" name="Tekstvak 8"/>
          <p:cNvSpPr txBox="1"/>
          <p:nvPr/>
        </p:nvSpPr>
        <p:spPr>
          <a:xfrm>
            <a:off x="678000" y="1257493"/>
            <a:ext cx="1083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Temperatuur van de lucht neemt af met de hoogte (- 6°C per 100m) tot aan het plafond van de troposfeer </a:t>
            </a:r>
            <a:endParaRPr lang="nl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1" y="1749458"/>
            <a:ext cx="8032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Blijft de temperatuur constant afnemen tot aan het plafond van de troposfeer: dan spreken we van </a:t>
            </a:r>
            <a:r>
              <a:rPr lang="nl-B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“onstabiele lucht”</a:t>
            </a:r>
            <a:endParaRPr lang="nl-BE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838199" y="2518422"/>
            <a:ext cx="7194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De wolk kan doorgroeien tot aan de tropopauze, we krijgen cumulatieve of stapelwolken. Buien, onweer met rukwinden</a:t>
            </a:r>
            <a:endParaRPr lang="nl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1" y="3287386"/>
            <a:ext cx="8032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Stopt het dalen van de temperatuur, (bv. Laag met </a:t>
            </a:r>
            <a:r>
              <a:rPr lang="nl-BE" smtClean="0">
                <a:latin typeface="Arial" panose="020B0604020202020204" pitchFamily="34" charset="0"/>
                <a:cs typeface="Arial" panose="020B0604020202020204" pitchFamily="34" charset="0"/>
              </a:rPr>
              <a:t>hogere luchtdruk) dan </a:t>
            </a:r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kan de wolk zich niet ontwikkelen of enkel nog horizontaal: dan spreken we van </a:t>
            </a:r>
            <a:r>
              <a:rPr lang="nl-B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“stabiele lucht”</a:t>
            </a:r>
            <a:endParaRPr lang="nl-BE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838199" y="4333349"/>
            <a:ext cx="67232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De wolk kan enkel nog horizontaal</a:t>
            </a:r>
            <a:r>
              <a:rPr lang="nl-BE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groeien, we krijgen stratiforme</a:t>
            </a:r>
            <a:r>
              <a:rPr lang="nl-BE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bewolking of gelaagde wolken, Motregen, regen geen windstoten</a:t>
            </a:r>
            <a:endParaRPr lang="nl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Afbeelding 1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891" y="4121154"/>
            <a:ext cx="3721861" cy="1980000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891" y="1890742"/>
            <a:ext cx="3721861" cy="1980000"/>
          </a:xfrm>
          <a:prstGeom prst="rect">
            <a:avLst/>
          </a:prstGeom>
        </p:spPr>
      </p:pic>
      <p:sp>
        <p:nvSpPr>
          <p:cNvPr id="16" name="Tekstvak 15"/>
          <p:cNvSpPr txBox="1"/>
          <p:nvPr/>
        </p:nvSpPr>
        <p:spPr>
          <a:xfrm>
            <a:off x="311727" y="5379311"/>
            <a:ext cx="7024255" cy="9541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nl-BE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 de molenaar;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 eerste aanwijzing voor de te verwachten weerssituatie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Stabiele of onstabiele situatie</a:t>
            </a:r>
            <a:endParaRPr lang="nl-BE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Het Gilde van Molenaars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74755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72"/>
          <a:stretch/>
        </p:blipFill>
        <p:spPr>
          <a:xfrm flipH="1">
            <a:off x="9617883" y="7120"/>
            <a:ext cx="2574115" cy="1251409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2937909" y="138487"/>
            <a:ext cx="6636776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nl-BE" sz="3600" dirty="0" smtClean="0">
                <a:latin typeface="AR JULIAN" panose="02000000000000000000" pitchFamily="2" charset="0"/>
              </a:rPr>
              <a:t>Hoge bewolking: cirrus</a:t>
            </a:r>
            <a:endParaRPr lang="nl-BE" sz="3600" dirty="0">
              <a:latin typeface="AR JULIAN" panose="02000000000000000000" pitchFamily="2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43620" y="7120"/>
            <a:ext cx="2851089" cy="900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nl-BE" dirty="0"/>
          </a:p>
        </p:txBody>
      </p:sp>
      <p:sp>
        <p:nvSpPr>
          <p:cNvPr id="5" name="Tekstvak 4"/>
          <p:cNvSpPr txBox="1"/>
          <p:nvPr/>
        </p:nvSpPr>
        <p:spPr>
          <a:xfrm>
            <a:off x="736827" y="138487"/>
            <a:ext cx="198305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Het Gilde van Molenaars</a:t>
            </a:r>
          </a:p>
          <a:p>
            <a:pPr algn="ctr"/>
            <a:r>
              <a:rPr lang="nl-B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Afd. Limburg</a:t>
            </a:r>
          </a:p>
          <a:p>
            <a:pPr algn="ctr"/>
            <a:endParaRPr lang="nl-B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041"/>
            <a:ext cx="716948" cy="900000"/>
          </a:xfrm>
          <a:prstGeom prst="rect">
            <a:avLst/>
          </a:prstGeom>
        </p:spPr>
      </p:pic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1D583-0BC1-4DCF-ADAA-47662461D8CE}" type="datetime1">
              <a:rPr lang="nl-BE" smtClean="0"/>
              <a:t>17/03/2024</a:t>
            </a:fld>
            <a:endParaRPr lang="nl-BE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8AE9-B615-4110-8A40-3E5F16D5504D}" type="slidenum">
              <a:rPr lang="nl-BE" smtClean="0"/>
              <a:t>6</a:t>
            </a:fld>
            <a:endParaRPr lang="nl-BE"/>
          </a:p>
        </p:txBody>
      </p:sp>
      <p:sp>
        <p:nvSpPr>
          <p:cNvPr id="9" name="Tekstvak 8"/>
          <p:cNvSpPr txBox="1"/>
          <p:nvPr/>
        </p:nvSpPr>
        <p:spPr>
          <a:xfrm>
            <a:off x="828746" y="1083084"/>
            <a:ext cx="85336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Deze bewolking komt voor boven de 5500 m waar het permanent vriest</a:t>
            </a:r>
          </a:p>
          <a:p>
            <a:pPr algn="ctr"/>
            <a:r>
              <a:rPr lang="nl-B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 gecondenseerde waterdamp bestaat uit ijskristallen </a:t>
            </a:r>
            <a:endParaRPr lang="nl-B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Afbeelding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757" y="2364792"/>
            <a:ext cx="3701141" cy="2520000"/>
          </a:xfrm>
          <a:prstGeom prst="rect">
            <a:avLst/>
          </a:prstGeom>
        </p:spPr>
      </p:pic>
      <p:pic>
        <p:nvPicPr>
          <p:cNvPr id="11" name="Afbeelding 1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09" y="2364792"/>
            <a:ext cx="3701141" cy="2520000"/>
          </a:xfrm>
          <a:prstGeom prst="rect">
            <a:avLst/>
          </a:prstGeom>
        </p:spPr>
      </p:pic>
      <p:pic>
        <p:nvPicPr>
          <p:cNvPr id="12" name="Afbeelding 11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396" y="2364792"/>
            <a:ext cx="3701141" cy="2520000"/>
          </a:xfrm>
          <a:prstGeom prst="rect">
            <a:avLst/>
          </a:prstGeom>
        </p:spPr>
      </p:pic>
      <p:sp>
        <p:nvSpPr>
          <p:cNvPr id="13" name="Tekstvak 12"/>
          <p:cNvSpPr txBox="1"/>
          <p:nvPr/>
        </p:nvSpPr>
        <p:spPr>
          <a:xfrm>
            <a:off x="232149" y="5105420"/>
            <a:ext cx="3578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Cirrus (Ci):</a:t>
            </a:r>
          </a:p>
          <a:p>
            <a:pPr algn="ctr"/>
            <a:r>
              <a:rPr lang="nl-BE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losse veren</a:t>
            </a:r>
            <a:endParaRPr lang="nl-BE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4337037" y="5105419"/>
            <a:ext cx="36955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Cirrostratus (Cs): </a:t>
            </a:r>
          </a:p>
          <a:p>
            <a:pPr algn="ctr"/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Hoogst gelaagde sluierbewolking</a:t>
            </a:r>
            <a:endParaRPr lang="nl-BE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8173871" y="5105420"/>
            <a:ext cx="369102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Cirrocumulus (Cc): </a:t>
            </a:r>
          </a:p>
          <a:p>
            <a:pPr algn="ctr"/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Hoogste stapelbewolking</a:t>
            </a:r>
            <a:endParaRPr lang="nl-BE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3858577" y="5869383"/>
            <a:ext cx="4462938" cy="40011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zon geeft nog schaduw</a:t>
            </a:r>
            <a:endParaRPr lang="nl-BE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Het Gilde van Molenaars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67961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72"/>
          <a:stretch/>
        </p:blipFill>
        <p:spPr>
          <a:xfrm flipH="1">
            <a:off x="9617883" y="7120"/>
            <a:ext cx="2574115" cy="1251409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2937909" y="138487"/>
            <a:ext cx="6636776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nl-BE" sz="3600" dirty="0" smtClean="0">
                <a:latin typeface="AR JULIAN" panose="02000000000000000000" pitchFamily="2" charset="0"/>
              </a:rPr>
              <a:t>Middelhoge bewolking: Alto</a:t>
            </a:r>
            <a:endParaRPr lang="nl-BE" sz="3600" dirty="0">
              <a:latin typeface="AR JULIAN" panose="02000000000000000000" pitchFamily="2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43620" y="7120"/>
            <a:ext cx="2851089" cy="900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nl-BE" dirty="0"/>
          </a:p>
        </p:txBody>
      </p:sp>
      <p:sp>
        <p:nvSpPr>
          <p:cNvPr id="5" name="Tekstvak 4"/>
          <p:cNvSpPr txBox="1"/>
          <p:nvPr/>
        </p:nvSpPr>
        <p:spPr>
          <a:xfrm>
            <a:off x="736827" y="138487"/>
            <a:ext cx="198305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Het Gilde van Molenaars</a:t>
            </a:r>
          </a:p>
          <a:p>
            <a:pPr algn="ctr"/>
            <a:r>
              <a:rPr lang="nl-B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Afd. Limburg</a:t>
            </a:r>
          </a:p>
          <a:p>
            <a:pPr algn="ctr"/>
            <a:endParaRPr lang="nl-B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041"/>
            <a:ext cx="716948" cy="900000"/>
          </a:xfrm>
          <a:prstGeom prst="rect">
            <a:avLst/>
          </a:prstGeom>
        </p:spPr>
      </p:pic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6BC2-79E7-46B9-92FE-4CAA90021EF4}" type="datetime1">
              <a:rPr lang="nl-BE" smtClean="0"/>
              <a:t>17/03/2024</a:t>
            </a:fld>
            <a:endParaRPr lang="nl-BE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8AE9-B615-4110-8A40-3E5F16D5504D}" type="slidenum">
              <a:rPr lang="nl-BE" smtClean="0"/>
              <a:t>7</a:t>
            </a:fld>
            <a:endParaRPr lang="nl-BE"/>
          </a:p>
        </p:txBody>
      </p:sp>
      <p:sp>
        <p:nvSpPr>
          <p:cNvPr id="9" name="Tekstvak 8"/>
          <p:cNvSpPr txBox="1"/>
          <p:nvPr/>
        </p:nvSpPr>
        <p:spPr>
          <a:xfrm>
            <a:off x="736826" y="1080929"/>
            <a:ext cx="8716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Deze bewolking komt voor op een gemiddelde hoogte van 2000 tot 5500 m. -5°C</a:t>
            </a:r>
          </a:p>
          <a:p>
            <a:pPr algn="ctr"/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Bestaat voornamelijk uit onderkoelde waterdruppels (-5°)en ijskristallen (-40°)</a:t>
            </a:r>
            <a:endParaRPr lang="nl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Afbeelding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945" y="2108458"/>
            <a:ext cx="4755155" cy="2880000"/>
          </a:xfrm>
          <a:prstGeom prst="rect">
            <a:avLst/>
          </a:prstGeom>
        </p:spPr>
      </p:pic>
      <p:sp>
        <p:nvSpPr>
          <p:cNvPr id="11" name="Tekstvak 10"/>
          <p:cNvSpPr txBox="1"/>
          <p:nvPr/>
        </p:nvSpPr>
        <p:spPr>
          <a:xfrm>
            <a:off x="1052945" y="5034243"/>
            <a:ext cx="475515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Altostratus: (As) </a:t>
            </a:r>
          </a:p>
          <a:p>
            <a:pPr algn="ctr"/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Egale gelaagde bewolking</a:t>
            </a:r>
            <a:endParaRPr lang="nl-BE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6400799" y="5034243"/>
            <a:ext cx="47382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Altocumulus: (Ac) </a:t>
            </a:r>
          </a:p>
          <a:p>
            <a:pPr algn="ctr"/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Dicht op elkaar gepakte cumuluswolken</a:t>
            </a:r>
          </a:p>
          <a:p>
            <a:pPr algn="ctr"/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(Ook schaapjeswolk)</a:t>
            </a:r>
            <a:endParaRPr lang="nl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2738871" y="5954137"/>
            <a:ext cx="6714259" cy="40011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zon is nog duidelijk waarneembaar</a:t>
            </a:r>
            <a:endParaRPr lang="nl-BE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108458"/>
            <a:ext cx="4710545" cy="2925785"/>
          </a:xfrm>
          <a:prstGeom prst="rect">
            <a:avLst/>
          </a:prstGeom>
        </p:spPr>
      </p:pic>
      <p:sp>
        <p:nvSpPr>
          <p:cNvPr id="15" name="Tijdelijke aanduiding voor voetteks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Het Gilde van Molenaars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66550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72"/>
          <a:stretch/>
        </p:blipFill>
        <p:spPr>
          <a:xfrm flipH="1">
            <a:off x="9617883" y="7120"/>
            <a:ext cx="2574115" cy="1251409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2937909" y="138487"/>
            <a:ext cx="6636776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nl-BE" sz="3600" dirty="0" smtClean="0">
                <a:latin typeface="AR JULIAN" panose="02000000000000000000" pitchFamily="2" charset="0"/>
              </a:rPr>
              <a:t>Lage bewolking: Stratus</a:t>
            </a:r>
            <a:endParaRPr lang="nl-BE" sz="3600" dirty="0">
              <a:latin typeface="AR JULIAN" panose="02000000000000000000" pitchFamily="2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43620" y="7120"/>
            <a:ext cx="2851089" cy="900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nl-BE" dirty="0"/>
          </a:p>
        </p:txBody>
      </p:sp>
      <p:sp>
        <p:nvSpPr>
          <p:cNvPr id="5" name="Tekstvak 4"/>
          <p:cNvSpPr txBox="1"/>
          <p:nvPr/>
        </p:nvSpPr>
        <p:spPr>
          <a:xfrm>
            <a:off x="736827" y="138487"/>
            <a:ext cx="198305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Het Gilde van Molenaars</a:t>
            </a:r>
          </a:p>
          <a:p>
            <a:pPr algn="ctr"/>
            <a:r>
              <a:rPr lang="nl-B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Afd. Limburg</a:t>
            </a:r>
          </a:p>
          <a:p>
            <a:pPr algn="ctr"/>
            <a:endParaRPr lang="nl-B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041"/>
            <a:ext cx="716948" cy="900000"/>
          </a:xfrm>
          <a:prstGeom prst="rect">
            <a:avLst/>
          </a:prstGeom>
        </p:spPr>
      </p:pic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D8080-6BA1-42B7-ACA1-977F3AAB429F}" type="datetime1">
              <a:rPr lang="nl-BE" smtClean="0"/>
              <a:t>17/03/2024</a:t>
            </a:fld>
            <a:endParaRPr lang="nl-BE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8AE9-B615-4110-8A40-3E5F16D5504D}" type="slidenum">
              <a:rPr lang="nl-BE" smtClean="0"/>
              <a:t>8</a:t>
            </a:fld>
            <a:endParaRPr lang="nl-BE"/>
          </a:p>
        </p:txBody>
      </p:sp>
      <p:sp>
        <p:nvSpPr>
          <p:cNvPr id="9" name="Tekstvak 8"/>
          <p:cNvSpPr txBox="1"/>
          <p:nvPr/>
        </p:nvSpPr>
        <p:spPr>
          <a:xfrm>
            <a:off x="736827" y="1196144"/>
            <a:ext cx="90432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Wolkenbasis; tussen de 15 m en 2000 m , stratus bewolking en lage cumulus.</a:t>
            </a:r>
          </a:p>
          <a:p>
            <a:pPr algn="ctr"/>
            <a:r>
              <a:rPr lang="nl-BE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nl-B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 gecondenseerde waterdamp bestaat enkel uit waterdruppels</a:t>
            </a:r>
            <a:endParaRPr lang="nl-B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Afbeelding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008" y="2246579"/>
            <a:ext cx="3600000" cy="2340000"/>
          </a:xfrm>
          <a:prstGeom prst="rect">
            <a:avLst/>
          </a:prstGeom>
        </p:spPr>
      </p:pic>
      <p:sp>
        <p:nvSpPr>
          <p:cNvPr id="11" name="Tekstvak 10"/>
          <p:cNvSpPr txBox="1"/>
          <p:nvPr/>
        </p:nvSpPr>
        <p:spPr>
          <a:xfrm>
            <a:off x="4386673" y="4621351"/>
            <a:ext cx="38538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Stratocumulus (Sc):</a:t>
            </a:r>
          </a:p>
          <a:p>
            <a:pPr algn="ctr"/>
            <a:r>
              <a:rPr lang="nl-BE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Meerdere cumulus die samen de hemel bedekken, meerdere kleurschakeringen</a:t>
            </a:r>
          </a:p>
          <a:p>
            <a:pPr algn="ctr"/>
            <a:r>
              <a:rPr lang="nl-B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Duiden op verschillende hoogten  </a:t>
            </a:r>
            <a:endParaRPr lang="nl-B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324232" y="4621351"/>
            <a:ext cx="359999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Stratus (St): </a:t>
            </a:r>
          </a:p>
          <a:p>
            <a:pPr algn="ctr"/>
            <a:r>
              <a:rPr lang="nl-B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Egale wolkenlaag die het hele of grote delen van het firmament bedekken</a:t>
            </a:r>
            <a:endParaRPr lang="nl-B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3954868" y="5979344"/>
            <a:ext cx="4336473" cy="40011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zon is niet meer zichtbaar</a:t>
            </a:r>
            <a:endParaRPr lang="nl-BE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148" y="2246579"/>
            <a:ext cx="3599999" cy="2340000"/>
          </a:xfrm>
          <a:prstGeom prst="rect">
            <a:avLst/>
          </a:prstGeom>
        </p:spPr>
      </p:pic>
      <p:sp>
        <p:nvSpPr>
          <p:cNvPr id="15" name="Tekstvak 14"/>
          <p:cNvSpPr txBox="1"/>
          <p:nvPr/>
        </p:nvSpPr>
        <p:spPr>
          <a:xfrm>
            <a:off x="8321979" y="4621351"/>
            <a:ext cx="359999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Nimbostratus (Ns)</a:t>
            </a:r>
          </a:p>
          <a:p>
            <a:pPr algn="ctr"/>
            <a:r>
              <a:rPr lang="nl-B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Regen dragende wolk die door de hele troposfeer kan groeien</a:t>
            </a:r>
          </a:p>
          <a:p>
            <a:pPr algn="ctr"/>
            <a:r>
              <a:rPr lang="nl-B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Brengt motregen of regen </a:t>
            </a:r>
            <a:endParaRPr lang="nl-B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Afbeelding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77"/>
          <a:stretch/>
        </p:blipFill>
        <p:spPr>
          <a:xfrm>
            <a:off x="354868" y="2246579"/>
            <a:ext cx="3600000" cy="2322613"/>
          </a:xfrm>
          <a:prstGeom prst="rect">
            <a:avLst/>
          </a:prstGeom>
        </p:spPr>
      </p:pic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Het Gilde van Molenaars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87783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animBg="1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72"/>
          <a:stretch/>
        </p:blipFill>
        <p:spPr>
          <a:xfrm flipH="1">
            <a:off x="9617883" y="7120"/>
            <a:ext cx="2574115" cy="1251409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2937909" y="138487"/>
            <a:ext cx="6636776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nl-BE" sz="3600" dirty="0" smtClean="0">
                <a:latin typeface="AR JULIAN" panose="02000000000000000000" pitchFamily="2" charset="0"/>
              </a:rPr>
              <a:t>Regen dragend: </a:t>
            </a:r>
            <a:r>
              <a:rPr lang="nl-BE" sz="3600" dirty="0" err="1" smtClean="0">
                <a:latin typeface="AR JULIAN" panose="02000000000000000000" pitchFamily="2" charset="0"/>
              </a:rPr>
              <a:t>Nimbo</a:t>
            </a:r>
            <a:endParaRPr lang="nl-BE" sz="3600" dirty="0">
              <a:latin typeface="AR JULIAN" panose="02000000000000000000" pitchFamily="2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43620" y="7120"/>
            <a:ext cx="2851089" cy="900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nl-BE" dirty="0"/>
          </a:p>
        </p:txBody>
      </p:sp>
      <p:sp>
        <p:nvSpPr>
          <p:cNvPr id="5" name="Tekstvak 4"/>
          <p:cNvSpPr txBox="1"/>
          <p:nvPr/>
        </p:nvSpPr>
        <p:spPr>
          <a:xfrm>
            <a:off x="736827" y="138487"/>
            <a:ext cx="198305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Het Gilde van Molenaars</a:t>
            </a:r>
          </a:p>
          <a:p>
            <a:pPr algn="ctr"/>
            <a:r>
              <a:rPr lang="nl-B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Afd. Limburg</a:t>
            </a:r>
          </a:p>
          <a:p>
            <a:pPr algn="ctr"/>
            <a:endParaRPr lang="nl-B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041"/>
            <a:ext cx="716948" cy="900000"/>
          </a:xfrm>
          <a:prstGeom prst="rect">
            <a:avLst/>
          </a:prstGeom>
        </p:spPr>
      </p:pic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BB82B-EF46-47CE-9D3B-A9343C1D0CB8}" type="datetime1">
              <a:rPr lang="nl-BE" smtClean="0"/>
              <a:t>17/03/2024</a:t>
            </a:fld>
            <a:endParaRPr lang="nl-BE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8AE9-B615-4110-8A40-3E5F16D5504D}" type="slidenum">
              <a:rPr lang="nl-BE" smtClean="0"/>
              <a:t>9</a:t>
            </a:fld>
            <a:endParaRPr lang="nl-BE"/>
          </a:p>
        </p:txBody>
      </p:sp>
      <p:sp>
        <p:nvSpPr>
          <p:cNvPr id="9" name="Tekstvak 8"/>
          <p:cNvSpPr txBox="1"/>
          <p:nvPr/>
        </p:nvSpPr>
        <p:spPr>
          <a:xfrm>
            <a:off x="43620" y="1323592"/>
            <a:ext cx="10664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De wolkenbasis; op 50 tot 2000 m hoogte en ze kunnen doorgroeien door heel de hele troposfeer</a:t>
            </a:r>
          </a:p>
          <a:p>
            <a:pPr algn="ctr"/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Ze kunnen zoveel water opgenomen hebben dat dit naar beneden komt in de vorm van neerslag valt </a:t>
            </a:r>
            <a:endParaRPr lang="nl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Afbeelding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8" y="2165582"/>
            <a:ext cx="3600000" cy="2520000"/>
          </a:xfrm>
          <a:prstGeom prst="rect">
            <a:avLst/>
          </a:prstGeom>
        </p:spPr>
      </p:pic>
      <p:pic>
        <p:nvPicPr>
          <p:cNvPr id="11" name="Afbeelding 1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37925" y="2601740"/>
            <a:ext cx="4032587" cy="3160272"/>
          </a:xfrm>
          <a:prstGeom prst="rect">
            <a:avLst/>
          </a:prstGeom>
        </p:spPr>
      </p:pic>
      <p:sp>
        <p:nvSpPr>
          <p:cNvPr id="12" name="Tekstvak 11"/>
          <p:cNvSpPr txBox="1"/>
          <p:nvPr/>
        </p:nvSpPr>
        <p:spPr>
          <a:xfrm>
            <a:off x="8" y="5090259"/>
            <a:ext cx="467408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Nimbostratus (Ns):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Een gelaagde bewolking die voorkomt bij een warmte front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Kan regen of motregen meebrengen</a:t>
            </a:r>
            <a:endParaRPr lang="nl-BE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8032537" y="4672899"/>
            <a:ext cx="41343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Cumulonimbus (Cb):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Grote regen dragende stapelwolk, soms met aambeeld.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Brengt buien, windstoten en soms ook onweer  </a:t>
            </a:r>
            <a:r>
              <a:rPr lang="nl-B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nl-BE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8160707" y="2165582"/>
            <a:ext cx="4006130" cy="187743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Regen of een bui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Regen komt uit stratiforme, gelaagde bewolking (warmtefront)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Buien</a:t>
            </a:r>
            <a:r>
              <a:rPr lang="nl-BE" sz="16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komen uit cumulatieve, stapelwolken (koufront)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‘Regen gevolgd door buien’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 op een koufront</a:t>
            </a:r>
            <a:endParaRPr lang="nl-BE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Het Gilde van Molenaars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63066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2285</TotalTime>
  <Words>3678</Words>
  <Application>Microsoft Office PowerPoint</Application>
  <PresentationFormat>Breedbeeld</PresentationFormat>
  <Paragraphs>546</Paragraphs>
  <Slides>33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33</vt:i4>
      </vt:variant>
    </vt:vector>
  </HeadingPairs>
  <TitlesOfParts>
    <vt:vector size="39" baseType="lpstr">
      <vt:lpstr>AR JULIAN</vt:lpstr>
      <vt:lpstr>Arial</vt:lpstr>
      <vt:lpstr>Calibri</vt:lpstr>
      <vt:lpstr>Calibri Light</vt:lpstr>
      <vt:lpstr>Dreigende wolkenArial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Harry Wijnants</dc:creator>
  <cp:lastModifiedBy>Harry Wijnants</cp:lastModifiedBy>
  <cp:revision>152</cp:revision>
  <dcterms:created xsi:type="dcterms:W3CDTF">2023-03-01T19:02:35Z</dcterms:created>
  <dcterms:modified xsi:type="dcterms:W3CDTF">2024-03-18T05:54:04Z</dcterms:modified>
</cp:coreProperties>
</file>