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81" r:id="rId3"/>
    <p:sldId id="257" r:id="rId4"/>
    <p:sldId id="284" r:id="rId5"/>
    <p:sldId id="259" r:id="rId6"/>
    <p:sldId id="258" r:id="rId7"/>
    <p:sldId id="260" r:id="rId8"/>
    <p:sldId id="298" r:id="rId9"/>
    <p:sldId id="303" r:id="rId10"/>
    <p:sldId id="307" r:id="rId11"/>
    <p:sldId id="309" r:id="rId12"/>
    <p:sldId id="308" r:id="rId13"/>
    <p:sldId id="319" r:id="rId14"/>
    <p:sldId id="290" r:id="rId15"/>
    <p:sldId id="299" r:id="rId16"/>
    <p:sldId id="304" r:id="rId17"/>
    <p:sldId id="305" r:id="rId18"/>
    <p:sldId id="306" r:id="rId19"/>
    <p:sldId id="326" r:id="rId20"/>
    <p:sldId id="263" r:id="rId21"/>
    <p:sldId id="264" r:id="rId22"/>
    <p:sldId id="265" r:id="rId23"/>
    <p:sldId id="266" r:id="rId24"/>
    <p:sldId id="267" r:id="rId25"/>
    <p:sldId id="268" r:id="rId26"/>
    <p:sldId id="269" r:id="rId27"/>
    <p:sldId id="270" r:id="rId28"/>
    <p:sldId id="261" r:id="rId29"/>
    <p:sldId id="273" r:id="rId30"/>
    <p:sldId id="274" r:id="rId31"/>
    <p:sldId id="275" r:id="rId32"/>
    <p:sldId id="276" r:id="rId33"/>
    <p:sldId id="323" r:id="rId34"/>
    <p:sldId id="278" r:id="rId35"/>
    <p:sldId id="279" r:id="rId36"/>
    <p:sldId id="297" r:id="rId37"/>
    <p:sldId id="280" r:id="rId38"/>
    <p:sldId id="310" r:id="rId39"/>
    <p:sldId id="302" r:id="rId40"/>
    <p:sldId id="325" r:id="rId41"/>
    <p:sldId id="324" r:id="rId42"/>
    <p:sldId id="283" r:id="rId43"/>
    <p:sldId id="320" r:id="rId44"/>
    <p:sldId id="285" r:id="rId45"/>
    <p:sldId id="286" r:id="rId46"/>
    <p:sldId id="287" r:id="rId47"/>
    <p:sldId id="291" r:id="rId48"/>
    <p:sldId id="294" r:id="rId49"/>
    <p:sldId id="292" r:id="rId50"/>
    <p:sldId id="316" r:id="rId51"/>
    <p:sldId id="318" r:id="rId52"/>
    <p:sldId id="293" r:id="rId53"/>
    <p:sldId id="300" r:id="rId54"/>
    <p:sldId id="301" r:id="rId55"/>
    <p:sldId id="311" r:id="rId56"/>
    <p:sldId id="313" r:id="rId57"/>
    <p:sldId id="314" r:id="rId58"/>
    <p:sldId id="315" r:id="rId59"/>
    <p:sldId id="295" r:id="rId60"/>
    <p:sldId id="288" r:id="rId61"/>
    <p:sldId id="289" r:id="rId62"/>
    <p:sldId id="317" r:id="rId63"/>
    <p:sldId id="312" r:id="rId64"/>
    <p:sldId id="322" r:id="rId65"/>
    <p:sldId id="321" r:id="rId66"/>
    <p:sldId id="327" r:id="rId67"/>
  </p:sldIdLst>
  <p:sldSz cx="12192000" cy="6858000"/>
  <p:notesSz cx="6888163" cy="100187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77" autoAdjust="0"/>
    <p:restoredTop sz="94660"/>
  </p:normalViewPr>
  <p:slideViewPr>
    <p:cSldViewPr snapToGrid="0">
      <p:cViewPr varScale="1">
        <p:scale>
          <a:sx n="89" d="100"/>
          <a:sy n="89" d="100"/>
        </p:scale>
        <p:origin x="8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84871" cy="502676"/>
          </a:xfrm>
          <a:prstGeom prst="rect">
            <a:avLst/>
          </a:prstGeom>
        </p:spPr>
        <p:txBody>
          <a:bodyPr vert="horz" lIns="96606" tIns="48303" rIns="96606" bIns="48303" rtlCol="0"/>
          <a:lstStyle>
            <a:lvl1pPr algn="l">
              <a:defRPr sz="1300"/>
            </a:lvl1pPr>
          </a:lstStyle>
          <a:p>
            <a:endParaRPr lang="nl-BE"/>
          </a:p>
        </p:txBody>
      </p:sp>
      <p:sp>
        <p:nvSpPr>
          <p:cNvPr id="3" name="Tijdelijke aanduiding voor datum 2"/>
          <p:cNvSpPr>
            <a:spLocks noGrp="1"/>
          </p:cNvSpPr>
          <p:nvPr>
            <p:ph type="dt" idx="1"/>
          </p:nvPr>
        </p:nvSpPr>
        <p:spPr>
          <a:xfrm>
            <a:off x="3901698" y="0"/>
            <a:ext cx="2984871" cy="502676"/>
          </a:xfrm>
          <a:prstGeom prst="rect">
            <a:avLst/>
          </a:prstGeom>
        </p:spPr>
        <p:txBody>
          <a:bodyPr vert="horz" lIns="96606" tIns="48303" rIns="96606" bIns="48303" rtlCol="0"/>
          <a:lstStyle>
            <a:lvl1pPr algn="r">
              <a:defRPr sz="1300"/>
            </a:lvl1pPr>
          </a:lstStyle>
          <a:p>
            <a:fld id="{13DCDE4E-82A0-44C6-920A-83239CBA7375}" type="datetimeFigureOut">
              <a:rPr lang="nl-BE" smtClean="0"/>
              <a:t>4/03/2024</a:t>
            </a:fld>
            <a:endParaRPr lang="nl-BE"/>
          </a:p>
        </p:txBody>
      </p:sp>
      <p:sp>
        <p:nvSpPr>
          <p:cNvPr id="4" name="Tijdelijke aanduiding voor dia-afbeelding 3"/>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06" tIns="48303" rIns="96606" bIns="48303" rtlCol="0" anchor="ctr"/>
          <a:lstStyle/>
          <a:p>
            <a:endParaRPr lang="nl-BE"/>
          </a:p>
        </p:txBody>
      </p:sp>
      <p:sp>
        <p:nvSpPr>
          <p:cNvPr id="5" name="Tijdelijke aanduiding voor notities 4"/>
          <p:cNvSpPr>
            <a:spLocks noGrp="1"/>
          </p:cNvSpPr>
          <p:nvPr>
            <p:ph type="body" sz="quarter" idx="3"/>
          </p:nvPr>
        </p:nvSpPr>
        <p:spPr>
          <a:xfrm>
            <a:off x="688817" y="4821506"/>
            <a:ext cx="5510530" cy="3944868"/>
          </a:xfrm>
          <a:prstGeom prst="rect">
            <a:avLst/>
          </a:prstGeom>
        </p:spPr>
        <p:txBody>
          <a:bodyPr vert="horz" lIns="96606" tIns="48303" rIns="96606" bIns="48303"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516039"/>
            <a:ext cx="2984871" cy="502674"/>
          </a:xfrm>
          <a:prstGeom prst="rect">
            <a:avLst/>
          </a:prstGeom>
        </p:spPr>
        <p:txBody>
          <a:bodyPr vert="horz" lIns="96606" tIns="48303" rIns="96606" bIns="48303" rtlCol="0" anchor="b"/>
          <a:lstStyle>
            <a:lvl1pPr algn="l">
              <a:defRPr sz="1300"/>
            </a:lvl1pPr>
          </a:lstStyle>
          <a:p>
            <a:endParaRPr lang="nl-BE"/>
          </a:p>
        </p:txBody>
      </p:sp>
      <p:sp>
        <p:nvSpPr>
          <p:cNvPr id="7" name="Tijdelijke aanduiding voor dianummer 6"/>
          <p:cNvSpPr>
            <a:spLocks noGrp="1"/>
          </p:cNvSpPr>
          <p:nvPr>
            <p:ph type="sldNum" sz="quarter" idx="5"/>
          </p:nvPr>
        </p:nvSpPr>
        <p:spPr>
          <a:xfrm>
            <a:off x="3901698" y="9516039"/>
            <a:ext cx="2984871" cy="502674"/>
          </a:xfrm>
          <a:prstGeom prst="rect">
            <a:avLst/>
          </a:prstGeom>
        </p:spPr>
        <p:txBody>
          <a:bodyPr vert="horz" lIns="96606" tIns="48303" rIns="96606" bIns="48303" rtlCol="0" anchor="b"/>
          <a:lstStyle>
            <a:lvl1pPr algn="r">
              <a:defRPr sz="1300"/>
            </a:lvl1pPr>
          </a:lstStyle>
          <a:p>
            <a:fld id="{A3802009-B5AD-4474-812F-B54D012E736A}" type="slidenum">
              <a:rPr lang="nl-BE" smtClean="0"/>
              <a:t>‹nr.›</a:t>
            </a:fld>
            <a:endParaRPr lang="nl-BE"/>
          </a:p>
        </p:txBody>
      </p:sp>
    </p:spTree>
    <p:extLst>
      <p:ext uri="{BB962C8B-B14F-4D97-AF65-F5344CB8AC3E}">
        <p14:creationId xmlns:p14="http://schemas.microsoft.com/office/powerpoint/2010/main" val="3749264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3802009-B5AD-4474-812F-B54D012E736A}" type="slidenum">
              <a:rPr lang="nl-BE" smtClean="0"/>
              <a:t>2</a:t>
            </a:fld>
            <a:endParaRPr lang="nl-BE"/>
          </a:p>
        </p:txBody>
      </p:sp>
    </p:spTree>
    <p:extLst>
      <p:ext uri="{BB962C8B-B14F-4D97-AF65-F5344CB8AC3E}">
        <p14:creationId xmlns:p14="http://schemas.microsoft.com/office/powerpoint/2010/main" val="265557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86553E6B-7D83-4B74-BD9B-2DB4EB3A631A}" type="datetime1">
              <a:rPr lang="nl-BE" smtClean="0"/>
              <a:t>4/03/2024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1149777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62561F35-E40F-4DDF-AEC7-202121C7C3E9}" type="datetime1">
              <a:rPr lang="nl-BE" smtClean="0"/>
              <a:t>4/03/2024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427352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9E3EE8C0-ADE7-481D-B50A-20A37AA88B17}" type="datetime1">
              <a:rPr lang="nl-BE" smtClean="0"/>
              <a:t>4/03/2024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3166472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D347F088-3968-4E2F-81D5-9AA3E63B093F}" type="datetime1">
              <a:rPr lang="nl-BE" smtClean="0"/>
              <a:t>4/03/2024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240601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CFD67DB-812F-471B-BEE4-874C287AEC3C}" type="datetime1">
              <a:rPr lang="nl-BE" smtClean="0"/>
              <a:t>4/03/2024</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2253854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D9394567-648C-4BAD-9AA9-13BF5D7D98FC}" type="datetime1">
              <a:rPr lang="nl-BE" smtClean="0"/>
              <a:t>4/03/2024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334456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36F61B33-C925-4547-BC53-747985F2D55B}" type="datetime1">
              <a:rPr lang="nl-BE" smtClean="0"/>
              <a:t>4/03/2024</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3020060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A6BB9795-DF0B-4897-9CD2-6A5FCF30F113}" type="datetime1">
              <a:rPr lang="nl-BE" smtClean="0"/>
              <a:t>4/03/2024</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6166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251A195-20FD-43E3-A0AE-4084E38F4BCE}" type="datetime1">
              <a:rPr lang="nl-BE" smtClean="0"/>
              <a:t>4/03/2024</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3238112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27C059FC-AF6C-4D9B-B077-15389C1A005A}" type="datetime1">
              <a:rPr lang="nl-BE" smtClean="0"/>
              <a:t>4/03/2024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2334225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9345D086-1CF2-4479-8C03-84F9B1A8E193}" type="datetime1">
              <a:rPr lang="nl-BE" smtClean="0"/>
              <a:t>4/03/2024</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05740E45-9F58-40CB-B425-EF8D03FE125B}" type="slidenum">
              <a:rPr lang="nl-BE" smtClean="0"/>
              <a:t>‹nr.›</a:t>
            </a:fld>
            <a:endParaRPr lang="nl-BE"/>
          </a:p>
        </p:txBody>
      </p:sp>
    </p:spTree>
    <p:extLst>
      <p:ext uri="{BB962C8B-B14F-4D97-AF65-F5344CB8AC3E}">
        <p14:creationId xmlns:p14="http://schemas.microsoft.com/office/powerpoint/2010/main" val="2450458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5C55FB-86D3-4E71-B549-D920935A7F26}" type="datetime1">
              <a:rPr lang="nl-BE" smtClean="0"/>
              <a:t>4/03/2024</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40E45-9F58-40CB-B425-EF8D03FE125B}" type="slidenum">
              <a:rPr lang="nl-BE" smtClean="0"/>
              <a:t>‹nr.›</a:t>
            </a:fld>
            <a:endParaRPr lang="nl-BE"/>
          </a:p>
        </p:txBody>
      </p:sp>
    </p:spTree>
    <p:extLst>
      <p:ext uri="{BB962C8B-B14F-4D97-AF65-F5344CB8AC3E}">
        <p14:creationId xmlns:p14="http://schemas.microsoft.com/office/powerpoint/2010/main" val="38634150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9.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2.png"/><Relationship Id="rId7" Type="http://schemas.openxmlformats.org/officeDocument/2006/relationships/image" Target="../media/image6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75.jpeg"/><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2.png"/><Relationship Id="rId7" Type="http://schemas.openxmlformats.org/officeDocument/2006/relationships/image" Target="../media/image7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fif"/></Relationships>
</file>

<file path=ppt/slides/_rels/slide44.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2.png"/><Relationship Id="rId7" Type="http://schemas.openxmlformats.org/officeDocument/2006/relationships/image" Target="../media/image86.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95.jpeg"/><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08.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1.jpg"/><Relationship Id="rId4" Type="http://schemas.openxmlformats.org/officeDocument/2006/relationships/image" Target="../media/image120.jp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915498"/>
          </a:xfrm>
          <a:prstGeom prst="rect">
            <a:avLst/>
          </a:prstGeom>
        </p:spPr>
      </p:pic>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maalinrichting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8" name="Tekstvak 7"/>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sp>
        <p:nvSpPr>
          <p:cNvPr id="9" name="Tekstvak 8"/>
          <p:cNvSpPr txBox="1"/>
          <p:nvPr/>
        </p:nvSpPr>
        <p:spPr>
          <a:xfrm>
            <a:off x="1017638" y="3330466"/>
            <a:ext cx="6803923" cy="2185214"/>
          </a:xfrm>
          <a:prstGeom prst="rect">
            <a:avLst/>
          </a:prstGeom>
          <a:noFill/>
        </p:spPr>
        <p:txBody>
          <a:bodyPr wrap="square" rtlCol="0">
            <a:spAutoFit/>
          </a:bodyPr>
          <a:lstStyle/>
          <a:p>
            <a:pPr algn="ctr"/>
            <a:r>
              <a:rPr lang="nl-BE" sz="4000" dirty="0" smtClean="0">
                <a:latin typeface="AR JULIAN" panose="02000000000000000000" pitchFamily="2" charset="0"/>
              </a:rPr>
              <a:t>Harry Wijnants</a:t>
            </a:r>
          </a:p>
          <a:p>
            <a:pPr algn="ctr"/>
            <a:r>
              <a:rPr lang="nl-BE" sz="3200" dirty="0" smtClean="0">
                <a:latin typeface="AR JULIAN" panose="02000000000000000000" pitchFamily="2" charset="0"/>
              </a:rPr>
              <a:t>Molenaar-instructeur</a:t>
            </a:r>
          </a:p>
          <a:p>
            <a:pPr algn="ctr"/>
            <a:r>
              <a:rPr lang="nl-BE" sz="3200" dirty="0" smtClean="0">
                <a:latin typeface="AR JULIAN" panose="02000000000000000000" pitchFamily="2" charset="0"/>
              </a:rPr>
              <a:t>Napoleonsmolen Hamont-Achel (B)</a:t>
            </a:r>
          </a:p>
          <a:p>
            <a:pPr algn="ctr"/>
            <a:r>
              <a:rPr lang="nl-BE" sz="2400" smtClean="0">
                <a:latin typeface="Arial" panose="020B0604020202020204" pitchFamily="34" charset="0"/>
                <a:cs typeface="Arial" panose="020B0604020202020204" pitchFamily="34" charset="0"/>
              </a:rPr>
              <a:t>wijnantsharry@gmail.com</a:t>
            </a:r>
            <a:r>
              <a:rPr lang="nl-BE" sz="3200" smtClean="0">
                <a:latin typeface="AR JULIAN" panose="02000000000000000000" pitchFamily="2" charset="0"/>
              </a:rPr>
              <a:t> </a:t>
            </a:r>
            <a:endParaRPr lang="nl-BE" sz="3200" dirty="0">
              <a:latin typeface="AR JULIAN" panose="02000000000000000000" pitchFamily="2" charset="0"/>
            </a:endParaRPr>
          </a:p>
        </p:txBody>
      </p:sp>
      <p:sp>
        <p:nvSpPr>
          <p:cNvPr id="2" name="Tekstvak 1"/>
          <p:cNvSpPr txBox="1"/>
          <p:nvPr/>
        </p:nvSpPr>
        <p:spPr>
          <a:xfrm>
            <a:off x="350463" y="5433020"/>
            <a:ext cx="3901554" cy="923330"/>
          </a:xfrm>
          <a:prstGeom prst="rect">
            <a:avLst/>
          </a:prstGeom>
          <a:noFill/>
        </p:spPr>
        <p:txBody>
          <a:bodyPr wrap="square" rtlCol="0">
            <a:spAutoFit/>
          </a:bodyPr>
          <a:lstStyle/>
          <a:p>
            <a:r>
              <a:rPr lang="nl-BE" dirty="0" smtClean="0">
                <a:solidFill>
                  <a:srgbClr val="C00000"/>
                </a:solidFill>
                <a:latin typeface="AR JULIAN" panose="02000000000000000000" pitchFamily="2" charset="0"/>
                <a:cs typeface="Arial" panose="020B0604020202020204" pitchFamily="34" charset="0"/>
              </a:rPr>
              <a:t>Dag oude molen</a:t>
            </a:r>
          </a:p>
          <a:p>
            <a:r>
              <a:rPr lang="nl-BE" dirty="0" smtClean="0">
                <a:solidFill>
                  <a:srgbClr val="C00000"/>
                </a:solidFill>
                <a:latin typeface="AR JULIAN" panose="02000000000000000000" pitchFamily="2" charset="0"/>
                <a:cs typeface="Arial" panose="020B0604020202020204" pitchFamily="34" charset="0"/>
              </a:rPr>
              <a:t>Hier is nieuw graan voor je steen</a:t>
            </a:r>
          </a:p>
          <a:p>
            <a:r>
              <a:rPr lang="nl-BE" dirty="0" smtClean="0">
                <a:solidFill>
                  <a:srgbClr val="C00000"/>
                </a:solidFill>
                <a:latin typeface="AR JULIAN" panose="02000000000000000000" pitchFamily="2" charset="0"/>
                <a:cs typeface="Arial" panose="020B0604020202020204" pitchFamily="34" charset="0"/>
              </a:rPr>
              <a:t>Geef mij lekker meel</a:t>
            </a:r>
            <a:endParaRPr lang="nl-BE" dirty="0">
              <a:solidFill>
                <a:srgbClr val="C00000"/>
              </a:solidFill>
              <a:latin typeface="AR JULIAN" panose="02000000000000000000" pitchFamily="2" charset="0"/>
              <a:cs typeface="Arial" panose="020B0604020202020204" pitchFamily="34" charset="0"/>
            </a:endParaRPr>
          </a:p>
        </p:txBody>
      </p:sp>
      <p:pic>
        <p:nvPicPr>
          <p:cNvPr id="11" name="Afbeelding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3" name="Tijdelijke aanduiding voor datum 2"/>
          <p:cNvSpPr>
            <a:spLocks noGrp="1"/>
          </p:cNvSpPr>
          <p:nvPr>
            <p:ph type="dt" sz="half" idx="10"/>
          </p:nvPr>
        </p:nvSpPr>
        <p:spPr/>
        <p:txBody>
          <a:bodyPr/>
          <a:lstStyle/>
          <a:p>
            <a:fld id="{81FA0347-78EA-4366-8E52-E9E02813870A}" type="datetime1">
              <a:rPr lang="nl-BE" smtClean="0"/>
              <a:t>4/03/2024</a:t>
            </a:fld>
            <a:endParaRPr lang="nl-BE"/>
          </a:p>
        </p:txBody>
      </p:sp>
      <p:sp>
        <p:nvSpPr>
          <p:cNvPr id="6" name="Tijdelijke aanduiding voor dianummer 5"/>
          <p:cNvSpPr>
            <a:spLocks noGrp="1"/>
          </p:cNvSpPr>
          <p:nvPr>
            <p:ph type="sldNum" sz="quarter" idx="12"/>
          </p:nvPr>
        </p:nvSpPr>
        <p:spPr/>
        <p:txBody>
          <a:bodyPr/>
          <a:lstStyle/>
          <a:p>
            <a:fld id="{05740E45-9F58-40CB-B425-EF8D03FE125B}" type="slidenum">
              <a:rPr lang="nl-BE" smtClean="0"/>
              <a:t>1</a:t>
            </a:fld>
            <a:endParaRPr lang="nl-BE"/>
          </a:p>
        </p:txBody>
      </p:sp>
      <p:sp>
        <p:nvSpPr>
          <p:cNvPr id="7" name="Tekstvak 6"/>
          <p:cNvSpPr txBox="1"/>
          <p:nvPr/>
        </p:nvSpPr>
        <p:spPr>
          <a:xfrm>
            <a:off x="8717166" y="6015692"/>
            <a:ext cx="3363672" cy="523220"/>
          </a:xfrm>
          <a:prstGeom prst="rect">
            <a:avLst/>
          </a:prstGeom>
          <a:noFill/>
        </p:spPr>
        <p:txBody>
          <a:bodyPr wrap="square" rtlCol="0">
            <a:spAutoFit/>
          </a:bodyPr>
          <a:lstStyle/>
          <a:p>
            <a:r>
              <a:rPr lang="nl-BE" sz="1400" dirty="0" smtClean="0">
                <a:solidFill>
                  <a:schemeClr val="bg1"/>
                </a:solidFill>
                <a:latin typeface="Arial" panose="020B0604020202020204" pitchFamily="34" charset="0"/>
                <a:cs typeface="Arial" panose="020B0604020202020204" pitchFamily="34" charset="0"/>
              </a:rPr>
              <a:t>Info: Zingende Stenen, D.J. </a:t>
            </a:r>
            <a:r>
              <a:rPr lang="nl-BE" sz="1400" dirty="0" err="1" smtClean="0">
                <a:solidFill>
                  <a:schemeClr val="bg1"/>
                </a:solidFill>
                <a:latin typeface="Arial" panose="020B0604020202020204" pitchFamily="34" charset="0"/>
                <a:cs typeface="Arial" panose="020B0604020202020204" pitchFamily="34" charset="0"/>
              </a:rPr>
              <a:t>Abelskamp</a:t>
            </a:r>
            <a:endParaRPr lang="nl-BE" sz="1400" dirty="0" smtClean="0">
              <a:solidFill>
                <a:schemeClr val="bg1"/>
              </a:solidFill>
              <a:latin typeface="Arial" panose="020B0604020202020204" pitchFamily="34" charset="0"/>
              <a:cs typeface="Arial" panose="020B0604020202020204" pitchFamily="34" charset="0"/>
            </a:endParaRPr>
          </a:p>
          <a:p>
            <a:r>
              <a:rPr lang="nl-BE" sz="1400" dirty="0" smtClean="0">
                <a:solidFill>
                  <a:schemeClr val="bg1"/>
                </a:solidFill>
                <a:latin typeface="Arial" panose="020B0604020202020204" pitchFamily="34" charset="0"/>
                <a:cs typeface="Arial" panose="020B0604020202020204" pitchFamily="34" charset="0"/>
              </a:rPr>
              <a:t>        De Korenmolen, Van Bussel </a:t>
            </a:r>
            <a:endParaRPr lang="nl-BE"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001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pennetjes werk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10</a:t>
            </a:fld>
            <a:endParaRPr lang="nl-BE"/>
          </a:p>
        </p:txBody>
      </p:sp>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175" y="1508125"/>
            <a:ext cx="25146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89425" y="1597025"/>
            <a:ext cx="273685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3032125" y="1751013"/>
            <a:ext cx="1057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De rijn</a:t>
            </a:r>
          </a:p>
        </p:txBody>
      </p:sp>
      <p:cxnSp>
        <p:nvCxnSpPr>
          <p:cNvPr id="12" name="Rechte verbindingslijn met pijl 11"/>
          <p:cNvCxnSpPr>
            <a:stCxn id="11" idx="1"/>
          </p:cNvCxnSpPr>
          <p:nvPr/>
        </p:nvCxnSpPr>
        <p:spPr>
          <a:xfrm flipH="1">
            <a:off x="2543175" y="1935163"/>
            <a:ext cx="488950" cy="6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a:stCxn id="11" idx="3"/>
          </p:cNvCxnSpPr>
          <p:nvPr/>
        </p:nvCxnSpPr>
        <p:spPr>
          <a:xfrm>
            <a:off x="4089400" y="1935163"/>
            <a:ext cx="1054100" cy="5476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3"/>
          <p:cNvSpPr txBox="1">
            <a:spLocks noChangeArrowheads="1"/>
          </p:cNvSpPr>
          <p:nvPr/>
        </p:nvSpPr>
        <p:spPr bwMode="auto">
          <a:xfrm>
            <a:off x="2200275" y="2628900"/>
            <a:ext cx="1476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De taatspot</a:t>
            </a:r>
          </a:p>
        </p:txBody>
      </p:sp>
      <p:cxnSp>
        <p:nvCxnSpPr>
          <p:cNvPr id="15" name="Rechte verbindingslijn met pijl 14"/>
          <p:cNvCxnSpPr>
            <a:stCxn id="14" idx="3"/>
          </p:cNvCxnSpPr>
          <p:nvPr/>
        </p:nvCxnSpPr>
        <p:spPr>
          <a:xfrm flipV="1">
            <a:off x="3676650" y="2803525"/>
            <a:ext cx="1905000" cy="95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H="1">
            <a:off x="1685925" y="2806700"/>
            <a:ext cx="51435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2428875" y="3952875"/>
            <a:ext cx="11318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De stut</a:t>
            </a:r>
          </a:p>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(hout)</a:t>
            </a:r>
          </a:p>
        </p:txBody>
      </p:sp>
      <p:cxnSp>
        <p:nvCxnSpPr>
          <p:cNvPr id="18" name="Rechte verbindingslijn met pijl 17"/>
          <p:cNvCxnSpPr/>
          <p:nvPr/>
        </p:nvCxnSpPr>
        <p:spPr>
          <a:xfrm flipH="1">
            <a:off x="1809750" y="4137025"/>
            <a:ext cx="619125"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3560763" y="4137025"/>
            <a:ext cx="18970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a:spLocks noChangeArrowheads="1"/>
          </p:cNvSpPr>
          <p:nvPr/>
        </p:nvSpPr>
        <p:spPr bwMode="auto">
          <a:xfrm>
            <a:off x="428625" y="2336800"/>
            <a:ext cx="1803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Rijn draait om de pot</a:t>
            </a:r>
          </a:p>
        </p:txBody>
      </p:sp>
      <p:sp>
        <p:nvSpPr>
          <p:cNvPr id="21" name="Tekstvak 20"/>
          <p:cNvSpPr txBox="1">
            <a:spLocks noChangeArrowheads="1"/>
          </p:cNvSpPr>
          <p:nvPr/>
        </p:nvSpPr>
        <p:spPr bwMode="auto">
          <a:xfrm>
            <a:off x="6029325" y="2803525"/>
            <a:ext cx="1390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Hard stalen pot</a:t>
            </a:r>
          </a:p>
        </p:txBody>
      </p:sp>
      <p:cxnSp>
        <p:nvCxnSpPr>
          <p:cNvPr id="22" name="Rechte verbindingslijn met pijl 21"/>
          <p:cNvCxnSpPr/>
          <p:nvPr/>
        </p:nvCxnSpPr>
        <p:spPr>
          <a:xfrm flipH="1" flipV="1">
            <a:off x="5702300" y="2725738"/>
            <a:ext cx="282575" cy="1381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a:spLocks noChangeArrowheads="1"/>
          </p:cNvSpPr>
          <p:nvPr/>
        </p:nvSpPr>
        <p:spPr bwMode="auto">
          <a:xfrm>
            <a:off x="4876800" y="2152650"/>
            <a:ext cx="4667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Olie</a:t>
            </a:r>
          </a:p>
        </p:txBody>
      </p:sp>
      <p:cxnSp>
        <p:nvCxnSpPr>
          <p:cNvPr id="24" name="Rechte verbindingslijn met pijl 23"/>
          <p:cNvCxnSpPr>
            <a:stCxn id="23" idx="3"/>
          </p:cNvCxnSpPr>
          <p:nvPr/>
        </p:nvCxnSpPr>
        <p:spPr>
          <a:xfrm>
            <a:off x="5343525" y="2291557"/>
            <a:ext cx="238125" cy="3373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a:spLocks noChangeArrowheads="1"/>
          </p:cNvSpPr>
          <p:nvPr/>
        </p:nvSpPr>
        <p:spPr bwMode="auto">
          <a:xfrm>
            <a:off x="5840413" y="2027238"/>
            <a:ext cx="800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Pennetje</a:t>
            </a:r>
          </a:p>
        </p:txBody>
      </p:sp>
      <p:cxnSp>
        <p:nvCxnSpPr>
          <p:cNvPr id="26" name="Rechte verbindingslijn met pijl 25"/>
          <p:cNvCxnSpPr/>
          <p:nvPr/>
        </p:nvCxnSpPr>
        <p:spPr>
          <a:xfrm flipH="1">
            <a:off x="5688013" y="1814513"/>
            <a:ext cx="539750" cy="1460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5888038" y="1508125"/>
            <a:ext cx="93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Staakijzer</a:t>
            </a:r>
          </a:p>
        </p:txBody>
      </p:sp>
      <p:cxnSp>
        <p:nvCxnSpPr>
          <p:cNvPr id="28" name="Rechte verbindingslijn met pijl 27"/>
          <p:cNvCxnSpPr/>
          <p:nvPr/>
        </p:nvCxnSpPr>
        <p:spPr>
          <a:xfrm flipH="1">
            <a:off x="5657850" y="2286000"/>
            <a:ext cx="619125" cy="184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5962649" y="4011356"/>
            <a:ext cx="9366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err="1" smtClean="0">
                <a:latin typeface="Arial" panose="020B0604020202020204" pitchFamily="34" charset="0"/>
                <a:cs typeface="Arial" panose="020B0604020202020204" pitchFamily="34" charset="0"/>
              </a:rPr>
              <a:t>Steenbus</a:t>
            </a:r>
            <a:endParaRPr lang="nl-BE" altLang="nl-BE" sz="1200" dirty="0">
              <a:latin typeface="Arial" panose="020B0604020202020204" pitchFamily="34" charset="0"/>
              <a:cs typeface="Arial" panose="020B0604020202020204" pitchFamily="34" charset="0"/>
            </a:endParaRPr>
          </a:p>
        </p:txBody>
      </p:sp>
      <p:cxnSp>
        <p:nvCxnSpPr>
          <p:cNvPr id="30" name="Rechte verbindingslijn met pijl 29"/>
          <p:cNvCxnSpPr>
            <a:stCxn id="29" idx="0"/>
          </p:cNvCxnSpPr>
          <p:nvPr/>
        </p:nvCxnSpPr>
        <p:spPr>
          <a:xfrm flipH="1" flipV="1">
            <a:off x="6427786" y="3552570"/>
            <a:ext cx="3176" cy="4587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a:spLocks noChangeArrowheads="1"/>
          </p:cNvSpPr>
          <p:nvPr/>
        </p:nvSpPr>
        <p:spPr bwMode="auto">
          <a:xfrm>
            <a:off x="2027237" y="4730750"/>
            <a:ext cx="46974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400" dirty="0">
                <a:latin typeface="Arial" panose="020B0604020202020204" pitchFamily="34" charset="0"/>
                <a:cs typeface="Arial" panose="020B0604020202020204" pitchFamily="34" charset="0"/>
              </a:rPr>
              <a:t>De stut (vierkant of rond) en </a:t>
            </a:r>
            <a:r>
              <a:rPr lang="nl-BE" altLang="nl-BE" sz="1400" dirty="0" err="1">
                <a:latin typeface="Arial" panose="020B0604020202020204" pitchFamily="34" charset="0"/>
                <a:cs typeface="Arial" panose="020B0604020202020204" pitchFamily="34" charset="0"/>
              </a:rPr>
              <a:t>taatspot</a:t>
            </a:r>
            <a:r>
              <a:rPr lang="nl-BE" altLang="nl-BE" sz="1400" dirty="0">
                <a:latin typeface="Arial" panose="020B0604020202020204" pitchFamily="34" charset="0"/>
                <a:cs typeface="Arial" panose="020B0604020202020204" pitchFamily="34" charset="0"/>
              </a:rPr>
              <a:t> draaien </a:t>
            </a:r>
            <a:r>
              <a:rPr lang="nl-BE" altLang="nl-BE" sz="1400" dirty="0" smtClean="0">
                <a:latin typeface="Arial" panose="020B0604020202020204" pitchFamily="34" charset="0"/>
                <a:cs typeface="Arial" panose="020B0604020202020204" pitchFamily="34" charset="0"/>
              </a:rPr>
              <a:t>niet</a:t>
            </a:r>
          </a:p>
          <a:p>
            <a:pPr marL="285750" indent="-285750">
              <a:lnSpc>
                <a:spcPct val="100000"/>
              </a:lnSpc>
              <a:spcBef>
                <a:spcPct val="0"/>
              </a:spcBef>
            </a:pPr>
            <a:r>
              <a:rPr lang="nl-BE" altLang="nl-BE" sz="1400" dirty="0" smtClean="0">
                <a:latin typeface="Arial" panose="020B0604020202020204" pitchFamily="34" charset="0"/>
                <a:cs typeface="Arial" panose="020B0604020202020204" pitchFamily="34" charset="0"/>
              </a:rPr>
              <a:t>De stut staat vast op </a:t>
            </a:r>
            <a:r>
              <a:rPr lang="nl-BE" altLang="nl-BE" sz="1400" dirty="0">
                <a:latin typeface="Arial" panose="020B0604020202020204" pitchFamily="34" charset="0"/>
                <a:cs typeface="Arial" panose="020B0604020202020204" pitchFamily="34" charset="0"/>
              </a:rPr>
              <a:t>de </a:t>
            </a:r>
            <a:r>
              <a:rPr lang="nl-BE" altLang="nl-BE" sz="1400" dirty="0" err="1">
                <a:latin typeface="Arial" panose="020B0604020202020204" pitchFamily="34" charset="0"/>
                <a:cs typeface="Arial" panose="020B0604020202020204" pitchFamily="34" charset="0"/>
              </a:rPr>
              <a:t>pasbalk</a:t>
            </a:r>
            <a:r>
              <a:rPr lang="nl-BE" altLang="nl-BE" sz="1400" dirty="0">
                <a:latin typeface="Arial" panose="020B0604020202020204" pitchFamily="34" charset="0"/>
                <a:cs typeface="Arial" panose="020B0604020202020204" pitchFamily="34" charset="0"/>
              </a:rPr>
              <a:t> </a:t>
            </a:r>
            <a:r>
              <a:rPr lang="nl-BE" altLang="nl-BE" sz="1400" dirty="0" smtClean="0">
                <a:latin typeface="Arial" panose="020B0604020202020204" pitchFamily="34" charset="0"/>
                <a:cs typeface="Arial" panose="020B0604020202020204" pitchFamily="34" charset="0"/>
              </a:rPr>
              <a:t>, tegen ronddraaien </a:t>
            </a:r>
          </a:p>
          <a:p>
            <a:pPr marL="285750" indent="-285750">
              <a:lnSpc>
                <a:spcPct val="100000"/>
              </a:lnSpc>
              <a:spcBef>
                <a:spcPct val="0"/>
              </a:spcBef>
            </a:pPr>
            <a:r>
              <a:rPr lang="nl-BE" altLang="nl-BE" sz="1400" dirty="0" smtClean="0">
                <a:latin typeface="Arial" panose="020B0604020202020204" pitchFamily="34" charset="0"/>
                <a:cs typeface="Arial" panose="020B0604020202020204" pitchFamily="34" charset="0"/>
              </a:rPr>
              <a:t>Genageld of opgesloten tussen 4 houtjes</a:t>
            </a:r>
            <a:endParaRPr lang="nl-BE" altLang="nl-BE" sz="1400" dirty="0">
              <a:latin typeface="Arial" panose="020B0604020202020204" pitchFamily="34" charset="0"/>
              <a:cs typeface="Arial" panose="020B0604020202020204" pitchFamily="34" charset="0"/>
            </a:endParaRPr>
          </a:p>
        </p:txBody>
      </p:sp>
      <p:sp>
        <p:nvSpPr>
          <p:cNvPr id="32" name="Tekstvak 31"/>
          <p:cNvSpPr txBox="1"/>
          <p:nvPr/>
        </p:nvSpPr>
        <p:spPr>
          <a:xfrm>
            <a:off x="7220742" y="1494416"/>
            <a:ext cx="4935537" cy="2062103"/>
          </a:xfrm>
          <a:prstGeom prst="rect">
            <a:avLst/>
          </a:prstGeom>
          <a:noFill/>
        </p:spPr>
        <p:txBody>
          <a:bodyPr>
            <a:spAutoFit/>
          </a:bodyPr>
          <a:lstStyle/>
          <a:p>
            <a:pPr>
              <a:defRPr/>
            </a:pPr>
            <a:r>
              <a:rPr lang="nl-BE" sz="1600" u="sng" dirty="0">
                <a:latin typeface="Arial" panose="020B0604020202020204" pitchFamily="34" charset="0"/>
                <a:cs typeface="Arial" panose="020B0604020202020204" pitchFamily="34" charset="0"/>
              </a:rPr>
              <a:t>Voordelen: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Stenen gemakkelijk open te leggen zonder ontregeling van de rijn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Vrij eenvoudige afstelling, goed strijkend door balanceren van de loper </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Bij verontreiniging tussen het graan kan de loper uitwijken</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Eenvoudige houten </a:t>
            </a:r>
            <a:r>
              <a:rPr lang="nl-BE" sz="1600" dirty="0" err="1" smtClean="0">
                <a:latin typeface="Arial" panose="020B0604020202020204" pitchFamily="34" charset="0"/>
                <a:cs typeface="Arial" panose="020B0604020202020204" pitchFamily="34" charset="0"/>
              </a:rPr>
              <a:t>steenbus</a:t>
            </a:r>
            <a:r>
              <a:rPr lang="nl-BE" sz="1600" dirty="0" smtClean="0">
                <a:latin typeface="Arial" panose="020B0604020202020204" pitchFamily="34" charset="0"/>
                <a:cs typeface="Arial" panose="020B0604020202020204" pitchFamily="34" charset="0"/>
              </a:rPr>
              <a:t> </a:t>
            </a:r>
            <a:r>
              <a:rPr lang="nl-BE" sz="1600" dirty="0">
                <a:latin typeface="Arial" panose="020B0604020202020204" pitchFamily="34" charset="0"/>
                <a:cs typeface="Arial" panose="020B0604020202020204" pitchFamily="34" charset="0"/>
              </a:rPr>
              <a:t>nodig</a:t>
            </a:r>
          </a:p>
        </p:txBody>
      </p:sp>
      <p:sp>
        <p:nvSpPr>
          <p:cNvPr id="33" name="Tekstvak 32"/>
          <p:cNvSpPr txBox="1"/>
          <p:nvPr/>
        </p:nvSpPr>
        <p:spPr>
          <a:xfrm>
            <a:off x="7220742" y="3958086"/>
            <a:ext cx="4946650" cy="1354217"/>
          </a:xfrm>
          <a:prstGeom prst="rect">
            <a:avLst/>
          </a:prstGeom>
          <a:noFill/>
        </p:spPr>
        <p:txBody>
          <a:bodyPr>
            <a:spAutoFit/>
          </a:bodyPr>
          <a:lstStyle/>
          <a:p>
            <a:pPr>
              <a:defRPr/>
            </a:pPr>
            <a:r>
              <a:rPr lang="nl-BE" u="sng" dirty="0">
                <a:solidFill>
                  <a:srgbClr val="FF0000"/>
                </a:solidFill>
                <a:latin typeface="Arial" panose="020B0604020202020204" pitchFamily="34" charset="0"/>
                <a:cs typeface="Arial" panose="020B0604020202020204" pitchFamily="34" charset="0"/>
              </a:rPr>
              <a:t>Nadelen: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Steenspil moet zuiver </a:t>
            </a:r>
            <a:r>
              <a:rPr lang="nl-BE" sz="1600" dirty="0" smtClean="0">
                <a:solidFill>
                  <a:srgbClr val="FF0000"/>
                </a:solidFill>
                <a:latin typeface="Arial" panose="020B0604020202020204" pitchFamily="34" charset="0"/>
                <a:cs typeface="Arial" panose="020B0604020202020204" pitchFamily="34" charset="0"/>
              </a:rPr>
              <a:t>uitgericht </a:t>
            </a:r>
            <a:r>
              <a:rPr lang="nl-BE" sz="1600" dirty="0">
                <a:solidFill>
                  <a:srgbClr val="FF0000"/>
                </a:solidFill>
                <a:latin typeface="Arial" panose="020B0604020202020204" pitchFamily="34" charset="0"/>
                <a:cs typeface="Arial" panose="020B0604020202020204" pitchFamily="34" charset="0"/>
              </a:rPr>
              <a:t>zijn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Smering taatspot alleen mogelijk na openleggen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Geen regulator mogelijk door vaste stut</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Kans op slaan van de loper bij laag toerental</a:t>
            </a:r>
          </a:p>
        </p:txBody>
      </p:sp>
      <p:sp>
        <p:nvSpPr>
          <p:cNvPr id="34" name="Tekstvak 33"/>
          <p:cNvSpPr txBox="1">
            <a:spLocks noChangeArrowheads="1"/>
          </p:cNvSpPr>
          <p:nvPr/>
        </p:nvSpPr>
        <p:spPr bwMode="auto">
          <a:xfrm>
            <a:off x="352425" y="5635625"/>
            <a:ext cx="11649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Stut kan ook van ijzer zijn (Peerijzer) of omgebouwde </a:t>
            </a:r>
            <a:r>
              <a:rPr lang="nl-BE" altLang="nl-BE" sz="1600" dirty="0" err="1">
                <a:solidFill>
                  <a:srgbClr val="FF0000"/>
                </a:solidFill>
                <a:latin typeface="Arial" panose="020B0604020202020204" pitchFamily="34" charset="0"/>
                <a:cs typeface="Arial" panose="020B0604020202020204" pitchFamily="34" charset="0"/>
              </a:rPr>
              <a:t>bolspil</a:t>
            </a:r>
            <a:r>
              <a:rPr lang="nl-BE" altLang="nl-BE" sz="1600" dirty="0">
                <a:solidFill>
                  <a:srgbClr val="FF0000"/>
                </a:solidFill>
                <a:latin typeface="Arial" panose="020B0604020202020204" pitchFamily="34" charset="0"/>
                <a:cs typeface="Arial" panose="020B0604020202020204" pitchFamily="34" charset="0"/>
              </a:rPr>
              <a:t> maar is geen ‘vaste’ </a:t>
            </a:r>
            <a:r>
              <a:rPr lang="nl-BE" altLang="nl-BE" sz="1600" dirty="0" err="1">
                <a:solidFill>
                  <a:srgbClr val="FF0000"/>
                </a:solidFill>
                <a:latin typeface="Arial" panose="020B0604020202020204" pitchFamily="34" charset="0"/>
                <a:cs typeface="Arial" panose="020B0604020202020204" pitchFamily="34" charset="0"/>
              </a:rPr>
              <a:t>bolspil</a:t>
            </a:r>
            <a:r>
              <a:rPr lang="nl-BE" altLang="nl-BE" sz="1600" dirty="0">
                <a:solidFill>
                  <a:srgbClr val="FF0000"/>
                </a:solidFill>
                <a:latin typeface="Arial" panose="020B0604020202020204" pitchFamily="34" charset="0"/>
                <a:cs typeface="Arial" panose="020B0604020202020204" pitchFamily="34" charset="0"/>
              </a:rPr>
              <a:t>!!! </a:t>
            </a:r>
            <a:endParaRPr lang="nl-BE" altLang="nl-BE" sz="1600" dirty="0" smtClean="0">
              <a:solidFill>
                <a:srgbClr val="FF0000"/>
              </a:solidFill>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600" dirty="0" smtClean="0">
                <a:solidFill>
                  <a:srgbClr val="FF0000"/>
                </a:solidFill>
                <a:latin typeface="Arial" panose="020B0604020202020204" pitchFamily="34" charset="0"/>
                <a:cs typeface="Arial" panose="020B0604020202020204" pitchFamily="34" charset="0"/>
              </a:rPr>
              <a:t>In </a:t>
            </a:r>
            <a:r>
              <a:rPr lang="nl-BE" altLang="nl-BE" sz="1600" dirty="0">
                <a:solidFill>
                  <a:srgbClr val="FF0000"/>
                </a:solidFill>
                <a:latin typeface="Arial" panose="020B0604020202020204" pitchFamily="34" charset="0"/>
                <a:cs typeface="Arial" panose="020B0604020202020204" pitchFamily="34" charset="0"/>
              </a:rPr>
              <a:t>de molenwereld is een spil: een verticaal ‘</a:t>
            </a:r>
            <a:r>
              <a:rPr lang="nl-BE" altLang="nl-BE" sz="1600" b="1" dirty="0">
                <a:solidFill>
                  <a:srgbClr val="FF0000"/>
                </a:solidFill>
                <a:latin typeface="Arial" panose="020B0604020202020204" pitchFamily="34" charset="0"/>
                <a:cs typeface="Arial" panose="020B0604020202020204" pitchFamily="34" charset="0"/>
              </a:rPr>
              <a:t>draaiende</a:t>
            </a:r>
            <a:r>
              <a:rPr lang="nl-BE" altLang="nl-BE" sz="1600" dirty="0">
                <a:solidFill>
                  <a:srgbClr val="FF0000"/>
                </a:solidFill>
                <a:latin typeface="Arial" panose="020B0604020202020204" pitchFamily="34" charset="0"/>
                <a:cs typeface="Arial" panose="020B0604020202020204" pitchFamily="34" charset="0"/>
              </a:rPr>
              <a:t>’ as! bv; een koningsspil, steenspil enz.</a:t>
            </a:r>
          </a:p>
        </p:txBody>
      </p:sp>
      <p:cxnSp>
        <p:nvCxnSpPr>
          <p:cNvPr id="35" name="Rechte verbindingslijn 34"/>
          <p:cNvCxnSpPr/>
          <p:nvPr/>
        </p:nvCxnSpPr>
        <p:spPr>
          <a:xfrm flipH="1">
            <a:off x="1320800" y="1338263"/>
            <a:ext cx="33867" cy="414655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6" name="Rechte verbindingslijn 35"/>
          <p:cNvCxnSpPr/>
          <p:nvPr/>
        </p:nvCxnSpPr>
        <p:spPr>
          <a:xfrm>
            <a:off x="5657850" y="1508125"/>
            <a:ext cx="44450" cy="2998788"/>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7" name="Tekstvak 36"/>
          <p:cNvSpPr txBox="1"/>
          <p:nvPr/>
        </p:nvSpPr>
        <p:spPr>
          <a:xfrm>
            <a:off x="2937908" y="953726"/>
            <a:ext cx="7432463" cy="400110"/>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Is een balanceer werk. De loper kan balanceren t.o.v. de ligger</a:t>
            </a:r>
            <a:endParaRPr lang="nl-BE"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73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0-#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1+#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2"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1+#ppt_w/2"/>
                                          </p:val>
                                        </p:tav>
                                        <p:tav tm="100000">
                                          <p:val>
                                            <p:strVal val="#ppt_x"/>
                                          </p:val>
                                        </p:tav>
                                      </p:tavLst>
                                    </p:anim>
                                    <p:anim calcmode="lin" valueType="num">
                                      <p:cBhvr additive="base">
                                        <p:cTn id="60"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0-#ppt_h/2"/>
                                          </p:val>
                                        </p:tav>
                                        <p:tav tm="100000">
                                          <p:val>
                                            <p:strVal val="#ppt_y"/>
                                          </p:val>
                                        </p:tav>
                                      </p:tavLst>
                                    </p:anim>
                                  </p:childTnLst>
                                </p:cTn>
                              </p:par>
                              <p:par>
                                <p:cTn id="67" presetID="2" presetClass="entr" presetSubtype="1"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500" fill="hold"/>
                                        <p:tgtEl>
                                          <p:spTgt spid="24"/>
                                        </p:tgtEl>
                                        <p:attrNameLst>
                                          <p:attrName>ppt_x</p:attrName>
                                        </p:attrNameLst>
                                      </p:cBhvr>
                                      <p:tavLst>
                                        <p:tav tm="0">
                                          <p:val>
                                            <p:strVal val="#ppt_x"/>
                                          </p:val>
                                        </p:tav>
                                        <p:tav tm="100000">
                                          <p:val>
                                            <p:strVal val="#ppt_x"/>
                                          </p:val>
                                        </p:tav>
                                      </p:tavLst>
                                    </p:anim>
                                    <p:anim calcmode="lin" valueType="num">
                                      <p:cBhvr additive="base">
                                        <p:cTn id="70"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additive="base">
                                        <p:cTn id="75" dur="500" fill="hold"/>
                                        <p:tgtEl>
                                          <p:spTgt spid="25"/>
                                        </p:tgtEl>
                                        <p:attrNameLst>
                                          <p:attrName>ppt_x</p:attrName>
                                        </p:attrNameLst>
                                      </p:cBhvr>
                                      <p:tavLst>
                                        <p:tav tm="0">
                                          <p:val>
                                            <p:strVal val="1+#ppt_w/2"/>
                                          </p:val>
                                        </p:tav>
                                        <p:tav tm="100000">
                                          <p:val>
                                            <p:strVal val="#ppt_x"/>
                                          </p:val>
                                        </p:tav>
                                      </p:tavLst>
                                    </p:anim>
                                    <p:anim calcmode="lin" valueType="num">
                                      <p:cBhvr additive="base">
                                        <p:cTn id="76" dur="500" fill="hold"/>
                                        <p:tgtEl>
                                          <p:spTgt spid="25"/>
                                        </p:tgtEl>
                                        <p:attrNameLst>
                                          <p:attrName>ppt_y</p:attrName>
                                        </p:attrNameLst>
                                      </p:cBhvr>
                                      <p:tavLst>
                                        <p:tav tm="0">
                                          <p:val>
                                            <p:strVal val="#ppt_y"/>
                                          </p:val>
                                        </p:tav>
                                        <p:tav tm="100000">
                                          <p:val>
                                            <p:strVal val="#ppt_y"/>
                                          </p:val>
                                        </p:tav>
                                      </p:tavLst>
                                    </p:anim>
                                  </p:childTnLst>
                                </p:cTn>
                              </p:par>
                              <p:par>
                                <p:cTn id="77" presetID="2" presetClass="entr" presetSubtype="2" fill="hold" nodeType="with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1+#ppt_w/2"/>
                                          </p:val>
                                        </p:tav>
                                        <p:tav tm="100000">
                                          <p:val>
                                            <p:strVal val="#ppt_x"/>
                                          </p:val>
                                        </p:tav>
                                      </p:tavLst>
                                    </p:anim>
                                    <p:anim calcmode="lin" valueType="num">
                                      <p:cBhvr additive="base">
                                        <p:cTn id="80"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30"/>
                                        </p:tgtEl>
                                        <p:attrNameLst>
                                          <p:attrName>style.visibility</p:attrName>
                                        </p:attrNameLst>
                                      </p:cBhvr>
                                      <p:to>
                                        <p:strVal val="visible"/>
                                      </p:to>
                                    </p:set>
                                    <p:anim calcmode="lin" valueType="num">
                                      <p:cBhvr additive="base">
                                        <p:cTn id="95" dur="500" fill="hold"/>
                                        <p:tgtEl>
                                          <p:spTgt spid="30"/>
                                        </p:tgtEl>
                                        <p:attrNameLst>
                                          <p:attrName>ppt_x</p:attrName>
                                        </p:attrNameLst>
                                      </p:cBhvr>
                                      <p:tavLst>
                                        <p:tav tm="0">
                                          <p:val>
                                            <p:strVal val="#ppt_x"/>
                                          </p:val>
                                        </p:tav>
                                        <p:tav tm="100000">
                                          <p:val>
                                            <p:strVal val="#ppt_x"/>
                                          </p:val>
                                        </p:tav>
                                      </p:tavLst>
                                    </p:anim>
                                    <p:anim calcmode="lin" valueType="num">
                                      <p:cBhvr additive="base">
                                        <p:cTn id="96" dur="500" fill="hold"/>
                                        <p:tgtEl>
                                          <p:spTgt spid="30"/>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 calcmode="lin" valueType="num">
                                      <p:cBhvr additive="base">
                                        <p:cTn id="99" dur="500" fill="hold"/>
                                        <p:tgtEl>
                                          <p:spTgt spid="29"/>
                                        </p:tgtEl>
                                        <p:attrNameLst>
                                          <p:attrName>ppt_x</p:attrName>
                                        </p:attrNameLst>
                                      </p:cBhvr>
                                      <p:tavLst>
                                        <p:tav tm="0">
                                          <p:val>
                                            <p:strVal val="#ppt_x"/>
                                          </p:val>
                                        </p:tav>
                                        <p:tav tm="100000">
                                          <p:val>
                                            <p:strVal val="#ppt_x"/>
                                          </p:val>
                                        </p:tav>
                                      </p:tavLst>
                                    </p:anim>
                                    <p:anim calcmode="lin" valueType="num">
                                      <p:cBhvr additive="base">
                                        <p:cTn id="10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31"/>
                                        </p:tgtEl>
                                        <p:attrNameLst>
                                          <p:attrName>style.visibility</p:attrName>
                                        </p:attrNameLst>
                                      </p:cBhvr>
                                      <p:to>
                                        <p:strVal val="visible"/>
                                      </p:to>
                                    </p:set>
                                    <p:anim calcmode="lin" valueType="num">
                                      <p:cBhvr additive="base">
                                        <p:cTn id="105" dur="500" fill="hold"/>
                                        <p:tgtEl>
                                          <p:spTgt spid="31"/>
                                        </p:tgtEl>
                                        <p:attrNameLst>
                                          <p:attrName>ppt_x</p:attrName>
                                        </p:attrNameLst>
                                      </p:cBhvr>
                                      <p:tavLst>
                                        <p:tav tm="0">
                                          <p:val>
                                            <p:strVal val="#ppt_x"/>
                                          </p:val>
                                        </p:tav>
                                        <p:tav tm="100000">
                                          <p:val>
                                            <p:strVal val="#ppt_x"/>
                                          </p:val>
                                        </p:tav>
                                      </p:tavLst>
                                    </p:anim>
                                    <p:anim calcmode="lin" valueType="num">
                                      <p:cBhvr additive="base">
                                        <p:cTn id="10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2" fill="hold" grpId="0" nodeType="clickEffect">
                                  <p:stCondLst>
                                    <p:cond delay="0"/>
                                  </p:stCondLst>
                                  <p:childTnLst>
                                    <p:set>
                                      <p:cBhvr>
                                        <p:cTn id="110" dur="1" fill="hold">
                                          <p:stCondLst>
                                            <p:cond delay="0"/>
                                          </p:stCondLst>
                                        </p:cTn>
                                        <p:tgtEl>
                                          <p:spTgt spid="32"/>
                                        </p:tgtEl>
                                        <p:attrNameLst>
                                          <p:attrName>style.visibility</p:attrName>
                                        </p:attrNameLst>
                                      </p:cBhvr>
                                      <p:to>
                                        <p:strVal val="visible"/>
                                      </p:to>
                                    </p:set>
                                    <p:anim calcmode="lin" valueType="num">
                                      <p:cBhvr additive="base">
                                        <p:cTn id="111" dur="500" fill="hold"/>
                                        <p:tgtEl>
                                          <p:spTgt spid="32"/>
                                        </p:tgtEl>
                                        <p:attrNameLst>
                                          <p:attrName>ppt_x</p:attrName>
                                        </p:attrNameLst>
                                      </p:cBhvr>
                                      <p:tavLst>
                                        <p:tav tm="0">
                                          <p:val>
                                            <p:strVal val="1+#ppt_w/2"/>
                                          </p:val>
                                        </p:tav>
                                        <p:tav tm="100000">
                                          <p:val>
                                            <p:strVal val="#ppt_x"/>
                                          </p:val>
                                        </p:tav>
                                      </p:tavLst>
                                    </p:anim>
                                    <p:anim calcmode="lin" valueType="num">
                                      <p:cBhvr additive="base">
                                        <p:cTn id="1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2" fill="hold" grpId="0" nodeType="clickEffect">
                                  <p:stCondLst>
                                    <p:cond delay="0"/>
                                  </p:stCondLst>
                                  <p:childTnLst>
                                    <p:set>
                                      <p:cBhvr>
                                        <p:cTn id="116" dur="1" fill="hold">
                                          <p:stCondLst>
                                            <p:cond delay="0"/>
                                          </p:stCondLst>
                                        </p:cTn>
                                        <p:tgtEl>
                                          <p:spTgt spid="33"/>
                                        </p:tgtEl>
                                        <p:attrNameLst>
                                          <p:attrName>style.visibility</p:attrName>
                                        </p:attrNameLst>
                                      </p:cBhvr>
                                      <p:to>
                                        <p:strVal val="visible"/>
                                      </p:to>
                                    </p:set>
                                    <p:anim calcmode="lin" valueType="num">
                                      <p:cBhvr additive="base">
                                        <p:cTn id="117" dur="500" fill="hold"/>
                                        <p:tgtEl>
                                          <p:spTgt spid="33"/>
                                        </p:tgtEl>
                                        <p:attrNameLst>
                                          <p:attrName>ppt_x</p:attrName>
                                        </p:attrNameLst>
                                      </p:cBhvr>
                                      <p:tavLst>
                                        <p:tav tm="0">
                                          <p:val>
                                            <p:strVal val="1+#ppt_w/2"/>
                                          </p:val>
                                        </p:tav>
                                        <p:tav tm="100000">
                                          <p:val>
                                            <p:strVal val="#ppt_x"/>
                                          </p:val>
                                        </p:tav>
                                      </p:tavLst>
                                    </p:anim>
                                    <p:anim calcmode="lin" valueType="num">
                                      <p:cBhvr additive="base">
                                        <p:cTn id="11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 presetClass="entr" presetSubtype="4" fill="hold" grpId="0" nodeType="clickEffect">
                                  <p:stCondLst>
                                    <p:cond delay="0"/>
                                  </p:stCondLst>
                                  <p:childTnLst>
                                    <p:set>
                                      <p:cBhvr>
                                        <p:cTn id="122" dur="1" fill="hold">
                                          <p:stCondLst>
                                            <p:cond delay="0"/>
                                          </p:stCondLst>
                                        </p:cTn>
                                        <p:tgtEl>
                                          <p:spTgt spid="34"/>
                                        </p:tgtEl>
                                        <p:attrNameLst>
                                          <p:attrName>style.visibility</p:attrName>
                                        </p:attrNameLst>
                                      </p:cBhvr>
                                      <p:to>
                                        <p:strVal val="visible"/>
                                      </p:to>
                                    </p:set>
                                    <p:anim calcmode="lin" valueType="num">
                                      <p:cBhvr additive="base">
                                        <p:cTn id="123" dur="500" fill="hold"/>
                                        <p:tgtEl>
                                          <p:spTgt spid="34"/>
                                        </p:tgtEl>
                                        <p:attrNameLst>
                                          <p:attrName>ppt_x</p:attrName>
                                        </p:attrNameLst>
                                      </p:cBhvr>
                                      <p:tavLst>
                                        <p:tav tm="0">
                                          <p:val>
                                            <p:strVal val="#ppt_x"/>
                                          </p:val>
                                        </p:tav>
                                        <p:tav tm="100000">
                                          <p:val>
                                            <p:strVal val="#ppt_x"/>
                                          </p:val>
                                        </p:tav>
                                      </p:tavLst>
                                    </p:anim>
                                    <p:anim calcmode="lin" valueType="num">
                                      <p:cBhvr additive="base">
                                        <p:cTn id="1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20" grpId="0"/>
      <p:bldP spid="21" grpId="0"/>
      <p:bldP spid="23" grpId="0"/>
      <p:bldP spid="25" grpId="0"/>
      <p:bldP spid="27" grpId="0"/>
      <p:bldP spid="29" grpId="0"/>
      <p:bldP spid="31" grpId="0"/>
      <p:bldP spid="3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Engelse rijn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11</a:t>
            </a:fld>
            <a:endParaRPr lang="nl-BE"/>
          </a:p>
        </p:txBody>
      </p:sp>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900" y="2051050"/>
            <a:ext cx="2871788"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82550" y="1995488"/>
            <a:ext cx="174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Rijnschoentjes</a:t>
            </a:r>
          </a:p>
        </p:txBody>
      </p:sp>
      <p:cxnSp>
        <p:nvCxnSpPr>
          <p:cNvPr id="11" name="Rechte verbindingslijn met pijl 10"/>
          <p:cNvCxnSpPr/>
          <p:nvPr/>
        </p:nvCxnSpPr>
        <p:spPr>
          <a:xfrm>
            <a:off x="955675" y="2365375"/>
            <a:ext cx="0" cy="9429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2947988" y="2947988"/>
            <a:ext cx="1325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Buitenrijn</a:t>
            </a:r>
          </a:p>
        </p:txBody>
      </p:sp>
      <p:sp>
        <p:nvSpPr>
          <p:cNvPr id="13" name="Tekstvak 12"/>
          <p:cNvSpPr txBox="1">
            <a:spLocks noChangeArrowheads="1"/>
          </p:cNvSpPr>
          <p:nvPr/>
        </p:nvSpPr>
        <p:spPr bwMode="auto">
          <a:xfrm>
            <a:off x="2947988" y="4921250"/>
            <a:ext cx="14081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Bolspil</a:t>
            </a:r>
          </a:p>
        </p:txBody>
      </p:sp>
      <p:cxnSp>
        <p:nvCxnSpPr>
          <p:cNvPr id="14" name="Rechte verbindingslijn met pijl 13"/>
          <p:cNvCxnSpPr>
            <a:stCxn id="12" idx="1"/>
          </p:cNvCxnSpPr>
          <p:nvPr/>
        </p:nvCxnSpPr>
        <p:spPr>
          <a:xfrm flipH="1">
            <a:off x="2403475" y="3133725"/>
            <a:ext cx="54451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2778125" y="3662363"/>
            <a:ext cx="126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Binnenrijn</a:t>
            </a:r>
          </a:p>
        </p:txBody>
      </p:sp>
      <p:cxnSp>
        <p:nvCxnSpPr>
          <p:cNvPr id="16" name="Rechte verbindingslijn met pijl 15"/>
          <p:cNvCxnSpPr/>
          <p:nvPr/>
        </p:nvCxnSpPr>
        <p:spPr>
          <a:xfrm flipH="1" flipV="1">
            <a:off x="2309813" y="3835400"/>
            <a:ext cx="512762" cy="11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stCxn id="13" idx="1"/>
          </p:cNvCxnSpPr>
          <p:nvPr/>
        </p:nvCxnSpPr>
        <p:spPr>
          <a:xfrm flipH="1">
            <a:off x="2301875" y="5105400"/>
            <a:ext cx="646113" cy="15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Rechte verbindingslijn met pijl 17"/>
          <p:cNvCxnSpPr/>
          <p:nvPr/>
        </p:nvCxnSpPr>
        <p:spPr>
          <a:xfrm>
            <a:off x="3927475" y="5105400"/>
            <a:ext cx="12446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6" name="Afbeelding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787775"/>
            <a:ext cx="24892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Rechte verbindingslijn met pijl 18"/>
          <p:cNvCxnSpPr>
            <a:stCxn id="12" idx="3"/>
          </p:cNvCxnSpPr>
          <p:nvPr/>
        </p:nvCxnSpPr>
        <p:spPr>
          <a:xfrm>
            <a:off x="4273550" y="3133725"/>
            <a:ext cx="1500188" cy="16224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a:off x="3971925" y="3846513"/>
            <a:ext cx="1068388" cy="8778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9"/>
          <p:cNvSpPr txBox="1">
            <a:spLocks noChangeArrowheads="1"/>
          </p:cNvSpPr>
          <p:nvPr/>
        </p:nvSpPr>
        <p:spPr bwMode="auto">
          <a:xfrm>
            <a:off x="3630613" y="4552950"/>
            <a:ext cx="6540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Loper</a:t>
            </a:r>
          </a:p>
        </p:txBody>
      </p:sp>
      <p:sp>
        <p:nvSpPr>
          <p:cNvPr id="22" name="Tekstvak 30"/>
          <p:cNvSpPr txBox="1">
            <a:spLocks noChangeArrowheads="1"/>
          </p:cNvSpPr>
          <p:nvPr/>
        </p:nvSpPr>
        <p:spPr bwMode="auto">
          <a:xfrm>
            <a:off x="5908675" y="4921250"/>
            <a:ext cx="914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Ligger</a:t>
            </a:r>
          </a:p>
        </p:txBody>
      </p:sp>
      <p:sp>
        <p:nvSpPr>
          <p:cNvPr id="23" name="Tekstvak 31"/>
          <p:cNvSpPr txBox="1">
            <a:spLocks noChangeArrowheads="1"/>
          </p:cNvSpPr>
          <p:nvPr/>
        </p:nvSpPr>
        <p:spPr bwMode="auto">
          <a:xfrm>
            <a:off x="5003800" y="3616325"/>
            <a:ext cx="9858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Klauwijzer</a:t>
            </a:r>
          </a:p>
        </p:txBody>
      </p:sp>
      <p:sp>
        <p:nvSpPr>
          <p:cNvPr id="24" name="Tekstvak 32"/>
          <p:cNvSpPr txBox="1">
            <a:spLocks noChangeArrowheads="1"/>
          </p:cNvSpPr>
          <p:nvPr/>
        </p:nvSpPr>
        <p:spPr bwMode="auto">
          <a:xfrm>
            <a:off x="4654550" y="5464175"/>
            <a:ext cx="10366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a:latin typeface="Arial" panose="020B0604020202020204" pitchFamily="34" charset="0"/>
                <a:cs typeface="Arial" panose="020B0604020202020204" pitchFamily="34" charset="0"/>
              </a:rPr>
              <a:t>Steenbus</a:t>
            </a:r>
          </a:p>
        </p:txBody>
      </p:sp>
      <p:cxnSp>
        <p:nvCxnSpPr>
          <p:cNvPr id="25" name="Rechte verbindingslijn met pijl 24"/>
          <p:cNvCxnSpPr/>
          <p:nvPr/>
        </p:nvCxnSpPr>
        <p:spPr>
          <a:xfrm flipV="1">
            <a:off x="4829175" y="5199063"/>
            <a:ext cx="0" cy="265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V="1">
            <a:off x="5516563" y="5199063"/>
            <a:ext cx="0" cy="2651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Afbeelding 3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79875" y="1685925"/>
            <a:ext cx="20161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Rechte verbindingslijn met pijl 27"/>
          <p:cNvCxnSpPr>
            <a:stCxn id="12" idx="0"/>
          </p:cNvCxnSpPr>
          <p:nvPr/>
        </p:nvCxnSpPr>
        <p:spPr>
          <a:xfrm flipV="1">
            <a:off x="3611563" y="2271713"/>
            <a:ext cx="1027112" cy="6762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328613" y="4170363"/>
            <a:ext cx="11922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Rijnoren</a:t>
            </a:r>
          </a:p>
          <a:p>
            <a:pPr>
              <a:lnSpc>
                <a:spcPct val="100000"/>
              </a:lnSpc>
              <a:spcBef>
                <a:spcPct val="0"/>
              </a:spcBef>
              <a:buFontTx/>
              <a:buNone/>
            </a:pPr>
            <a:r>
              <a:rPr lang="nl-BE" altLang="nl-BE" sz="1200">
                <a:latin typeface="Arial" panose="020B0604020202020204" pitchFamily="34" charset="0"/>
                <a:cs typeface="Arial" panose="020B0604020202020204" pitchFamily="34" charset="0"/>
              </a:rPr>
              <a:t>2 per rijn</a:t>
            </a:r>
          </a:p>
        </p:txBody>
      </p:sp>
      <p:cxnSp>
        <p:nvCxnSpPr>
          <p:cNvPr id="30" name="Rechte verbindingslijn met pijl 29"/>
          <p:cNvCxnSpPr>
            <a:stCxn id="29" idx="0"/>
          </p:cNvCxnSpPr>
          <p:nvPr/>
        </p:nvCxnSpPr>
        <p:spPr>
          <a:xfrm flipV="1">
            <a:off x="923925" y="3363913"/>
            <a:ext cx="534988" cy="8064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p:nvPr/>
        </p:nvCxnSpPr>
        <p:spPr>
          <a:xfrm flipV="1">
            <a:off x="1520825" y="4170363"/>
            <a:ext cx="795338" cy="1841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a:spLocks noChangeArrowheads="1"/>
          </p:cNvSpPr>
          <p:nvPr/>
        </p:nvSpPr>
        <p:spPr bwMode="auto">
          <a:xfrm>
            <a:off x="6638925" y="1502489"/>
            <a:ext cx="498792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binnenrijn zit op de nok van de bolspil</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Op de rijnoren van de binnenrijn ligt de buitenrijn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loper ligt via de rijnschoentjes op de buitenrijn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rijnschoentjes </a:t>
            </a:r>
            <a:r>
              <a:rPr lang="nl-BE" altLang="nl-BE" sz="1600" dirty="0" smtClean="0">
                <a:latin typeface="Arial" panose="020B0604020202020204" pitchFamily="34" charset="0"/>
                <a:cs typeface="Arial" panose="020B0604020202020204" pitchFamily="34" charset="0"/>
              </a:rPr>
              <a:t>worden vast gezet </a:t>
            </a:r>
            <a:r>
              <a:rPr lang="nl-BE" altLang="nl-BE" sz="1600" dirty="0">
                <a:latin typeface="Arial" panose="020B0604020202020204" pitchFamily="34" charset="0"/>
                <a:cs typeface="Arial" panose="020B0604020202020204" pitchFamily="34" charset="0"/>
              </a:rPr>
              <a:t>in de rijngaten </a:t>
            </a:r>
          </a:p>
        </p:txBody>
      </p:sp>
      <p:sp>
        <p:nvSpPr>
          <p:cNvPr id="33" name="Tekstvak 32"/>
          <p:cNvSpPr txBox="1"/>
          <p:nvPr/>
        </p:nvSpPr>
        <p:spPr>
          <a:xfrm>
            <a:off x="6638925" y="2932366"/>
            <a:ext cx="5115879" cy="1846659"/>
          </a:xfrm>
          <a:prstGeom prst="rect">
            <a:avLst/>
          </a:prstGeom>
          <a:noFill/>
        </p:spPr>
        <p:txBody>
          <a:bodyPr wrap="square">
            <a:spAutoFit/>
          </a:bodyPr>
          <a:lstStyle/>
          <a:p>
            <a:pPr>
              <a:defRPr/>
            </a:pPr>
            <a:r>
              <a:rPr lang="nl-BE" u="sng" dirty="0">
                <a:latin typeface="Arial" panose="020B0604020202020204" pitchFamily="34" charset="0"/>
                <a:cs typeface="Arial" panose="020B0604020202020204" pitchFamily="34" charset="0"/>
              </a:rPr>
              <a:t>Voordelen: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Grotere flexibiliteit bij het monteren, </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Als de </a:t>
            </a:r>
            <a:r>
              <a:rPr lang="nl-BE" sz="1600" dirty="0" err="1" smtClean="0">
                <a:latin typeface="Arial" panose="020B0604020202020204" pitchFamily="34" charset="0"/>
                <a:cs typeface="Arial" panose="020B0604020202020204" pitchFamily="34" charset="0"/>
              </a:rPr>
              <a:t>bolspil</a:t>
            </a:r>
            <a:r>
              <a:rPr lang="nl-BE" sz="1600" dirty="0" smtClean="0">
                <a:latin typeface="Arial" panose="020B0604020202020204" pitchFamily="34" charset="0"/>
                <a:cs typeface="Arial" panose="020B0604020202020204" pitchFamily="34" charset="0"/>
              </a:rPr>
              <a:t> haaks op het liggeroppervlak staat en </a:t>
            </a:r>
            <a:r>
              <a:rPr lang="nl-BE" sz="1600" dirty="0">
                <a:latin typeface="Arial" panose="020B0604020202020204" pitchFamily="34" charset="0"/>
                <a:cs typeface="Arial" panose="020B0604020202020204" pitchFamily="34" charset="0"/>
              </a:rPr>
              <a:t>loper </a:t>
            </a:r>
            <a:r>
              <a:rPr lang="nl-BE" sz="1600" dirty="0" smtClean="0">
                <a:latin typeface="Arial" panose="020B0604020202020204" pitchFamily="34" charset="0"/>
                <a:cs typeface="Arial" panose="020B0604020202020204" pitchFamily="34" charset="0"/>
              </a:rPr>
              <a:t>is goed uit gebalanceerd, wordt de zaak niet </a:t>
            </a:r>
            <a:r>
              <a:rPr lang="nl-BE" sz="1600" dirty="0">
                <a:latin typeface="Arial" panose="020B0604020202020204" pitchFamily="34" charset="0"/>
                <a:cs typeface="Arial" panose="020B0604020202020204" pitchFamily="34" charset="0"/>
              </a:rPr>
              <a:t>ontregelt </a:t>
            </a:r>
            <a:r>
              <a:rPr lang="nl-BE" sz="1600" dirty="0" smtClean="0">
                <a:latin typeface="Arial" panose="020B0604020202020204" pitchFamily="34" charset="0"/>
                <a:cs typeface="Arial" panose="020B0604020202020204" pitchFamily="34" charset="0"/>
              </a:rPr>
              <a:t>bij het lichten van de loper</a:t>
            </a:r>
            <a:endParaRPr lang="nl-BE"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Staakijzer rust op binnenrijn en bolspil, heeft geen invloed op goed strijken</a:t>
            </a:r>
          </a:p>
        </p:txBody>
      </p:sp>
      <p:sp>
        <p:nvSpPr>
          <p:cNvPr id="34" name="Tekstvak 33"/>
          <p:cNvSpPr txBox="1"/>
          <p:nvPr/>
        </p:nvSpPr>
        <p:spPr>
          <a:xfrm>
            <a:off x="6638925" y="4885462"/>
            <a:ext cx="4987926" cy="1354217"/>
          </a:xfrm>
          <a:prstGeom prst="rect">
            <a:avLst/>
          </a:prstGeom>
          <a:noFill/>
        </p:spPr>
        <p:txBody>
          <a:bodyPr wrap="square">
            <a:spAutoFit/>
          </a:bodyPr>
          <a:lstStyle/>
          <a:p>
            <a:pPr>
              <a:defRPr/>
            </a:pPr>
            <a:r>
              <a:rPr lang="nl-BE" u="sng" dirty="0">
                <a:solidFill>
                  <a:srgbClr val="FF0000"/>
                </a:solidFill>
                <a:latin typeface="Arial" panose="020B0604020202020204" pitchFamily="34" charset="0"/>
                <a:cs typeface="Arial" panose="020B0604020202020204" pitchFamily="34" charset="0"/>
              </a:rPr>
              <a:t>Nadelen: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Geen extra maaldruk van steenspil en rondsel</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Bij laag toerental kan loper schommelen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Grote rijn neemt veel ruimte in het kropgat </a:t>
            </a:r>
            <a:endParaRPr lang="nl-BE" sz="1600"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smtClean="0">
                <a:solidFill>
                  <a:srgbClr val="FF0000"/>
                </a:solidFill>
                <a:latin typeface="Arial" panose="020B0604020202020204" pitchFamily="34" charset="0"/>
                <a:cs typeface="Arial" panose="020B0604020202020204" pitchFamily="34" charset="0"/>
              </a:rPr>
              <a:t>Let steeds op de merktekens na openleggen </a:t>
            </a:r>
            <a:endParaRPr lang="nl-BE" sz="1600" dirty="0">
              <a:solidFill>
                <a:srgbClr val="FF0000"/>
              </a:solidFill>
              <a:latin typeface="Arial" panose="020B0604020202020204" pitchFamily="34" charset="0"/>
              <a:cs typeface="Arial" panose="020B0604020202020204" pitchFamily="34" charset="0"/>
            </a:endParaRPr>
          </a:p>
        </p:txBody>
      </p:sp>
      <p:sp>
        <p:nvSpPr>
          <p:cNvPr id="35" name="Tekstvak 55"/>
          <p:cNvSpPr txBox="1">
            <a:spLocks noChangeArrowheads="1"/>
          </p:cNvSpPr>
          <p:nvPr/>
        </p:nvSpPr>
        <p:spPr bwMode="auto">
          <a:xfrm>
            <a:off x="328613" y="5702300"/>
            <a:ext cx="53625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Vanaf ± 1850 </a:t>
            </a:r>
            <a:r>
              <a:rPr lang="nl-BE" altLang="nl-BE" sz="1600" dirty="0" smtClean="0">
                <a:latin typeface="Arial" panose="020B0604020202020204" pitchFamily="34" charset="0"/>
                <a:cs typeface="Arial" panose="020B0604020202020204" pitchFamily="34" charset="0"/>
              </a:rPr>
              <a:t>veel voorkomend in Nederland zelden in Vlaanderen</a:t>
            </a:r>
            <a:endParaRPr lang="nl-BE" altLang="nl-BE" sz="1600" dirty="0">
              <a:latin typeface="Arial" panose="020B0604020202020204" pitchFamily="34" charset="0"/>
              <a:cs typeface="Arial" panose="020B0604020202020204" pitchFamily="34" charset="0"/>
            </a:endParaRPr>
          </a:p>
        </p:txBody>
      </p:sp>
      <p:sp>
        <p:nvSpPr>
          <p:cNvPr id="36" name="Tekstvak 35"/>
          <p:cNvSpPr txBox="1">
            <a:spLocks noChangeArrowheads="1"/>
          </p:cNvSpPr>
          <p:nvPr/>
        </p:nvSpPr>
        <p:spPr bwMode="auto">
          <a:xfrm>
            <a:off x="2566988" y="4552950"/>
            <a:ext cx="10096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BE" altLang="nl-BE" sz="1200">
                <a:latin typeface="Arial" panose="020B0604020202020204" pitchFamily="34" charset="0"/>
                <a:cs typeface="Arial" panose="020B0604020202020204" pitchFamily="34" charset="0"/>
              </a:rPr>
              <a:t>Nok bolspil</a:t>
            </a:r>
          </a:p>
        </p:txBody>
      </p:sp>
      <p:cxnSp>
        <p:nvCxnSpPr>
          <p:cNvPr id="37" name="Rechte verbindingslijn met pijl 36"/>
          <p:cNvCxnSpPr/>
          <p:nvPr/>
        </p:nvCxnSpPr>
        <p:spPr>
          <a:xfrm flipH="1">
            <a:off x="2143125" y="4724400"/>
            <a:ext cx="385763" cy="1047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37"/>
          <p:cNvCxnSpPr/>
          <p:nvPr/>
        </p:nvCxnSpPr>
        <p:spPr>
          <a:xfrm>
            <a:off x="2020711" y="2178050"/>
            <a:ext cx="22578" cy="328612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9" name="Rechte verbindingslijn 38"/>
          <p:cNvCxnSpPr/>
          <p:nvPr/>
        </p:nvCxnSpPr>
        <p:spPr>
          <a:xfrm>
            <a:off x="1320800" y="2506133"/>
            <a:ext cx="1457325" cy="85778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0" name="Rechte verbindingslijn 39"/>
          <p:cNvCxnSpPr/>
          <p:nvPr/>
        </p:nvCxnSpPr>
        <p:spPr>
          <a:xfrm flipV="1">
            <a:off x="474133" y="2051050"/>
            <a:ext cx="2867555" cy="1866194"/>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a:endCxn id="24" idx="0"/>
          </p:cNvCxnSpPr>
          <p:nvPr/>
        </p:nvCxnSpPr>
        <p:spPr>
          <a:xfrm>
            <a:off x="5172075" y="3835400"/>
            <a:ext cx="794" cy="162877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2" name="Rechte verbindingslijn 41"/>
          <p:cNvCxnSpPr/>
          <p:nvPr/>
        </p:nvCxnSpPr>
        <p:spPr>
          <a:xfrm>
            <a:off x="4273550" y="4782346"/>
            <a:ext cx="1819180" cy="555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3" name="Rechte verbindingslijn 42"/>
          <p:cNvCxnSpPr/>
          <p:nvPr/>
        </p:nvCxnSpPr>
        <p:spPr>
          <a:xfrm flipV="1">
            <a:off x="4233333" y="2245517"/>
            <a:ext cx="1675342" cy="972"/>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44" name="Rechte verbindingslijn 43"/>
          <p:cNvCxnSpPr/>
          <p:nvPr/>
        </p:nvCxnSpPr>
        <p:spPr>
          <a:xfrm>
            <a:off x="5087937" y="1817511"/>
            <a:ext cx="0" cy="887589"/>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45" name="Tekstvak 44"/>
          <p:cNvSpPr txBox="1"/>
          <p:nvPr/>
        </p:nvSpPr>
        <p:spPr>
          <a:xfrm>
            <a:off x="2947988" y="944123"/>
            <a:ext cx="7895720" cy="400110"/>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Is een balanceerwerk, loper zeer bewegelijk op binnen en buitenrijn</a:t>
            </a:r>
            <a:endParaRPr lang="nl-BE"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19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ppt_x"/>
                                          </p:val>
                                        </p:tav>
                                        <p:tav tm="100000">
                                          <p:val>
                                            <p:strVal val="#ppt_x"/>
                                          </p:val>
                                        </p:tav>
                                      </p:tavLst>
                                    </p:anim>
                                    <p:anim calcmode="lin" valueType="num">
                                      <p:cBhvr additive="base">
                                        <p:cTn id="9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5" grpId="0"/>
      <p:bldP spid="29" grpId="0"/>
      <p:bldP spid="32" grpId="0"/>
      <p:bldP spid="33" grpId="0"/>
      <p:bldP spid="34"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Beugel of kogel rijn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12</a:t>
            </a:fld>
            <a:endParaRPr lang="nl-BE"/>
          </a:p>
        </p:txBody>
      </p:sp>
      <p:sp>
        <p:nvSpPr>
          <p:cNvPr id="9" name="Tekstvak 8"/>
          <p:cNvSpPr txBox="1"/>
          <p:nvPr/>
        </p:nvSpPr>
        <p:spPr>
          <a:xfrm>
            <a:off x="2937909" y="900000"/>
            <a:ext cx="7553110" cy="954107"/>
          </a:xfrm>
          <a:prstGeom prst="rect">
            <a:avLst/>
          </a:prstGeom>
          <a:noFill/>
        </p:spPr>
        <p:txBody>
          <a:bodyPr wrap="square" rtlCol="0">
            <a:spAutoFit/>
          </a:bodyPr>
          <a:lstStyle/>
          <a:p>
            <a:pPr marL="285750" indent="-285750">
              <a:buFont typeface="Arial" panose="020B0604020202020204" pitchFamily="34" charset="0"/>
              <a:buChar char="•"/>
            </a:pPr>
            <a:r>
              <a:rPr lang="nl-BE" sz="2000" dirty="0" smtClean="0">
                <a:solidFill>
                  <a:srgbClr val="FF0000"/>
                </a:solidFill>
                <a:latin typeface="Is Arial"/>
                <a:cs typeface="Arial" panose="020B0604020202020204" pitchFamily="34" charset="0"/>
              </a:rPr>
              <a:t>Is ook een balanceer werk. </a:t>
            </a:r>
          </a:p>
          <a:p>
            <a:pPr marL="285750" indent="-285750">
              <a:buFont typeface="Arial" panose="020B0604020202020204" pitchFamily="34" charset="0"/>
              <a:buChar char="•"/>
            </a:pPr>
            <a:r>
              <a:rPr lang="nl-BE" dirty="0" smtClean="0">
                <a:latin typeface="Is Arial"/>
                <a:cs typeface="Arial" panose="020B0604020202020204" pitchFamily="34" charset="0"/>
              </a:rPr>
              <a:t>Een steenspil, voor </a:t>
            </a:r>
            <a:r>
              <a:rPr lang="nl-BE" dirty="0" err="1" smtClean="0">
                <a:latin typeface="Is Arial"/>
                <a:cs typeface="Arial" panose="020B0604020202020204" pitchFamily="34" charset="0"/>
              </a:rPr>
              <a:t>onderaandrijving</a:t>
            </a:r>
            <a:r>
              <a:rPr lang="nl-BE" dirty="0" smtClean="0">
                <a:latin typeface="Is Arial"/>
                <a:cs typeface="Arial" panose="020B0604020202020204" pitchFamily="34" charset="0"/>
              </a:rPr>
              <a:t>, lichten en bijhouden loper</a:t>
            </a:r>
          </a:p>
          <a:p>
            <a:pPr marL="285750" indent="-285750">
              <a:buFont typeface="Arial" panose="020B0604020202020204" pitchFamily="34" charset="0"/>
              <a:buChar char="•"/>
            </a:pPr>
            <a:r>
              <a:rPr lang="nl-BE" dirty="0" smtClean="0">
                <a:latin typeface="Is Arial"/>
                <a:cs typeface="Arial" panose="020B0604020202020204" pitchFamily="34" charset="0"/>
              </a:rPr>
              <a:t>Heeft geen </a:t>
            </a:r>
            <a:r>
              <a:rPr lang="nl-BE" dirty="0" err="1" smtClean="0">
                <a:latin typeface="Is Arial"/>
                <a:cs typeface="Arial" panose="020B0604020202020204" pitchFamily="34" charset="0"/>
              </a:rPr>
              <a:t>bolspil</a:t>
            </a:r>
            <a:endParaRPr lang="nl-BE" dirty="0">
              <a:latin typeface="Is Arial"/>
              <a:cs typeface="Arial" panose="020B0604020202020204" pitchFamily="34" charset="0"/>
            </a:endParaRPr>
          </a:p>
        </p:txBody>
      </p:sp>
      <p:pic>
        <p:nvPicPr>
          <p:cNvPr id="77"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7656" y="2348086"/>
            <a:ext cx="1941513"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Tekstvak 77"/>
          <p:cNvSpPr txBox="1">
            <a:spLocks noChangeArrowheads="1"/>
          </p:cNvSpPr>
          <p:nvPr/>
        </p:nvSpPr>
        <p:spPr bwMode="auto">
          <a:xfrm>
            <a:off x="2292350" y="2348090"/>
            <a:ext cx="98614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Beugelrijn</a:t>
            </a:r>
          </a:p>
        </p:txBody>
      </p:sp>
      <p:cxnSp>
        <p:nvCxnSpPr>
          <p:cNvPr id="79" name="Rechte verbindingslijn met pijl 78"/>
          <p:cNvCxnSpPr>
            <a:stCxn id="78" idx="1"/>
          </p:cNvCxnSpPr>
          <p:nvPr/>
        </p:nvCxnSpPr>
        <p:spPr>
          <a:xfrm flipH="1">
            <a:off x="1600456" y="2501979"/>
            <a:ext cx="69189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0" name="Tekstvak 79"/>
          <p:cNvSpPr txBox="1">
            <a:spLocks noChangeArrowheads="1"/>
          </p:cNvSpPr>
          <p:nvPr/>
        </p:nvSpPr>
        <p:spPr bwMode="auto">
          <a:xfrm>
            <a:off x="2034771" y="2952670"/>
            <a:ext cx="18184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Meenemer of drijver</a:t>
            </a:r>
          </a:p>
        </p:txBody>
      </p:sp>
      <p:cxnSp>
        <p:nvCxnSpPr>
          <p:cNvPr id="81" name="Rechte verbindingslijn met pijl 80"/>
          <p:cNvCxnSpPr/>
          <p:nvPr/>
        </p:nvCxnSpPr>
        <p:spPr>
          <a:xfrm flipH="1">
            <a:off x="1481751" y="3106302"/>
            <a:ext cx="627063" cy="206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Rechte verbindingslijn met pijl 81"/>
          <p:cNvCxnSpPr/>
          <p:nvPr/>
        </p:nvCxnSpPr>
        <p:spPr>
          <a:xfrm flipH="1">
            <a:off x="1394705" y="3384333"/>
            <a:ext cx="84446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Tekstvak 82"/>
          <p:cNvSpPr txBox="1">
            <a:spLocks noChangeArrowheads="1"/>
          </p:cNvSpPr>
          <p:nvPr/>
        </p:nvSpPr>
        <p:spPr bwMode="auto">
          <a:xfrm>
            <a:off x="199232" y="3888492"/>
            <a:ext cx="679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Nok</a:t>
            </a:r>
          </a:p>
        </p:txBody>
      </p:sp>
      <p:cxnSp>
        <p:nvCxnSpPr>
          <p:cNvPr id="84" name="Rechte verbindingslijn met pijl 83"/>
          <p:cNvCxnSpPr/>
          <p:nvPr/>
        </p:nvCxnSpPr>
        <p:spPr>
          <a:xfrm>
            <a:off x="878682" y="4074229"/>
            <a:ext cx="33813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85" name="Afbeelding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80425" y="5135737"/>
            <a:ext cx="1628775"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Tekstvak 85"/>
          <p:cNvSpPr txBox="1">
            <a:spLocks noChangeArrowheads="1"/>
          </p:cNvSpPr>
          <p:nvPr/>
        </p:nvSpPr>
        <p:spPr bwMode="auto">
          <a:xfrm>
            <a:off x="2292350" y="4719812"/>
            <a:ext cx="9390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Steenspil</a:t>
            </a:r>
          </a:p>
        </p:txBody>
      </p:sp>
      <p:cxnSp>
        <p:nvCxnSpPr>
          <p:cNvPr id="87" name="Rechte verbindingslijn met pijl 86"/>
          <p:cNvCxnSpPr>
            <a:stCxn id="86" idx="1"/>
          </p:cNvCxnSpPr>
          <p:nvPr/>
        </p:nvCxnSpPr>
        <p:spPr>
          <a:xfrm flipH="1">
            <a:off x="1450976" y="4873701"/>
            <a:ext cx="84137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Rechte verbindingslijn met pijl 87"/>
          <p:cNvCxnSpPr/>
          <p:nvPr/>
        </p:nvCxnSpPr>
        <p:spPr>
          <a:xfrm flipH="1" flipV="1">
            <a:off x="9566275" y="5937425"/>
            <a:ext cx="496118" cy="3257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Tekstvak 32"/>
          <p:cNvSpPr txBox="1">
            <a:spLocks noChangeArrowheads="1"/>
          </p:cNvSpPr>
          <p:nvPr/>
        </p:nvSpPr>
        <p:spPr bwMode="auto">
          <a:xfrm>
            <a:off x="10062393" y="5643392"/>
            <a:ext cx="8429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Loper</a:t>
            </a:r>
          </a:p>
        </p:txBody>
      </p:sp>
      <p:sp>
        <p:nvSpPr>
          <p:cNvPr id="90" name="Tekstvak 89"/>
          <p:cNvSpPr txBox="1"/>
          <p:nvPr/>
        </p:nvSpPr>
        <p:spPr>
          <a:xfrm>
            <a:off x="7176293" y="1976692"/>
            <a:ext cx="4594225" cy="1107996"/>
          </a:xfrm>
          <a:prstGeom prst="rect">
            <a:avLst/>
          </a:prstGeom>
          <a:noFill/>
        </p:spPr>
        <p:txBody>
          <a:bodyPr wrap="square">
            <a:spAutoFit/>
          </a:bodyPr>
          <a:lstStyle/>
          <a:p>
            <a:pPr>
              <a:defRPr/>
            </a:pPr>
            <a:r>
              <a:rPr lang="nl-BE" u="sng" dirty="0">
                <a:latin typeface="Arial" panose="020B0604020202020204" pitchFamily="34" charset="0"/>
                <a:cs typeface="Arial" panose="020B0604020202020204" pitchFamily="34" charset="0"/>
              </a:rPr>
              <a:t>Voordelen:</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Gemakkelijk af te stellen en eenvoudige constructie</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Neemt weinig ruimte in de krop </a:t>
            </a:r>
          </a:p>
        </p:txBody>
      </p:sp>
      <p:sp>
        <p:nvSpPr>
          <p:cNvPr id="91" name="Tekstvak 90"/>
          <p:cNvSpPr txBox="1"/>
          <p:nvPr/>
        </p:nvSpPr>
        <p:spPr>
          <a:xfrm>
            <a:off x="7176293" y="3200360"/>
            <a:ext cx="4992688" cy="1846659"/>
          </a:xfrm>
          <a:prstGeom prst="rect">
            <a:avLst/>
          </a:prstGeom>
          <a:noFill/>
        </p:spPr>
        <p:txBody>
          <a:bodyPr wrap="square">
            <a:spAutoFit/>
          </a:bodyPr>
          <a:lstStyle/>
          <a:p>
            <a:pPr>
              <a:defRPr/>
            </a:pPr>
            <a:r>
              <a:rPr lang="nl-BE" u="sng" dirty="0">
                <a:solidFill>
                  <a:srgbClr val="FF0000"/>
                </a:solidFill>
                <a:latin typeface="Arial" panose="020B0604020202020204" pitchFamily="34" charset="0"/>
                <a:cs typeface="Arial" panose="020B0604020202020204" pitchFamily="34" charset="0"/>
              </a:rPr>
              <a:t>Nadelen: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Allen gebruikt bij onderaandrijving </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Nooit geschikt gemaakt voor bovenaandrijving</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Meenemer drukt tegen de zijkanten van de rijn waardoor balanceren moeilijker </a:t>
            </a:r>
            <a:r>
              <a:rPr lang="nl-BE" sz="1600" dirty="0" smtClean="0">
                <a:solidFill>
                  <a:srgbClr val="FF0000"/>
                </a:solidFill>
                <a:latin typeface="Arial" panose="020B0604020202020204" pitchFamily="34" charset="0"/>
                <a:cs typeface="Arial" panose="020B0604020202020204" pitchFamily="34" charset="0"/>
              </a:rPr>
              <a:t>wordt</a:t>
            </a:r>
          </a:p>
          <a:p>
            <a:pPr marL="285750" indent="-285750">
              <a:buFont typeface="Arial" panose="020B0604020202020204" pitchFamily="34" charset="0"/>
              <a:buChar char="•"/>
              <a:defRPr/>
            </a:pPr>
            <a:r>
              <a:rPr lang="nl-BE" sz="1600" dirty="0" smtClean="0">
                <a:solidFill>
                  <a:srgbClr val="FF0000"/>
                </a:solidFill>
                <a:latin typeface="Arial" panose="020B0604020202020204" pitchFamily="34" charset="0"/>
                <a:cs typeface="Arial" panose="020B0604020202020204" pitchFamily="34" charset="0"/>
              </a:rPr>
              <a:t>Om balanceren toch mogelijk te maken is er een kogeltje geplaatst tussen nok en beugel</a:t>
            </a:r>
            <a:endParaRPr lang="nl-BE" sz="1600" dirty="0">
              <a:solidFill>
                <a:srgbClr val="FF0000"/>
              </a:solidFill>
              <a:latin typeface="Arial" panose="020B0604020202020204" pitchFamily="34" charset="0"/>
              <a:cs typeface="Arial" panose="020B0604020202020204" pitchFamily="34" charset="0"/>
            </a:endParaRPr>
          </a:p>
        </p:txBody>
      </p:sp>
      <p:sp>
        <p:nvSpPr>
          <p:cNvPr id="92" name="Tekstvak 35"/>
          <p:cNvSpPr txBox="1">
            <a:spLocks noChangeArrowheads="1"/>
          </p:cNvSpPr>
          <p:nvPr/>
        </p:nvSpPr>
        <p:spPr bwMode="auto">
          <a:xfrm>
            <a:off x="357188" y="5751687"/>
            <a:ext cx="36988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Enkel voor </a:t>
            </a:r>
            <a:r>
              <a:rPr lang="nl-BE" altLang="nl-BE" sz="2000" dirty="0" smtClean="0">
                <a:solidFill>
                  <a:srgbClr val="FF0000"/>
                </a:solidFill>
                <a:latin typeface="Arial" panose="020B0604020202020204" pitchFamily="34" charset="0"/>
                <a:cs typeface="Arial" panose="020B0604020202020204" pitchFamily="34" charset="0"/>
              </a:rPr>
              <a:t>onder aandrijving</a:t>
            </a:r>
            <a:endParaRPr lang="nl-BE" altLang="nl-BE" sz="2000" dirty="0">
              <a:solidFill>
                <a:srgbClr val="FF0000"/>
              </a:solidFill>
              <a:latin typeface="Arial" panose="020B0604020202020204" pitchFamily="34" charset="0"/>
              <a:cs typeface="Arial" panose="020B0604020202020204" pitchFamily="34" charset="0"/>
            </a:endParaRPr>
          </a:p>
        </p:txBody>
      </p:sp>
      <p:pic>
        <p:nvPicPr>
          <p:cNvPr id="93"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22687" y="2217912"/>
            <a:ext cx="28813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4" name="Rechte verbindingslijn met pijl 93"/>
          <p:cNvCxnSpPr>
            <a:stCxn id="86" idx="3"/>
            <a:endCxn id="93" idx="2"/>
          </p:cNvCxnSpPr>
          <p:nvPr/>
        </p:nvCxnSpPr>
        <p:spPr>
          <a:xfrm>
            <a:off x="3231356" y="4873701"/>
            <a:ext cx="193198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Rechte verbindingslijn met pijl 94"/>
          <p:cNvCxnSpPr>
            <a:stCxn id="78" idx="3"/>
          </p:cNvCxnSpPr>
          <p:nvPr/>
        </p:nvCxnSpPr>
        <p:spPr>
          <a:xfrm>
            <a:off x="3278495" y="2501979"/>
            <a:ext cx="1647466" cy="5594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8" name="Tekstvak 97"/>
          <p:cNvSpPr txBox="1">
            <a:spLocks noChangeArrowheads="1"/>
          </p:cNvSpPr>
          <p:nvPr/>
        </p:nvSpPr>
        <p:spPr bwMode="auto">
          <a:xfrm>
            <a:off x="5579218" y="2150792"/>
            <a:ext cx="114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Opzetspil</a:t>
            </a:r>
          </a:p>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t>
            </a:r>
            <a:r>
              <a:rPr lang="nl-BE" altLang="nl-BE" sz="1400" dirty="0" err="1">
                <a:latin typeface="Arial" panose="020B0604020202020204" pitchFamily="34" charset="0"/>
                <a:cs typeface="Arial" panose="020B0604020202020204" pitchFamily="34" charset="0"/>
              </a:rPr>
              <a:t>Spelleman</a:t>
            </a:r>
            <a:r>
              <a:rPr lang="nl-BE" altLang="nl-BE" sz="1400" dirty="0">
                <a:latin typeface="Arial" panose="020B0604020202020204" pitchFamily="34" charset="0"/>
                <a:cs typeface="Arial" panose="020B0604020202020204" pitchFamily="34" charset="0"/>
              </a:rPr>
              <a:t>)</a:t>
            </a:r>
          </a:p>
        </p:txBody>
      </p:sp>
      <p:cxnSp>
        <p:nvCxnSpPr>
          <p:cNvPr id="99" name="Rechte verbindingslijn met pijl 98"/>
          <p:cNvCxnSpPr>
            <a:stCxn id="98" idx="1"/>
          </p:cNvCxnSpPr>
          <p:nvPr/>
        </p:nvCxnSpPr>
        <p:spPr>
          <a:xfrm flipH="1" flipV="1">
            <a:off x="5126780" y="2334943"/>
            <a:ext cx="45243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0" name="Tekstvak 99"/>
          <p:cNvSpPr txBox="1">
            <a:spLocks noChangeArrowheads="1"/>
          </p:cNvSpPr>
          <p:nvPr/>
        </p:nvSpPr>
        <p:spPr bwMode="auto">
          <a:xfrm>
            <a:off x="5753100" y="4535146"/>
            <a:ext cx="962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err="1">
                <a:latin typeface="Arial" panose="020B0604020202020204" pitchFamily="34" charset="0"/>
                <a:cs typeface="Arial" panose="020B0604020202020204" pitchFamily="34" charset="0"/>
              </a:rPr>
              <a:t>Steenbus</a:t>
            </a:r>
            <a:endParaRPr lang="nl-BE" altLang="nl-BE" sz="1400" dirty="0">
              <a:latin typeface="Arial" panose="020B0604020202020204" pitchFamily="34" charset="0"/>
              <a:cs typeface="Arial" panose="020B0604020202020204" pitchFamily="34" charset="0"/>
            </a:endParaRPr>
          </a:p>
        </p:txBody>
      </p:sp>
      <p:cxnSp>
        <p:nvCxnSpPr>
          <p:cNvPr id="101" name="Rechte verbindingslijn met pijl 100"/>
          <p:cNvCxnSpPr>
            <a:stCxn id="100" idx="0"/>
          </p:cNvCxnSpPr>
          <p:nvPr/>
        </p:nvCxnSpPr>
        <p:spPr>
          <a:xfrm flipH="1" flipV="1">
            <a:off x="5572126" y="4153075"/>
            <a:ext cx="661987" cy="3820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Rechte verbindingslijn met pijl 101"/>
          <p:cNvCxnSpPr>
            <a:stCxn id="112" idx="3"/>
          </p:cNvCxnSpPr>
          <p:nvPr/>
        </p:nvCxnSpPr>
        <p:spPr>
          <a:xfrm flipV="1">
            <a:off x="2946320" y="3084688"/>
            <a:ext cx="2217817" cy="281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3" name="Tekstvak 40"/>
          <p:cNvSpPr txBox="1">
            <a:spLocks noChangeArrowheads="1"/>
          </p:cNvSpPr>
          <p:nvPr/>
        </p:nvSpPr>
        <p:spPr bwMode="auto">
          <a:xfrm>
            <a:off x="5753100" y="2975149"/>
            <a:ext cx="1006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Loper</a:t>
            </a:r>
          </a:p>
        </p:txBody>
      </p:sp>
      <p:sp>
        <p:nvSpPr>
          <p:cNvPr id="104" name="Tekstvak 41"/>
          <p:cNvSpPr txBox="1">
            <a:spLocks noChangeArrowheads="1"/>
          </p:cNvSpPr>
          <p:nvPr/>
        </p:nvSpPr>
        <p:spPr bwMode="auto">
          <a:xfrm>
            <a:off x="5753100" y="3929237"/>
            <a:ext cx="850900" cy="307777"/>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Ligger</a:t>
            </a:r>
          </a:p>
        </p:txBody>
      </p:sp>
      <p:sp>
        <p:nvSpPr>
          <p:cNvPr id="105" name="Tekstvak 43"/>
          <p:cNvSpPr txBox="1">
            <a:spLocks noChangeArrowheads="1"/>
          </p:cNvSpPr>
          <p:nvPr/>
        </p:nvSpPr>
        <p:spPr bwMode="auto">
          <a:xfrm>
            <a:off x="10062393" y="5130974"/>
            <a:ext cx="921979"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Beugelrijn</a:t>
            </a:r>
            <a:endParaRPr lang="nl-BE" altLang="nl-BE" sz="1200" dirty="0">
              <a:latin typeface="Arial" panose="020B0604020202020204" pitchFamily="34" charset="0"/>
              <a:cs typeface="Arial" panose="020B0604020202020204" pitchFamily="34" charset="0"/>
            </a:endParaRPr>
          </a:p>
        </p:txBody>
      </p:sp>
      <p:cxnSp>
        <p:nvCxnSpPr>
          <p:cNvPr id="106" name="Rechte verbindingslijn met pijl 105"/>
          <p:cNvCxnSpPr/>
          <p:nvPr/>
        </p:nvCxnSpPr>
        <p:spPr>
          <a:xfrm flipH="1">
            <a:off x="9672637" y="5270674"/>
            <a:ext cx="400050" cy="323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7" name="Afbeelding 10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89562" y="5199237"/>
            <a:ext cx="9239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 name="Tekstvak 107"/>
          <p:cNvSpPr txBox="1">
            <a:spLocks noChangeArrowheads="1"/>
          </p:cNvSpPr>
          <p:nvPr/>
        </p:nvSpPr>
        <p:spPr bwMode="auto">
          <a:xfrm>
            <a:off x="6143625" y="5343798"/>
            <a:ext cx="7199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Drijver</a:t>
            </a:r>
          </a:p>
        </p:txBody>
      </p:sp>
      <p:cxnSp>
        <p:nvCxnSpPr>
          <p:cNvPr id="109" name="Rechte verbindingslijn met pijl 108"/>
          <p:cNvCxnSpPr/>
          <p:nvPr/>
        </p:nvCxnSpPr>
        <p:spPr>
          <a:xfrm flipH="1" flipV="1">
            <a:off x="5179219" y="3449812"/>
            <a:ext cx="563563" cy="17287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Rechte verbindingslijn 109"/>
          <p:cNvCxnSpPr/>
          <p:nvPr/>
        </p:nvCxnSpPr>
        <p:spPr>
          <a:xfrm>
            <a:off x="1336982" y="2217912"/>
            <a:ext cx="0" cy="3376612"/>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11" name="Stroomdiagram: Verbindingslijn 110"/>
          <p:cNvSpPr/>
          <p:nvPr/>
        </p:nvSpPr>
        <p:spPr>
          <a:xfrm>
            <a:off x="1300982" y="3329826"/>
            <a:ext cx="72000" cy="72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2" name="Tekstvak 111"/>
          <p:cNvSpPr txBox="1">
            <a:spLocks noChangeArrowheads="1"/>
          </p:cNvSpPr>
          <p:nvPr/>
        </p:nvSpPr>
        <p:spPr bwMode="auto">
          <a:xfrm>
            <a:off x="2282438" y="3211937"/>
            <a:ext cx="6638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Kogel</a:t>
            </a:r>
          </a:p>
        </p:txBody>
      </p:sp>
      <p:sp>
        <p:nvSpPr>
          <p:cNvPr id="114" name="Stroomdiagram: Verbindingslijn 113"/>
          <p:cNvSpPr/>
          <p:nvPr/>
        </p:nvSpPr>
        <p:spPr>
          <a:xfrm>
            <a:off x="5143219" y="3061387"/>
            <a:ext cx="72000" cy="72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0" name="Tekstvak 29"/>
          <p:cNvSpPr txBox="1">
            <a:spLocks noChangeArrowheads="1"/>
          </p:cNvSpPr>
          <p:nvPr/>
        </p:nvSpPr>
        <p:spPr bwMode="auto">
          <a:xfrm>
            <a:off x="10062393" y="6155811"/>
            <a:ext cx="874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err="1">
                <a:latin typeface="Arial" panose="020B0604020202020204" pitchFamily="34" charset="0"/>
                <a:cs typeface="Arial" panose="020B0604020202020204" pitchFamily="34" charset="0"/>
              </a:rPr>
              <a:t>Kropgat</a:t>
            </a:r>
            <a:endParaRPr lang="nl-BE" altLang="nl-BE" sz="1200" dirty="0">
              <a:latin typeface="Arial" panose="020B0604020202020204" pitchFamily="34" charset="0"/>
              <a:cs typeface="Arial" panose="020B0604020202020204" pitchFamily="34" charset="0"/>
            </a:endParaRPr>
          </a:p>
        </p:txBody>
      </p:sp>
      <p:sp>
        <p:nvSpPr>
          <p:cNvPr id="51" name="Stroomdiagram: Verbindingslijn 50"/>
          <p:cNvSpPr/>
          <p:nvPr/>
        </p:nvSpPr>
        <p:spPr>
          <a:xfrm>
            <a:off x="1275158" y="3852492"/>
            <a:ext cx="77700" cy="45719"/>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met pijl 13"/>
          <p:cNvCxnSpPr>
            <a:endCxn id="51" idx="6"/>
          </p:cNvCxnSpPr>
          <p:nvPr/>
        </p:nvCxnSpPr>
        <p:spPr>
          <a:xfrm flipH="1">
            <a:off x="1352858" y="3419737"/>
            <a:ext cx="843784" cy="455615"/>
          </a:xfrm>
          <a:prstGeom prst="straightConnector1">
            <a:avLst/>
          </a:prstGeom>
          <a:ln w="1905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639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anim calcmode="lin" valueType="num">
                                      <p:cBhvr additive="base">
                                        <p:cTn id="11" dur="500" fill="hold"/>
                                        <p:tgtEl>
                                          <p:spTgt spid="78"/>
                                        </p:tgtEl>
                                        <p:attrNameLst>
                                          <p:attrName>ppt_x</p:attrName>
                                        </p:attrNameLst>
                                      </p:cBhvr>
                                      <p:tavLst>
                                        <p:tav tm="0">
                                          <p:val>
                                            <p:strVal val="#ppt_x"/>
                                          </p:val>
                                        </p:tav>
                                        <p:tav tm="100000">
                                          <p:val>
                                            <p:strVal val="#ppt_x"/>
                                          </p:val>
                                        </p:tav>
                                      </p:tavLst>
                                    </p:anim>
                                    <p:anim calcmode="lin" valueType="num">
                                      <p:cBhvr additive="base">
                                        <p:cTn id="12" dur="500" fill="hold"/>
                                        <p:tgtEl>
                                          <p:spTgt spid="7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anim calcmode="lin" valueType="num">
                                      <p:cBhvr additive="base">
                                        <p:cTn id="15" dur="500" fill="hold"/>
                                        <p:tgtEl>
                                          <p:spTgt spid="95"/>
                                        </p:tgtEl>
                                        <p:attrNameLst>
                                          <p:attrName>ppt_x</p:attrName>
                                        </p:attrNameLst>
                                      </p:cBhvr>
                                      <p:tavLst>
                                        <p:tav tm="0">
                                          <p:val>
                                            <p:strVal val="#ppt_x"/>
                                          </p:val>
                                        </p:tav>
                                        <p:tav tm="100000">
                                          <p:val>
                                            <p:strVal val="#ppt_x"/>
                                          </p:val>
                                        </p:tav>
                                      </p:tavLst>
                                    </p:anim>
                                    <p:anim calcmode="lin" valueType="num">
                                      <p:cBhvr additive="base">
                                        <p:cTn id="16"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1"/>
                                        </p:tgtEl>
                                        <p:attrNameLst>
                                          <p:attrName>style.visibility</p:attrName>
                                        </p:attrNameLst>
                                      </p:cBhvr>
                                      <p:to>
                                        <p:strVal val="visible"/>
                                      </p:to>
                                    </p:set>
                                    <p:anim calcmode="lin" valueType="num">
                                      <p:cBhvr additive="base">
                                        <p:cTn id="21" dur="500" fill="hold"/>
                                        <p:tgtEl>
                                          <p:spTgt spid="81"/>
                                        </p:tgtEl>
                                        <p:attrNameLst>
                                          <p:attrName>ppt_x</p:attrName>
                                        </p:attrNameLst>
                                      </p:cBhvr>
                                      <p:tavLst>
                                        <p:tav tm="0">
                                          <p:val>
                                            <p:strVal val="#ppt_x"/>
                                          </p:val>
                                        </p:tav>
                                        <p:tav tm="100000">
                                          <p:val>
                                            <p:strVal val="#ppt_x"/>
                                          </p:val>
                                        </p:tav>
                                      </p:tavLst>
                                    </p:anim>
                                    <p:anim calcmode="lin" valueType="num">
                                      <p:cBhvr additive="base">
                                        <p:cTn id="22" dur="500" fill="hold"/>
                                        <p:tgtEl>
                                          <p:spTgt spid="8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0"/>
                                        </p:tgtEl>
                                        <p:attrNameLst>
                                          <p:attrName>style.visibility</p:attrName>
                                        </p:attrNameLst>
                                      </p:cBhvr>
                                      <p:to>
                                        <p:strVal val="visible"/>
                                      </p:to>
                                    </p:set>
                                    <p:anim calcmode="lin" valueType="num">
                                      <p:cBhvr additive="base">
                                        <p:cTn id="25" dur="500" fill="hold"/>
                                        <p:tgtEl>
                                          <p:spTgt spid="80"/>
                                        </p:tgtEl>
                                        <p:attrNameLst>
                                          <p:attrName>ppt_x</p:attrName>
                                        </p:attrNameLst>
                                      </p:cBhvr>
                                      <p:tavLst>
                                        <p:tav tm="0">
                                          <p:val>
                                            <p:strVal val="#ppt_x"/>
                                          </p:val>
                                        </p:tav>
                                        <p:tav tm="100000">
                                          <p:val>
                                            <p:strVal val="#ppt_x"/>
                                          </p:val>
                                        </p:tav>
                                      </p:tavLst>
                                    </p:anim>
                                    <p:anim calcmode="lin" valueType="num">
                                      <p:cBhvr additive="base">
                                        <p:cTn id="26" dur="500" fill="hold"/>
                                        <p:tgtEl>
                                          <p:spTgt spid="8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9"/>
                                        </p:tgtEl>
                                        <p:attrNameLst>
                                          <p:attrName>style.visibility</p:attrName>
                                        </p:attrNameLst>
                                      </p:cBhvr>
                                      <p:to>
                                        <p:strVal val="visible"/>
                                      </p:to>
                                    </p:set>
                                    <p:anim calcmode="lin" valueType="num">
                                      <p:cBhvr additive="base">
                                        <p:cTn id="29" dur="500" fill="hold"/>
                                        <p:tgtEl>
                                          <p:spTgt spid="109"/>
                                        </p:tgtEl>
                                        <p:attrNameLst>
                                          <p:attrName>ppt_x</p:attrName>
                                        </p:attrNameLst>
                                      </p:cBhvr>
                                      <p:tavLst>
                                        <p:tav tm="0">
                                          <p:val>
                                            <p:strVal val="#ppt_x"/>
                                          </p:val>
                                        </p:tav>
                                        <p:tav tm="100000">
                                          <p:val>
                                            <p:strVal val="#ppt_x"/>
                                          </p:val>
                                        </p:tav>
                                      </p:tavLst>
                                    </p:anim>
                                    <p:anim calcmode="lin" valueType="num">
                                      <p:cBhvr additive="base">
                                        <p:cTn id="30" dur="500" fill="hold"/>
                                        <p:tgtEl>
                                          <p:spTgt spid="10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7"/>
                                        </p:tgtEl>
                                        <p:attrNameLst>
                                          <p:attrName>style.visibility</p:attrName>
                                        </p:attrNameLst>
                                      </p:cBhvr>
                                      <p:to>
                                        <p:strVal val="visible"/>
                                      </p:to>
                                    </p:set>
                                    <p:anim calcmode="lin" valueType="num">
                                      <p:cBhvr additive="base">
                                        <p:cTn id="33" dur="500" fill="hold"/>
                                        <p:tgtEl>
                                          <p:spTgt spid="107"/>
                                        </p:tgtEl>
                                        <p:attrNameLst>
                                          <p:attrName>ppt_x</p:attrName>
                                        </p:attrNameLst>
                                      </p:cBhvr>
                                      <p:tavLst>
                                        <p:tav tm="0">
                                          <p:val>
                                            <p:strVal val="#ppt_x"/>
                                          </p:val>
                                        </p:tav>
                                        <p:tav tm="100000">
                                          <p:val>
                                            <p:strVal val="#ppt_x"/>
                                          </p:val>
                                        </p:tav>
                                      </p:tavLst>
                                    </p:anim>
                                    <p:anim calcmode="lin" valueType="num">
                                      <p:cBhvr additive="base">
                                        <p:cTn id="34" dur="500" fill="hold"/>
                                        <p:tgtEl>
                                          <p:spTgt spid="10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8"/>
                                        </p:tgtEl>
                                        <p:attrNameLst>
                                          <p:attrName>style.visibility</p:attrName>
                                        </p:attrNameLst>
                                      </p:cBhvr>
                                      <p:to>
                                        <p:strVal val="visible"/>
                                      </p:to>
                                    </p:set>
                                    <p:anim calcmode="lin" valueType="num">
                                      <p:cBhvr additive="base">
                                        <p:cTn id="37" dur="500" fill="hold"/>
                                        <p:tgtEl>
                                          <p:spTgt spid="108"/>
                                        </p:tgtEl>
                                        <p:attrNameLst>
                                          <p:attrName>ppt_x</p:attrName>
                                        </p:attrNameLst>
                                      </p:cBhvr>
                                      <p:tavLst>
                                        <p:tav tm="0">
                                          <p:val>
                                            <p:strVal val="#ppt_x"/>
                                          </p:val>
                                        </p:tav>
                                        <p:tav tm="100000">
                                          <p:val>
                                            <p:strVal val="#ppt_x"/>
                                          </p:val>
                                        </p:tav>
                                      </p:tavLst>
                                    </p:anim>
                                    <p:anim calcmode="lin" valueType="num">
                                      <p:cBhvr additive="base">
                                        <p:cTn id="3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2"/>
                                        </p:tgtEl>
                                        <p:attrNameLst>
                                          <p:attrName>style.visibility</p:attrName>
                                        </p:attrNameLst>
                                      </p:cBhvr>
                                      <p:to>
                                        <p:strVal val="visible"/>
                                      </p:to>
                                    </p:set>
                                    <p:anim calcmode="lin" valueType="num">
                                      <p:cBhvr additive="base">
                                        <p:cTn id="43" dur="500" fill="hold"/>
                                        <p:tgtEl>
                                          <p:spTgt spid="82"/>
                                        </p:tgtEl>
                                        <p:attrNameLst>
                                          <p:attrName>ppt_x</p:attrName>
                                        </p:attrNameLst>
                                      </p:cBhvr>
                                      <p:tavLst>
                                        <p:tav tm="0">
                                          <p:val>
                                            <p:strVal val="#ppt_x"/>
                                          </p:val>
                                        </p:tav>
                                        <p:tav tm="100000">
                                          <p:val>
                                            <p:strVal val="#ppt_x"/>
                                          </p:val>
                                        </p:tav>
                                      </p:tavLst>
                                    </p:anim>
                                    <p:anim calcmode="lin" valueType="num">
                                      <p:cBhvr additive="base">
                                        <p:cTn id="44" dur="500" fill="hold"/>
                                        <p:tgtEl>
                                          <p:spTgt spid="8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12"/>
                                        </p:tgtEl>
                                        <p:attrNameLst>
                                          <p:attrName>style.visibility</p:attrName>
                                        </p:attrNameLst>
                                      </p:cBhvr>
                                      <p:to>
                                        <p:strVal val="visible"/>
                                      </p:to>
                                    </p:set>
                                    <p:anim calcmode="lin" valueType="num">
                                      <p:cBhvr additive="base">
                                        <p:cTn id="47" dur="500" fill="hold"/>
                                        <p:tgtEl>
                                          <p:spTgt spid="112"/>
                                        </p:tgtEl>
                                        <p:attrNameLst>
                                          <p:attrName>ppt_x</p:attrName>
                                        </p:attrNameLst>
                                      </p:cBhvr>
                                      <p:tavLst>
                                        <p:tav tm="0">
                                          <p:val>
                                            <p:strVal val="#ppt_x"/>
                                          </p:val>
                                        </p:tav>
                                        <p:tav tm="100000">
                                          <p:val>
                                            <p:strVal val="#ppt_x"/>
                                          </p:val>
                                        </p:tav>
                                      </p:tavLst>
                                    </p:anim>
                                    <p:anim calcmode="lin" valueType="num">
                                      <p:cBhvr additive="base">
                                        <p:cTn id="48" dur="500" fill="hold"/>
                                        <p:tgtEl>
                                          <p:spTgt spid="1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2"/>
                                        </p:tgtEl>
                                        <p:attrNameLst>
                                          <p:attrName>style.visibility</p:attrName>
                                        </p:attrNameLst>
                                      </p:cBhvr>
                                      <p:to>
                                        <p:strVal val="visible"/>
                                      </p:to>
                                    </p:set>
                                    <p:anim calcmode="lin" valueType="num">
                                      <p:cBhvr additive="base">
                                        <p:cTn id="55" dur="500" fill="hold"/>
                                        <p:tgtEl>
                                          <p:spTgt spid="102"/>
                                        </p:tgtEl>
                                        <p:attrNameLst>
                                          <p:attrName>ppt_x</p:attrName>
                                        </p:attrNameLst>
                                      </p:cBhvr>
                                      <p:tavLst>
                                        <p:tav tm="0">
                                          <p:val>
                                            <p:strVal val="#ppt_x"/>
                                          </p:val>
                                        </p:tav>
                                        <p:tav tm="100000">
                                          <p:val>
                                            <p:strVal val="#ppt_x"/>
                                          </p:val>
                                        </p:tav>
                                      </p:tavLst>
                                    </p:anim>
                                    <p:anim calcmode="lin" valueType="num">
                                      <p:cBhvr additive="base">
                                        <p:cTn id="56" dur="500" fill="hold"/>
                                        <p:tgtEl>
                                          <p:spTgt spid="10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ppt_x"/>
                                          </p:val>
                                        </p:tav>
                                        <p:tav tm="100000">
                                          <p:val>
                                            <p:strVal val="#ppt_x"/>
                                          </p:val>
                                        </p:tav>
                                      </p:tavLst>
                                    </p:anim>
                                    <p:anim calcmode="lin" valueType="num">
                                      <p:cBhvr additive="base">
                                        <p:cTn id="60" dur="500" fill="hold"/>
                                        <p:tgtEl>
                                          <p:spTgt spid="5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11"/>
                                        </p:tgtEl>
                                        <p:attrNameLst>
                                          <p:attrName>style.visibility</p:attrName>
                                        </p:attrNameLst>
                                      </p:cBhvr>
                                      <p:to>
                                        <p:strVal val="visible"/>
                                      </p:to>
                                    </p:set>
                                    <p:anim calcmode="lin" valueType="num">
                                      <p:cBhvr additive="base">
                                        <p:cTn id="63" dur="500" fill="hold"/>
                                        <p:tgtEl>
                                          <p:spTgt spid="111"/>
                                        </p:tgtEl>
                                        <p:attrNameLst>
                                          <p:attrName>ppt_x</p:attrName>
                                        </p:attrNameLst>
                                      </p:cBhvr>
                                      <p:tavLst>
                                        <p:tav tm="0">
                                          <p:val>
                                            <p:strVal val="#ppt_x"/>
                                          </p:val>
                                        </p:tav>
                                        <p:tav tm="100000">
                                          <p:val>
                                            <p:strVal val="#ppt_x"/>
                                          </p:val>
                                        </p:tav>
                                      </p:tavLst>
                                    </p:anim>
                                    <p:anim calcmode="lin" valueType="num">
                                      <p:cBhvr additive="base">
                                        <p:cTn id="64" dur="500" fill="hold"/>
                                        <p:tgtEl>
                                          <p:spTgt spid="11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14"/>
                                        </p:tgtEl>
                                        <p:attrNameLst>
                                          <p:attrName>style.visibility</p:attrName>
                                        </p:attrNameLst>
                                      </p:cBhvr>
                                      <p:to>
                                        <p:strVal val="visible"/>
                                      </p:to>
                                    </p:set>
                                    <p:anim calcmode="lin" valueType="num">
                                      <p:cBhvr additive="base">
                                        <p:cTn id="67" dur="500" fill="hold"/>
                                        <p:tgtEl>
                                          <p:spTgt spid="114"/>
                                        </p:tgtEl>
                                        <p:attrNameLst>
                                          <p:attrName>ppt_x</p:attrName>
                                        </p:attrNameLst>
                                      </p:cBhvr>
                                      <p:tavLst>
                                        <p:tav tm="0">
                                          <p:val>
                                            <p:strVal val="#ppt_x"/>
                                          </p:val>
                                        </p:tav>
                                        <p:tav tm="100000">
                                          <p:val>
                                            <p:strVal val="#ppt_x"/>
                                          </p:val>
                                        </p:tav>
                                      </p:tavLst>
                                    </p:anim>
                                    <p:anim calcmode="lin" valueType="num">
                                      <p:cBhvr additive="base">
                                        <p:cTn id="68" dur="500" fill="hold"/>
                                        <p:tgtEl>
                                          <p:spTgt spid="11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3"/>
                                        </p:tgtEl>
                                        <p:attrNameLst>
                                          <p:attrName>style.visibility</p:attrName>
                                        </p:attrNameLst>
                                      </p:cBhvr>
                                      <p:to>
                                        <p:strVal val="visible"/>
                                      </p:to>
                                    </p:set>
                                    <p:anim calcmode="lin" valueType="num">
                                      <p:cBhvr additive="base">
                                        <p:cTn id="73" dur="500" fill="hold"/>
                                        <p:tgtEl>
                                          <p:spTgt spid="83"/>
                                        </p:tgtEl>
                                        <p:attrNameLst>
                                          <p:attrName>ppt_x</p:attrName>
                                        </p:attrNameLst>
                                      </p:cBhvr>
                                      <p:tavLst>
                                        <p:tav tm="0">
                                          <p:val>
                                            <p:strVal val="0-#ppt_w/2"/>
                                          </p:val>
                                        </p:tav>
                                        <p:tav tm="100000">
                                          <p:val>
                                            <p:strVal val="#ppt_x"/>
                                          </p:val>
                                        </p:tav>
                                      </p:tavLst>
                                    </p:anim>
                                    <p:anim calcmode="lin" valueType="num">
                                      <p:cBhvr additive="base">
                                        <p:cTn id="74" dur="500" fill="hold"/>
                                        <p:tgtEl>
                                          <p:spTgt spid="83"/>
                                        </p:tgtEl>
                                        <p:attrNameLst>
                                          <p:attrName>ppt_y</p:attrName>
                                        </p:attrNameLst>
                                      </p:cBhvr>
                                      <p:tavLst>
                                        <p:tav tm="0">
                                          <p:val>
                                            <p:strVal val="#ppt_y"/>
                                          </p:val>
                                        </p:tav>
                                        <p:tav tm="100000">
                                          <p:val>
                                            <p:strVal val="#ppt_y"/>
                                          </p:val>
                                        </p:tav>
                                      </p:tavLst>
                                    </p:anim>
                                  </p:childTnLst>
                                </p:cTn>
                              </p:par>
                              <p:par>
                                <p:cTn id="75" presetID="2" presetClass="entr" presetSubtype="8" fill="hold" nodeType="withEffect">
                                  <p:stCondLst>
                                    <p:cond delay="0"/>
                                  </p:stCondLst>
                                  <p:childTnLst>
                                    <p:set>
                                      <p:cBhvr>
                                        <p:cTn id="76" dur="1" fill="hold">
                                          <p:stCondLst>
                                            <p:cond delay="0"/>
                                          </p:stCondLst>
                                        </p:cTn>
                                        <p:tgtEl>
                                          <p:spTgt spid="84"/>
                                        </p:tgtEl>
                                        <p:attrNameLst>
                                          <p:attrName>style.visibility</p:attrName>
                                        </p:attrNameLst>
                                      </p:cBhvr>
                                      <p:to>
                                        <p:strVal val="visible"/>
                                      </p:to>
                                    </p:set>
                                    <p:anim calcmode="lin" valueType="num">
                                      <p:cBhvr additive="base">
                                        <p:cTn id="77" dur="500" fill="hold"/>
                                        <p:tgtEl>
                                          <p:spTgt spid="84"/>
                                        </p:tgtEl>
                                        <p:attrNameLst>
                                          <p:attrName>ppt_x</p:attrName>
                                        </p:attrNameLst>
                                      </p:cBhvr>
                                      <p:tavLst>
                                        <p:tav tm="0">
                                          <p:val>
                                            <p:strVal val="0-#ppt_w/2"/>
                                          </p:val>
                                        </p:tav>
                                        <p:tav tm="100000">
                                          <p:val>
                                            <p:strVal val="#ppt_x"/>
                                          </p:val>
                                        </p:tav>
                                      </p:tavLst>
                                    </p:anim>
                                    <p:anim calcmode="lin" valueType="num">
                                      <p:cBhvr additive="base">
                                        <p:cTn id="78"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87"/>
                                        </p:tgtEl>
                                        <p:attrNameLst>
                                          <p:attrName>style.visibility</p:attrName>
                                        </p:attrNameLst>
                                      </p:cBhvr>
                                      <p:to>
                                        <p:strVal val="visible"/>
                                      </p:to>
                                    </p:set>
                                    <p:anim calcmode="lin" valueType="num">
                                      <p:cBhvr additive="base">
                                        <p:cTn id="83" dur="500" fill="hold"/>
                                        <p:tgtEl>
                                          <p:spTgt spid="87"/>
                                        </p:tgtEl>
                                        <p:attrNameLst>
                                          <p:attrName>ppt_x</p:attrName>
                                        </p:attrNameLst>
                                      </p:cBhvr>
                                      <p:tavLst>
                                        <p:tav tm="0">
                                          <p:val>
                                            <p:strVal val="#ppt_x"/>
                                          </p:val>
                                        </p:tav>
                                        <p:tav tm="100000">
                                          <p:val>
                                            <p:strVal val="#ppt_x"/>
                                          </p:val>
                                        </p:tav>
                                      </p:tavLst>
                                    </p:anim>
                                    <p:anim calcmode="lin" valueType="num">
                                      <p:cBhvr additive="base">
                                        <p:cTn id="84" dur="500" fill="hold"/>
                                        <p:tgtEl>
                                          <p:spTgt spid="8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anim calcmode="lin" valueType="num">
                                      <p:cBhvr additive="base">
                                        <p:cTn id="87" dur="500" fill="hold"/>
                                        <p:tgtEl>
                                          <p:spTgt spid="86"/>
                                        </p:tgtEl>
                                        <p:attrNameLst>
                                          <p:attrName>ppt_x</p:attrName>
                                        </p:attrNameLst>
                                      </p:cBhvr>
                                      <p:tavLst>
                                        <p:tav tm="0">
                                          <p:val>
                                            <p:strVal val="#ppt_x"/>
                                          </p:val>
                                        </p:tav>
                                        <p:tav tm="100000">
                                          <p:val>
                                            <p:strVal val="#ppt_x"/>
                                          </p:val>
                                        </p:tav>
                                      </p:tavLst>
                                    </p:anim>
                                    <p:anim calcmode="lin" valueType="num">
                                      <p:cBhvr additive="base">
                                        <p:cTn id="88" dur="500" fill="hold"/>
                                        <p:tgtEl>
                                          <p:spTgt spid="86"/>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94"/>
                                        </p:tgtEl>
                                        <p:attrNameLst>
                                          <p:attrName>style.visibility</p:attrName>
                                        </p:attrNameLst>
                                      </p:cBhvr>
                                      <p:to>
                                        <p:strVal val="visible"/>
                                      </p:to>
                                    </p:set>
                                    <p:anim calcmode="lin" valueType="num">
                                      <p:cBhvr additive="base">
                                        <p:cTn id="91" dur="500" fill="hold"/>
                                        <p:tgtEl>
                                          <p:spTgt spid="94"/>
                                        </p:tgtEl>
                                        <p:attrNameLst>
                                          <p:attrName>ppt_x</p:attrName>
                                        </p:attrNameLst>
                                      </p:cBhvr>
                                      <p:tavLst>
                                        <p:tav tm="0">
                                          <p:val>
                                            <p:strVal val="#ppt_x"/>
                                          </p:val>
                                        </p:tav>
                                        <p:tav tm="100000">
                                          <p:val>
                                            <p:strVal val="#ppt_x"/>
                                          </p:val>
                                        </p:tav>
                                      </p:tavLst>
                                    </p:anim>
                                    <p:anim calcmode="lin" valueType="num">
                                      <p:cBhvr additive="base">
                                        <p:cTn id="92"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grpId="0" nodeType="clickEffect">
                                  <p:stCondLst>
                                    <p:cond delay="0"/>
                                  </p:stCondLst>
                                  <p:childTnLst>
                                    <p:set>
                                      <p:cBhvr>
                                        <p:cTn id="96" dur="1" fill="hold">
                                          <p:stCondLst>
                                            <p:cond delay="0"/>
                                          </p:stCondLst>
                                        </p:cTn>
                                        <p:tgtEl>
                                          <p:spTgt spid="90"/>
                                        </p:tgtEl>
                                        <p:attrNameLst>
                                          <p:attrName>style.visibility</p:attrName>
                                        </p:attrNameLst>
                                      </p:cBhvr>
                                      <p:to>
                                        <p:strVal val="visible"/>
                                      </p:to>
                                    </p:set>
                                    <p:anim calcmode="lin" valueType="num">
                                      <p:cBhvr additive="base">
                                        <p:cTn id="97" dur="500" fill="hold"/>
                                        <p:tgtEl>
                                          <p:spTgt spid="90"/>
                                        </p:tgtEl>
                                        <p:attrNameLst>
                                          <p:attrName>ppt_x</p:attrName>
                                        </p:attrNameLst>
                                      </p:cBhvr>
                                      <p:tavLst>
                                        <p:tav tm="0">
                                          <p:val>
                                            <p:strVal val="1+#ppt_w/2"/>
                                          </p:val>
                                        </p:tav>
                                        <p:tav tm="100000">
                                          <p:val>
                                            <p:strVal val="#ppt_x"/>
                                          </p:val>
                                        </p:tav>
                                      </p:tavLst>
                                    </p:anim>
                                    <p:anim calcmode="lin" valueType="num">
                                      <p:cBhvr additive="base">
                                        <p:cTn id="98"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2" fill="hold" grpId="0" nodeType="clickEffect">
                                  <p:stCondLst>
                                    <p:cond delay="0"/>
                                  </p:stCondLst>
                                  <p:childTnLst>
                                    <p:set>
                                      <p:cBhvr>
                                        <p:cTn id="102" dur="1" fill="hold">
                                          <p:stCondLst>
                                            <p:cond delay="0"/>
                                          </p:stCondLst>
                                        </p:cTn>
                                        <p:tgtEl>
                                          <p:spTgt spid="91"/>
                                        </p:tgtEl>
                                        <p:attrNameLst>
                                          <p:attrName>style.visibility</p:attrName>
                                        </p:attrNameLst>
                                      </p:cBhvr>
                                      <p:to>
                                        <p:strVal val="visible"/>
                                      </p:to>
                                    </p:set>
                                    <p:anim calcmode="lin" valueType="num">
                                      <p:cBhvr additive="base">
                                        <p:cTn id="103" dur="500" fill="hold"/>
                                        <p:tgtEl>
                                          <p:spTgt spid="91"/>
                                        </p:tgtEl>
                                        <p:attrNameLst>
                                          <p:attrName>ppt_x</p:attrName>
                                        </p:attrNameLst>
                                      </p:cBhvr>
                                      <p:tavLst>
                                        <p:tav tm="0">
                                          <p:val>
                                            <p:strVal val="1+#ppt_w/2"/>
                                          </p:val>
                                        </p:tav>
                                        <p:tav tm="100000">
                                          <p:val>
                                            <p:strVal val="#ppt_x"/>
                                          </p:val>
                                        </p:tav>
                                      </p:tavLst>
                                    </p:anim>
                                    <p:anim calcmode="lin" valueType="num">
                                      <p:cBhvr additive="base">
                                        <p:cTn id="104" dur="500" fill="hold"/>
                                        <p:tgtEl>
                                          <p:spTgt spid="9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1" fill="hold" grpId="0" nodeType="clickEffect">
                                  <p:stCondLst>
                                    <p:cond delay="0"/>
                                  </p:stCondLst>
                                  <p:childTnLst>
                                    <p:set>
                                      <p:cBhvr>
                                        <p:cTn id="108" dur="1" fill="hold">
                                          <p:stCondLst>
                                            <p:cond delay="0"/>
                                          </p:stCondLst>
                                        </p:cTn>
                                        <p:tgtEl>
                                          <p:spTgt spid="98"/>
                                        </p:tgtEl>
                                        <p:attrNameLst>
                                          <p:attrName>style.visibility</p:attrName>
                                        </p:attrNameLst>
                                      </p:cBhvr>
                                      <p:to>
                                        <p:strVal val="visible"/>
                                      </p:to>
                                    </p:set>
                                    <p:anim calcmode="lin" valueType="num">
                                      <p:cBhvr additive="base">
                                        <p:cTn id="109" dur="500" fill="hold"/>
                                        <p:tgtEl>
                                          <p:spTgt spid="98"/>
                                        </p:tgtEl>
                                        <p:attrNameLst>
                                          <p:attrName>ppt_x</p:attrName>
                                        </p:attrNameLst>
                                      </p:cBhvr>
                                      <p:tavLst>
                                        <p:tav tm="0">
                                          <p:val>
                                            <p:strVal val="#ppt_x"/>
                                          </p:val>
                                        </p:tav>
                                        <p:tav tm="100000">
                                          <p:val>
                                            <p:strVal val="#ppt_x"/>
                                          </p:val>
                                        </p:tav>
                                      </p:tavLst>
                                    </p:anim>
                                    <p:anim calcmode="lin" valueType="num">
                                      <p:cBhvr additive="base">
                                        <p:cTn id="110" dur="500" fill="hold"/>
                                        <p:tgtEl>
                                          <p:spTgt spid="98"/>
                                        </p:tgtEl>
                                        <p:attrNameLst>
                                          <p:attrName>ppt_y</p:attrName>
                                        </p:attrNameLst>
                                      </p:cBhvr>
                                      <p:tavLst>
                                        <p:tav tm="0">
                                          <p:val>
                                            <p:strVal val="0-#ppt_h/2"/>
                                          </p:val>
                                        </p:tav>
                                        <p:tav tm="100000">
                                          <p:val>
                                            <p:strVal val="#ppt_y"/>
                                          </p:val>
                                        </p:tav>
                                      </p:tavLst>
                                    </p:anim>
                                  </p:childTnLst>
                                </p:cTn>
                              </p:par>
                              <p:par>
                                <p:cTn id="111" presetID="2" presetClass="entr" presetSubtype="1" fill="hold" nodeType="withEffect">
                                  <p:stCondLst>
                                    <p:cond delay="0"/>
                                  </p:stCondLst>
                                  <p:childTnLst>
                                    <p:set>
                                      <p:cBhvr>
                                        <p:cTn id="112" dur="1" fill="hold">
                                          <p:stCondLst>
                                            <p:cond delay="0"/>
                                          </p:stCondLst>
                                        </p:cTn>
                                        <p:tgtEl>
                                          <p:spTgt spid="99"/>
                                        </p:tgtEl>
                                        <p:attrNameLst>
                                          <p:attrName>style.visibility</p:attrName>
                                        </p:attrNameLst>
                                      </p:cBhvr>
                                      <p:to>
                                        <p:strVal val="visible"/>
                                      </p:to>
                                    </p:set>
                                    <p:anim calcmode="lin" valueType="num">
                                      <p:cBhvr additive="base">
                                        <p:cTn id="113" dur="500" fill="hold"/>
                                        <p:tgtEl>
                                          <p:spTgt spid="99"/>
                                        </p:tgtEl>
                                        <p:attrNameLst>
                                          <p:attrName>ppt_x</p:attrName>
                                        </p:attrNameLst>
                                      </p:cBhvr>
                                      <p:tavLst>
                                        <p:tav tm="0">
                                          <p:val>
                                            <p:strVal val="#ppt_x"/>
                                          </p:val>
                                        </p:tav>
                                        <p:tav tm="100000">
                                          <p:val>
                                            <p:strVal val="#ppt_x"/>
                                          </p:val>
                                        </p:tav>
                                      </p:tavLst>
                                    </p:anim>
                                    <p:anim calcmode="lin" valueType="num">
                                      <p:cBhvr additive="base">
                                        <p:cTn id="114" dur="5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01"/>
                                        </p:tgtEl>
                                        <p:attrNameLst>
                                          <p:attrName>style.visibility</p:attrName>
                                        </p:attrNameLst>
                                      </p:cBhvr>
                                      <p:to>
                                        <p:strVal val="visible"/>
                                      </p:to>
                                    </p:set>
                                    <p:anim calcmode="lin" valueType="num">
                                      <p:cBhvr additive="base">
                                        <p:cTn id="119" dur="500" fill="hold"/>
                                        <p:tgtEl>
                                          <p:spTgt spid="101"/>
                                        </p:tgtEl>
                                        <p:attrNameLst>
                                          <p:attrName>ppt_x</p:attrName>
                                        </p:attrNameLst>
                                      </p:cBhvr>
                                      <p:tavLst>
                                        <p:tav tm="0">
                                          <p:val>
                                            <p:strVal val="#ppt_x"/>
                                          </p:val>
                                        </p:tav>
                                        <p:tav tm="100000">
                                          <p:val>
                                            <p:strVal val="#ppt_x"/>
                                          </p:val>
                                        </p:tav>
                                      </p:tavLst>
                                    </p:anim>
                                    <p:anim calcmode="lin" valueType="num">
                                      <p:cBhvr additive="base">
                                        <p:cTn id="120" dur="500" fill="hold"/>
                                        <p:tgtEl>
                                          <p:spTgt spid="10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100"/>
                                        </p:tgtEl>
                                        <p:attrNameLst>
                                          <p:attrName>style.visibility</p:attrName>
                                        </p:attrNameLst>
                                      </p:cBhvr>
                                      <p:to>
                                        <p:strVal val="visible"/>
                                      </p:to>
                                    </p:set>
                                    <p:anim calcmode="lin" valueType="num">
                                      <p:cBhvr additive="base">
                                        <p:cTn id="123" dur="500" fill="hold"/>
                                        <p:tgtEl>
                                          <p:spTgt spid="100"/>
                                        </p:tgtEl>
                                        <p:attrNameLst>
                                          <p:attrName>ppt_x</p:attrName>
                                        </p:attrNameLst>
                                      </p:cBhvr>
                                      <p:tavLst>
                                        <p:tav tm="0">
                                          <p:val>
                                            <p:strVal val="#ppt_x"/>
                                          </p:val>
                                        </p:tav>
                                        <p:tav tm="100000">
                                          <p:val>
                                            <p:strVal val="#ppt_x"/>
                                          </p:val>
                                        </p:tav>
                                      </p:tavLst>
                                    </p:anim>
                                    <p:anim calcmode="lin" valueType="num">
                                      <p:cBhvr additive="base">
                                        <p:cTn id="12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0" grpId="0"/>
      <p:bldP spid="83" grpId="0"/>
      <p:bldP spid="86" grpId="0"/>
      <p:bldP spid="90" grpId="0"/>
      <p:bldP spid="91" grpId="0"/>
      <p:bldP spid="98" grpId="0"/>
      <p:bldP spid="100" grpId="0"/>
      <p:bldP spid="108" grpId="0"/>
      <p:bldP spid="111" grpId="0" animBg="1"/>
      <p:bldP spid="112" grpId="0"/>
      <p:bldP spid="114" grpId="0" animBg="1"/>
      <p:bldP spid="5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Omgebouwd vast werk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pic>
        <p:nvPicPr>
          <p:cNvPr id="27"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5887" y="1801478"/>
            <a:ext cx="3565525"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jdelijke aanduiding voor dianummer 2"/>
          <p:cNvSpPr>
            <a:spLocks noGrp="1"/>
          </p:cNvSpPr>
          <p:nvPr>
            <p:ph type="sldNum" sz="quarter" idx="12"/>
          </p:nvPr>
        </p:nvSpPr>
        <p:spPr/>
        <p:txBody>
          <a:bodyPr/>
          <a:lstStyle/>
          <a:p>
            <a:fld id="{05740E45-9F58-40CB-B425-EF8D03FE125B}" type="slidenum">
              <a:rPr lang="nl-BE" smtClean="0"/>
              <a:t>13</a:t>
            </a:fld>
            <a:endParaRPr lang="nl-BE"/>
          </a:p>
        </p:txBody>
      </p:sp>
      <p:sp>
        <p:nvSpPr>
          <p:cNvPr id="9" name="Tekstvak 8"/>
          <p:cNvSpPr txBox="1">
            <a:spLocks noChangeArrowheads="1"/>
          </p:cNvSpPr>
          <p:nvPr/>
        </p:nvSpPr>
        <p:spPr bwMode="auto">
          <a:xfrm>
            <a:off x="1344182" y="2029305"/>
            <a:ext cx="9001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Loper </a:t>
            </a:r>
          </a:p>
        </p:txBody>
      </p:sp>
      <p:sp>
        <p:nvSpPr>
          <p:cNvPr id="10" name="Tekstvak 9"/>
          <p:cNvSpPr txBox="1">
            <a:spLocks noChangeArrowheads="1"/>
          </p:cNvSpPr>
          <p:nvPr/>
        </p:nvSpPr>
        <p:spPr bwMode="auto">
          <a:xfrm>
            <a:off x="1360186" y="3485339"/>
            <a:ext cx="790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Ligger</a:t>
            </a:r>
          </a:p>
        </p:txBody>
      </p:sp>
      <p:sp>
        <p:nvSpPr>
          <p:cNvPr id="11" name="Tekstvak 10"/>
          <p:cNvSpPr txBox="1">
            <a:spLocks noChangeArrowheads="1"/>
          </p:cNvSpPr>
          <p:nvPr/>
        </p:nvSpPr>
        <p:spPr bwMode="auto">
          <a:xfrm>
            <a:off x="3062649" y="1258443"/>
            <a:ext cx="11160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Steenspil</a:t>
            </a:r>
          </a:p>
        </p:txBody>
      </p:sp>
      <p:cxnSp>
        <p:nvCxnSpPr>
          <p:cNvPr id="12" name="Rechte verbindingslijn met pijl 11"/>
          <p:cNvCxnSpPr/>
          <p:nvPr/>
        </p:nvCxnSpPr>
        <p:spPr>
          <a:xfrm flipH="1">
            <a:off x="3143975" y="1575279"/>
            <a:ext cx="341312" cy="7177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3"/>
          <p:cNvSpPr txBox="1">
            <a:spLocks noChangeArrowheads="1"/>
          </p:cNvSpPr>
          <p:nvPr/>
        </p:nvSpPr>
        <p:spPr bwMode="auto">
          <a:xfrm>
            <a:off x="3402375" y="4521877"/>
            <a:ext cx="1189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err="1">
                <a:latin typeface="Arial" panose="020B0604020202020204" pitchFamily="34" charset="0"/>
                <a:cs typeface="Arial" panose="020B0604020202020204" pitchFamily="34" charset="0"/>
              </a:rPr>
              <a:t>Bolspil</a:t>
            </a:r>
            <a:endParaRPr lang="nl-BE" altLang="nl-BE" sz="1400" dirty="0">
              <a:latin typeface="Arial" panose="020B0604020202020204" pitchFamily="34" charset="0"/>
              <a:cs typeface="Arial" panose="020B0604020202020204" pitchFamily="34" charset="0"/>
            </a:endParaRPr>
          </a:p>
        </p:txBody>
      </p:sp>
      <p:cxnSp>
        <p:nvCxnSpPr>
          <p:cNvPr id="14" name="Rechte verbindingslijn met pijl 13"/>
          <p:cNvCxnSpPr/>
          <p:nvPr/>
        </p:nvCxnSpPr>
        <p:spPr>
          <a:xfrm flipH="1">
            <a:off x="2949937" y="4686977"/>
            <a:ext cx="44132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315913" y="2747052"/>
            <a:ext cx="6722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smtClean="0">
                <a:latin typeface="Arial" panose="020B0604020202020204" pitchFamily="34" charset="0"/>
                <a:cs typeface="Arial" panose="020B0604020202020204" pitchFamily="34" charset="0"/>
              </a:rPr>
              <a:t>Nok</a:t>
            </a:r>
            <a:endParaRPr lang="nl-BE" altLang="nl-BE" sz="1400" dirty="0">
              <a:latin typeface="Arial" panose="020B0604020202020204" pitchFamily="34" charset="0"/>
              <a:cs typeface="Arial" panose="020B0604020202020204" pitchFamily="34" charset="0"/>
            </a:endParaRPr>
          </a:p>
        </p:txBody>
      </p:sp>
      <p:sp>
        <p:nvSpPr>
          <p:cNvPr id="16" name="Tekstvak 15"/>
          <p:cNvSpPr txBox="1">
            <a:spLocks noChangeArrowheads="1"/>
          </p:cNvSpPr>
          <p:nvPr/>
        </p:nvSpPr>
        <p:spPr bwMode="auto">
          <a:xfrm>
            <a:off x="256721" y="2434315"/>
            <a:ext cx="7286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Kogel</a:t>
            </a:r>
          </a:p>
        </p:txBody>
      </p:sp>
      <p:cxnSp>
        <p:nvCxnSpPr>
          <p:cNvPr id="17" name="Rechte verbindingslijn met pijl 16"/>
          <p:cNvCxnSpPr>
            <a:stCxn id="16" idx="3"/>
          </p:cNvCxnSpPr>
          <p:nvPr/>
        </p:nvCxnSpPr>
        <p:spPr>
          <a:xfrm>
            <a:off x="985337" y="2588204"/>
            <a:ext cx="1902001" cy="217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1162775" y="1494515"/>
            <a:ext cx="16573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Leder lapje</a:t>
            </a:r>
          </a:p>
        </p:txBody>
      </p:sp>
      <p:cxnSp>
        <p:nvCxnSpPr>
          <p:cNvPr id="19" name="Rechte verbindingslijn met pijl 18"/>
          <p:cNvCxnSpPr>
            <a:stCxn id="18" idx="2"/>
          </p:cNvCxnSpPr>
          <p:nvPr/>
        </p:nvCxnSpPr>
        <p:spPr>
          <a:xfrm>
            <a:off x="1991450" y="1802292"/>
            <a:ext cx="946150" cy="7367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5589367" y="1258443"/>
            <a:ext cx="5713413" cy="861774"/>
          </a:xfrm>
          <a:prstGeom prst="rect">
            <a:avLst/>
          </a:prstGeom>
          <a:noFill/>
        </p:spPr>
        <p:txBody>
          <a:bodyPr>
            <a:spAutoFit/>
          </a:bodyPr>
          <a:lstStyle/>
          <a:p>
            <a:pPr>
              <a:defRPr/>
            </a:pPr>
            <a:r>
              <a:rPr lang="nl-BE" u="sng" dirty="0">
                <a:solidFill>
                  <a:srgbClr val="FF0000"/>
                </a:solidFill>
                <a:latin typeface="Arial" panose="020B0604020202020204" pitchFamily="34" charset="0"/>
                <a:cs typeface="Arial" panose="020B0604020202020204" pitchFamily="34" charset="0"/>
              </a:rPr>
              <a:t>Doel:</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Om met een vast werk toch een balancerende loper te krijgen.</a:t>
            </a:r>
          </a:p>
        </p:txBody>
      </p:sp>
      <p:sp>
        <p:nvSpPr>
          <p:cNvPr id="21" name="Tekstvak 20"/>
          <p:cNvSpPr txBox="1"/>
          <p:nvPr/>
        </p:nvSpPr>
        <p:spPr>
          <a:xfrm>
            <a:off x="5589367" y="2283206"/>
            <a:ext cx="6059488" cy="1354217"/>
          </a:xfrm>
          <a:prstGeom prst="rect">
            <a:avLst/>
          </a:prstGeom>
          <a:noFill/>
        </p:spPr>
        <p:txBody>
          <a:bodyPr>
            <a:spAutoFit/>
          </a:bodyPr>
          <a:lstStyle/>
          <a:p>
            <a:pPr>
              <a:defRPr/>
            </a:pPr>
            <a:r>
              <a:rPr lang="nl-BE" u="sng" dirty="0">
                <a:solidFill>
                  <a:srgbClr val="FF0000"/>
                </a:solidFill>
                <a:latin typeface="Arial" panose="020B0604020202020204" pitchFamily="34" charset="0"/>
                <a:cs typeface="Arial" panose="020B0604020202020204" pitchFamily="34" charset="0"/>
              </a:rPr>
              <a:t>Werkwijze:</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1½ cm van de nok afzagen, afgezaagd deel in de rijn vast slaan.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Tussen afgezaagde nok en het afgezaagde deel een kogel leggen zodat de loper kan balanceren</a:t>
            </a:r>
          </a:p>
        </p:txBody>
      </p:sp>
      <p:sp>
        <p:nvSpPr>
          <p:cNvPr id="22" name="Tekstvak 21"/>
          <p:cNvSpPr txBox="1">
            <a:spLocks noChangeArrowheads="1"/>
          </p:cNvSpPr>
          <p:nvPr/>
        </p:nvSpPr>
        <p:spPr bwMode="auto">
          <a:xfrm>
            <a:off x="3714295" y="1656440"/>
            <a:ext cx="1485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Afgezaagd deel</a:t>
            </a:r>
          </a:p>
        </p:txBody>
      </p:sp>
      <p:cxnSp>
        <p:nvCxnSpPr>
          <p:cNvPr id="23" name="Rechte verbindingslijn met pijl 22"/>
          <p:cNvCxnSpPr/>
          <p:nvPr/>
        </p:nvCxnSpPr>
        <p:spPr>
          <a:xfrm flipH="1">
            <a:off x="2937061" y="1964217"/>
            <a:ext cx="1578514" cy="6239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p:nvPr/>
        </p:nvSpPr>
        <p:spPr>
          <a:xfrm>
            <a:off x="5589367" y="3800413"/>
            <a:ext cx="6570663" cy="1846659"/>
          </a:xfrm>
          <a:prstGeom prst="rect">
            <a:avLst/>
          </a:prstGeom>
          <a:noFill/>
        </p:spPr>
        <p:txBody>
          <a:bodyPr>
            <a:spAutoFit/>
          </a:bodyPr>
          <a:lstStyle/>
          <a:p>
            <a:pPr>
              <a:defRPr/>
            </a:pPr>
            <a:r>
              <a:rPr lang="nl-BE" u="sng" dirty="0">
                <a:solidFill>
                  <a:srgbClr val="FF0000"/>
                </a:solidFill>
                <a:latin typeface="Arial" panose="020B0604020202020204" pitchFamily="34" charset="0"/>
                <a:cs typeface="Arial" panose="020B0604020202020204" pitchFamily="34" charset="0"/>
              </a:rPr>
              <a:t>Probleem:</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Steenspil op de rijn belet </a:t>
            </a:r>
            <a:r>
              <a:rPr lang="nl-BE" sz="1600" dirty="0" smtClean="0">
                <a:latin typeface="Arial" panose="020B0604020202020204" pitchFamily="34" charset="0"/>
                <a:cs typeface="Arial" panose="020B0604020202020204" pitchFamily="34" charset="0"/>
              </a:rPr>
              <a:t>grotendeels </a:t>
            </a:r>
            <a:r>
              <a:rPr lang="nl-BE" sz="1600" dirty="0">
                <a:latin typeface="Arial" panose="020B0604020202020204" pitchFamily="34" charset="0"/>
                <a:cs typeface="Arial" panose="020B0604020202020204" pitchFamily="34" charset="0"/>
              </a:rPr>
              <a:t>het balanceren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Eventueel schuin vlak tussen de klauwen drukt rijn en ook de loper scheef.</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Een lederlapje tussen rijn en steenspil geeft wat speling</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Een tweede kogel tussen rijn en steenspil is ook een mogelijkheid maar moet precies boven het eerste  </a:t>
            </a:r>
          </a:p>
        </p:txBody>
      </p:sp>
      <p:sp>
        <p:nvSpPr>
          <p:cNvPr id="25" name="Tekstvak 24"/>
          <p:cNvSpPr txBox="1">
            <a:spLocks noChangeArrowheads="1"/>
          </p:cNvSpPr>
          <p:nvPr/>
        </p:nvSpPr>
        <p:spPr bwMode="auto">
          <a:xfrm>
            <a:off x="366388" y="5392063"/>
            <a:ext cx="5041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Deze methode kan goed uitvallen maar vaker haal je moeilijkheden in huis !!!!!!</a:t>
            </a:r>
          </a:p>
        </p:txBody>
      </p:sp>
      <p:cxnSp>
        <p:nvCxnSpPr>
          <p:cNvPr id="26" name="Rechte verbindingslijn 25"/>
          <p:cNvCxnSpPr/>
          <p:nvPr/>
        </p:nvCxnSpPr>
        <p:spPr>
          <a:xfrm>
            <a:off x="2912199" y="1656440"/>
            <a:ext cx="0" cy="3235325"/>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a:stCxn id="15" idx="3"/>
          </p:cNvCxnSpPr>
          <p:nvPr/>
        </p:nvCxnSpPr>
        <p:spPr>
          <a:xfrm flipV="1">
            <a:off x="988150" y="2900516"/>
            <a:ext cx="1831975" cy="4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46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1+#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1+#ppt_w/2"/>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0-#ppt_h/2"/>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0-#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1+#ppt_w/2"/>
                                          </p:val>
                                        </p:tav>
                                        <p:tav tm="100000">
                                          <p:val>
                                            <p:strVal val="#ppt_x"/>
                                          </p:val>
                                        </p:tav>
                                      </p:tavLst>
                                    </p:anim>
                                    <p:anim calcmode="lin" valueType="num">
                                      <p:cBhvr additive="base">
                                        <p:cTn id="3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0-#ppt_w/2"/>
                                          </p:val>
                                        </p:tav>
                                        <p:tav tm="100000">
                                          <p:val>
                                            <p:strVal val="#ppt_x"/>
                                          </p:val>
                                        </p:tav>
                                      </p:tavLst>
                                    </p:anim>
                                    <p:anim calcmode="lin" valueType="num">
                                      <p:cBhvr additive="base">
                                        <p:cTn id="42" dur="50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9"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0-#ppt_w/2"/>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P spid="21" grpId="0"/>
      <p:bldP spid="22"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Uit het werk zetten </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14</a:t>
            </a:fld>
            <a:endParaRPr lang="nl-BE"/>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8577" y="2741399"/>
            <a:ext cx="3357406" cy="2434223"/>
          </a:xfrm>
          <a:prstGeom prst="rect">
            <a:avLst/>
          </a:prstGeom>
        </p:spPr>
      </p:pic>
      <p:sp>
        <p:nvSpPr>
          <p:cNvPr id="10" name="Tekstvak 9"/>
          <p:cNvSpPr txBox="1"/>
          <p:nvPr/>
        </p:nvSpPr>
        <p:spPr>
          <a:xfrm>
            <a:off x="2497102" y="1220074"/>
            <a:ext cx="6762045" cy="954107"/>
          </a:xfrm>
          <a:prstGeom prst="rect">
            <a:avLst/>
          </a:prstGeom>
          <a:noFill/>
          <a:ln w="19050">
            <a:noFill/>
          </a:ln>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De steenspil uit het werk te zetten vraagt enige aandacht</a:t>
            </a:r>
          </a:p>
          <a:p>
            <a:pPr marL="342900" indent="-34290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De spil kan </a:t>
            </a:r>
            <a:r>
              <a:rPr lang="nl-BE" dirty="0">
                <a:solidFill>
                  <a:srgbClr val="FF0000"/>
                </a:solidFill>
                <a:latin typeface="Arial" panose="020B0604020202020204" pitchFamily="34" charset="0"/>
                <a:cs typeface="Arial" panose="020B0604020202020204" pitchFamily="34" charset="0"/>
              </a:rPr>
              <a:t>dan de rijn </a:t>
            </a:r>
            <a:r>
              <a:rPr lang="nl-BE" dirty="0" smtClean="0">
                <a:solidFill>
                  <a:srgbClr val="FF0000"/>
                </a:solidFill>
                <a:latin typeface="Arial" panose="020B0604020202020204" pitchFamily="34" charset="0"/>
                <a:cs typeface="Arial" panose="020B0604020202020204" pitchFamily="34" charset="0"/>
              </a:rPr>
              <a:t>beschadigen</a:t>
            </a:r>
          </a:p>
          <a:p>
            <a:pPr marL="342900" indent="-34290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Kan de rijn los komen in de loper </a:t>
            </a:r>
            <a:r>
              <a:rPr lang="nl-BE" dirty="0">
                <a:solidFill>
                  <a:srgbClr val="FF0000"/>
                </a:solidFill>
                <a:latin typeface="Arial" panose="020B0604020202020204" pitchFamily="34" charset="0"/>
                <a:cs typeface="Arial" panose="020B0604020202020204" pitchFamily="34" charset="0"/>
              </a:rPr>
              <a:t>of breken</a:t>
            </a:r>
          </a:p>
        </p:txBody>
      </p:sp>
      <p:cxnSp>
        <p:nvCxnSpPr>
          <p:cNvPr id="11" name="Rechte verbindingslijn 10"/>
          <p:cNvCxnSpPr/>
          <p:nvPr/>
        </p:nvCxnSpPr>
        <p:spPr>
          <a:xfrm flipH="1">
            <a:off x="5172570" y="2620424"/>
            <a:ext cx="293510" cy="27000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H="1">
            <a:off x="7001369" y="2620424"/>
            <a:ext cx="282222" cy="2698045"/>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3" name="Stroomdiagram: Verbindingslijn 12"/>
          <p:cNvSpPr/>
          <p:nvPr/>
        </p:nvSpPr>
        <p:spPr>
          <a:xfrm>
            <a:off x="5064570" y="4904689"/>
            <a:ext cx="108000" cy="108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Stroomdiagram: Verbindingslijn 13"/>
          <p:cNvSpPr/>
          <p:nvPr/>
        </p:nvSpPr>
        <p:spPr>
          <a:xfrm>
            <a:off x="5387059" y="4628111"/>
            <a:ext cx="108000" cy="108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p:cNvSpPr txBox="1"/>
          <p:nvPr/>
        </p:nvSpPr>
        <p:spPr>
          <a:xfrm>
            <a:off x="5766766" y="4132223"/>
            <a:ext cx="933918"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Klauw staakijzer</a:t>
            </a:r>
            <a:endParaRPr lang="nl-BE" sz="1400" dirty="0">
              <a:latin typeface="Arial" panose="020B0604020202020204" pitchFamily="34" charset="0"/>
              <a:cs typeface="Arial" panose="020B0604020202020204" pitchFamily="34" charset="0"/>
            </a:endParaRPr>
          </a:p>
        </p:txBody>
      </p:sp>
      <p:cxnSp>
        <p:nvCxnSpPr>
          <p:cNvPr id="16" name="Rechte verbindingslijn met pijl 15"/>
          <p:cNvCxnSpPr>
            <a:stCxn id="15" idx="1"/>
          </p:cNvCxnSpPr>
          <p:nvPr/>
        </p:nvCxnSpPr>
        <p:spPr>
          <a:xfrm flipH="1">
            <a:off x="5466080" y="4393833"/>
            <a:ext cx="324000" cy="14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met pijl 16"/>
          <p:cNvCxnSpPr>
            <a:stCxn id="15" idx="3"/>
          </p:cNvCxnSpPr>
          <p:nvPr/>
        </p:nvCxnSpPr>
        <p:spPr>
          <a:xfrm>
            <a:off x="6700684" y="4393833"/>
            <a:ext cx="324000" cy="144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4630702" y="5503001"/>
            <a:ext cx="1136064" cy="369332"/>
          </a:xfrm>
          <a:prstGeom prst="rect">
            <a:avLst/>
          </a:prstGeom>
          <a:noFill/>
        </p:spPr>
        <p:txBody>
          <a:bodyPr wrap="square" rtlCol="0">
            <a:spAutoFit/>
          </a:bodyPr>
          <a:lstStyle/>
          <a:p>
            <a:pPr algn="ctr"/>
            <a:r>
              <a:rPr lang="nl-BE" dirty="0" smtClean="0">
                <a:solidFill>
                  <a:srgbClr val="FF0000"/>
                </a:solidFill>
                <a:latin typeface="Arial" panose="020B0604020202020204" pitchFamily="34" charset="0"/>
                <a:cs typeface="Arial" panose="020B0604020202020204" pitchFamily="34" charset="0"/>
              </a:rPr>
              <a:t>Fout</a:t>
            </a:r>
            <a:endParaRPr lang="nl-BE" dirty="0">
              <a:solidFill>
                <a:srgbClr val="FF0000"/>
              </a:solidFill>
              <a:latin typeface="Arial" panose="020B0604020202020204" pitchFamily="34" charset="0"/>
              <a:cs typeface="Arial" panose="020B0604020202020204" pitchFamily="34" charset="0"/>
            </a:endParaRPr>
          </a:p>
        </p:txBody>
      </p:sp>
      <p:sp>
        <p:nvSpPr>
          <p:cNvPr id="19" name="Tekstvak 18"/>
          <p:cNvSpPr txBox="1"/>
          <p:nvPr/>
        </p:nvSpPr>
        <p:spPr>
          <a:xfrm>
            <a:off x="6700684" y="5503001"/>
            <a:ext cx="876418" cy="369332"/>
          </a:xfrm>
          <a:prstGeom prst="rect">
            <a:avLst/>
          </a:prstGeom>
          <a:noFill/>
        </p:spPr>
        <p:txBody>
          <a:bodyPr wrap="square" rtlCol="0">
            <a:spAutoFit/>
          </a:bodyPr>
          <a:lstStyle/>
          <a:p>
            <a:r>
              <a:rPr lang="nl-BE" dirty="0" smtClean="0">
                <a:solidFill>
                  <a:srgbClr val="00B050"/>
                </a:solidFill>
                <a:latin typeface="Arial" panose="020B0604020202020204" pitchFamily="34" charset="0"/>
                <a:cs typeface="Arial" panose="020B0604020202020204" pitchFamily="34" charset="0"/>
              </a:rPr>
              <a:t>Goed</a:t>
            </a:r>
            <a:endParaRPr lang="nl-BE" dirty="0">
              <a:solidFill>
                <a:srgbClr val="00B050"/>
              </a:solidFill>
              <a:latin typeface="Arial" panose="020B0604020202020204" pitchFamily="34" charset="0"/>
              <a:cs typeface="Arial" panose="020B0604020202020204" pitchFamily="34" charset="0"/>
            </a:endParaRPr>
          </a:p>
        </p:txBody>
      </p:sp>
      <p:sp>
        <p:nvSpPr>
          <p:cNvPr id="20" name="Tekstvak 19"/>
          <p:cNvSpPr txBox="1"/>
          <p:nvPr/>
        </p:nvSpPr>
        <p:spPr>
          <a:xfrm>
            <a:off x="273191" y="3117135"/>
            <a:ext cx="4196407" cy="230832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De klauw staat dwars op de binnenrijn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Indien de spelling tussen de klauw en de kaken van de binnenrijn te nauw is, gaat de klauw </a:t>
            </a:r>
            <a:r>
              <a:rPr lang="nl-BE" sz="1600" dirty="0" err="1" smtClean="0">
                <a:latin typeface="Arial" panose="020B0604020202020204" pitchFamily="34" charset="0"/>
                <a:cs typeface="Arial" panose="020B0604020202020204" pitchFamily="34" charset="0"/>
              </a:rPr>
              <a:t>knaaien</a:t>
            </a:r>
            <a:r>
              <a:rPr lang="nl-BE"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In deze stand kan de molenaar hinder ondervinden om de maalinrichting uit het werk te zetten.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steenspil kan de rijn los wrikken uit de rijngaten</a:t>
            </a:r>
            <a:endParaRPr lang="nl-BE" sz="1600" dirty="0">
              <a:latin typeface="Arial" panose="020B0604020202020204" pitchFamily="34" charset="0"/>
              <a:cs typeface="Arial" panose="020B0604020202020204" pitchFamily="34" charset="0"/>
            </a:endParaRPr>
          </a:p>
        </p:txBody>
      </p:sp>
      <p:cxnSp>
        <p:nvCxnSpPr>
          <p:cNvPr id="21" name="Rechte verbindingslijn met pijl 20"/>
          <p:cNvCxnSpPr>
            <a:stCxn id="9" idx="1"/>
            <a:endCxn id="14" idx="2"/>
          </p:cNvCxnSpPr>
          <p:nvPr/>
        </p:nvCxnSpPr>
        <p:spPr>
          <a:xfrm>
            <a:off x="4498577" y="3958511"/>
            <a:ext cx="888482" cy="723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4498577" y="3954601"/>
            <a:ext cx="581809" cy="96199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p:nvPr/>
        </p:nvSpPr>
        <p:spPr>
          <a:xfrm>
            <a:off x="8234680" y="3117135"/>
            <a:ext cx="3699933" cy="1569660"/>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Staat de klauw in het verlengde van de kantelrichting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Dan heeft de spil genoeg speling om de rijn niet te beschadigen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molenaar kan ongehinderd de maalinrichting uit het werk zetten</a:t>
            </a:r>
            <a:r>
              <a:rPr lang="nl-BE" sz="1600" dirty="0" smtClean="0">
                <a:solidFill>
                  <a:srgbClr val="FF0000"/>
                </a:solidFill>
                <a:latin typeface="Arial" panose="020B0604020202020204" pitchFamily="34" charset="0"/>
                <a:cs typeface="Arial" panose="020B0604020202020204" pitchFamily="34" charset="0"/>
              </a:rPr>
              <a:t>*</a:t>
            </a:r>
            <a:r>
              <a:rPr lang="nl-BE" sz="1600" dirty="0" smtClean="0">
                <a:latin typeface="Arial" panose="020B0604020202020204" pitchFamily="34" charset="0"/>
                <a:cs typeface="Arial" panose="020B0604020202020204" pitchFamily="34" charset="0"/>
              </a:rPr>
              <a:t> </a:t>
            </a:r>
            <a:endParaRPr lang="nl-BE" sz="1600" dirty="0">
              <a:latin typeface="Arial" panose="020B0604020202020204" pitchFamily="34" charset="0"/>
              <a:cs typeface="Arial" panose="020B0604020202020204" pitchFamily="34" charset="0"/>
            </a:endParaRPr>
          </a:p>
        </p:txBody>
      </p:sp>
      <p:sp>
        <p:nvSpPr>
          <p:cNvPr id="24" name="Stroomdiagram: Verbindingslijn 23"/>
          <p:cNvSpPr/>
          <p:nvPr/>
        </p:nvSpPr>
        <p:spPr>
          <a:xfrm>
            <a:off x="6832036" y="4920505"/>
            <a:ext cx="108000" cy="10800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Stroomdiagram: Verbindingslijn 24"/>
          <p:cNvSpPr/>
          <p:nvPr/>
        </p:nvSpPr>
        <p:spPr>
          <a:xfrm>
            <a:off x="7175591" y="4700381"/>
            <a:ext cx="108000" cy="10800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6" name="Rechte verbindingslijn met pijl 25"/>
          <p:cNvCxnSpPr>
            <a:stCxn id="9" idx="3"/>
          </p:cNvCxnSpPr>
          <p:nvPr/>
        </p:nvCxnSpPr>
        <p:spPr>
          <a:xfrm flipH="1">
            <a:off x="6886036" y="3958511"/>
            <a:ext cx="969947" cy="946178"/>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flipH="1">
            <a:off x="7267775" y="3954601"/>
            <a:ext cx="588208" cy="75768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8240751" y="4916595"/>
            <a:ext cx="3713356"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 </a:t>
            </a:r>
            <a:r>
              <a:rPr lang="nl-BE" sz="1400" dirty="0" smtClean="0">
                <a:solidFill>
                  <a:srgbClr val="FF0000"/>
                </a:solidFill>
                <a:latin typeface="Arial" panose="020B0604020202020204" pitchFamily="34" charset="0"/>
                <a:cs typeface="Arial" panose="020B0604020202020204" pitchFamily="34" charset="0"/>
              </a:rPr>
              <a:t>In of uit “het werk zetten” zien we verderop </a:t>
            </a:r>
            <a:endParaRPr lang="nl-BE"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51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0-#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0-#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1+#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1+#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3"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a:t>
            </a:r>
            <a:r>
              <a:rPr lang="nl-BE" sz="3600" dirty="0" err="1" smtClean="0">
                <a:latin typeface="AR JULIAN" panose="02000000000000000000" pitchFamily="2" charset="0"/>
              </a:rPr>
              <a:t>steenbus</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15</a:t>
            </a:fld>
            <a:endParaRPr lang="nl-BE"/>
          </a:p>
        </p:txBody>
      </p:sp>
      <p:sp>
        <p:nvSpPr>
          <p:cNvPr id="9" name="Tekstvak 8"/>
          <p:cNvSpPr txBox="1">
            <a:spLocks noChangeArrowheads="1"/>
          </p:cNvSpPr>
          <p:nvPr/>
        </p:nvSpPr>
        <p:spPr bwMode="auto">
          <a:xfrm>
            <a:off x="8074025" y="2282793"/>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Metalen steenbus</a:t>
            </a:r>
          </a:p>
        </p:txBody>
      </p:sp>
      <p:sp>
        <p:nvSpPr>
          <p:cNvPr id="10" name="Tekstvak 9"/>
          <p:cNvSpPr txBox="1">
            <a:spLocks noChangeArrowheads="1"/>
          </p:cNvSpPr>
          <p:nvPr/>
        </p:nvSpPr>
        <p:spPr bwMode="auto">
          <a:xfrm>
            <a:off x="0" y="2282793"/>
            <a:ext cx="4079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Houten steenbus pennetjeswerk</a:t>
            </a:r>
          </a:p>
        </p:txBody>
      </p:sp>
      <p:sp>
        <p:nvSpPr>
          <p:cNvPr id="11" name="Tekstvak 10"/>
          <p:cNvSpPr txBox="1">
            <a:spLocks noChangeArrowheads="1"/>
          </p:cNvSpPr>
          <p:nvPr/>
        </p:nvSpPr>
        <p:spPr bwMode="auto">
          <a:xfrm>
            <a:off x="3930650" y="4827555"/>
            <a:ext cx="43719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Houten </a:t>
            </a:r>
            <a:r>
              <a:rPr lang="nl-BE" altLang="nl-BE" sz="1800" dirty="0" err="1" smtClean="0">
                <a:latin typeface="Arial" panose="020B0604020202020204" pitchFamily="34" charset="0"/>
                <a:cs typeface="Arial" panose="020B0604020202020204" pitchFamily="34" charset="0"/>
              </a:rPr>
              <a:t>steenbus</a:t>
            </a:r>
            <a:r>
              <a:rPr lang="nl-BE" altLang="nl-BE" sz="1800" dirty="0" smtClean="0">
                <a:latin typeface="Arial" panose="020B0604020202020204" pitchFamily="34" charset="0"/>
                <a:cs typeface="Arial" panose="020B0604020202020204" pitchFamily="34" charset="0"/>
              </a:rPr>
              <a:t> met neuten</a:t>
            </a:r>
            <a:endParaRPr lang="nl-BE" altLang="nl-BE" sz="1800" dirty="0">
              <a:latin typeface="Arial" panose="020B0604020202020204" pitchFamily="34" charset="0"/>
              <a:cs typeface="Arial" panose="020B0604020202020204" pitchFamily="34" charset="0"/>
            </a:endParaRPr>
          </a:p>
        </p:txBody>
      </p:sp>
      <p:sp>
        <p:nvSpPr>
          <p:cNvPr id="12" name="Tekstvak 16"/>
          <p:cNvSpPr txBox="1">
            <a:spLocks noChangeArrowheads="1"/>
          </p:cNvSpPr>
          <p:nvPr/>
        </p:nvSpPr>
        <p:spPr bwMode="auto">
          <a:xfrm>
            <a:off x="1118156" y="948430"/>
            <a:ext cx="10084430" cy="1015663"/>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2000" dirty="0">
                <a:solidFill>
                  <a:srgbClr val="FF0000"/>
                </a:solidFill>
                <a:latin typeface="Arial" panose="020B0604020202020204" pitchFamily="34" charset="0"/>
                <a:cs typeface="Arial" panose="020B0604020202020204" pitchFamily="34" charset="0"/>
              </a:rPr>
              <a:t>De steenbus is een lager in het steenoog van de ligger. </a:t>
            </a:r>
            <a:endParaRPr lang="nl-BE" altLang="nl-BE" sz="20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2000" dirty="0" smtClean="0">
                <a:solidFill>
                  <a:srgbClr val="FF0000"/>
                </a:solidFill>
                <a:latin typeface="Arial" panose="020B0604020202020204" pitchFamily="34" charset="0"/>
                <a:cs typeface="Arial" panose="020B0604020202020204" pitchFamily="34" charset="0"/>
              </a:rPr>
              <a:t>Het </a:t>
            </a:r>
            <a:r>
              <a:rPr lang="nl-BE" altLang="nl-BE" sz="2000" dirty="0">
                <a:solidFill>
                  <a:srgbClr val="FF0000"/>
                </a:solidFill>
                <a:latin typeface="Arial" panose="020B0604020202020204" pitchFamily="34" charset="0"/>
                <a:cs typeface="Arial" panose="020B0604020202020204" pitchFamily="34" charset="0"/>
              </a:rPr>
              <a:t>moet de bolspil of de stut geleiden tijdens het bijhouden of lichten van de stenen </a:t>
            </a:r>
            <a:endParaRPr lang="nl-BE" altLang="nl-BE" sz="20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2000" dirty="0" smtClean="0">
                <a:solidFill>
                  <a:srgbClr val="FF0000"/>
                </a:solidFill>
                <a:latin typeface="Arial" panose="020B0604020202020204" pitchFamily="34" charset="0"/>
                <a:cs typeface="Arial" panose="020B0604020202020204" pitchFamily="34" charset="0"/>
              </a:rPr>
              <a:t>Eventueel de </a:t>
            </a:r>
            <a:r>
              <a:rPr lang="nl-BE" altLang="nl-BE" sz="2000" dirty="0">
                <a:solidFill>
                  <a:srgbClr val="FF0000"/>
                </a:solidFill>
                <a:latin typeface="Arial" panose="020B0604020202020204" pitchFamily="34" charset="0"/>
                <a:cs typeface="Arial" panose="020B0604020202020204" pitchFamily="34" charset="0"/>
              </a:rPr>
              <a:t>nodige smering </a:t>
            </a:r>
            <a:r>
              <a:rPr lang="nl-BE" altLang="nl-BE" sz="2000" dirty="0" smtClean="0">
                <a:solidFill>
                  <a:srgbClr val="FF0000"/>
                </a:solidFill>
                <a:latin typeface="Arial" panose="020B0604020202020204" pitchFamily="34" charset="0"/>
                <a:cs typeface="Arial" panose="020B0604020202020204" pitchFamily="34" charset="0"/>
              </a:rPr>
              <a:t>van de </a:t>
            </a:r>
            <a:r>
              <a:rPr lang="nl-BE" altLang="nl-BE" sz="2000" dirty="0" err="1" smtClean="0">
                <a:solidFill>
                  <a:srgbClr val="FF0000"/>
                </a:solidFill>
                <a:latin typeface="Arial" panose="020B0604020202020204" pitchFamily="34" charset="0"/>
                <a:cs typeface="Arial" panose="020B0604020202020204" pitchFamily="34" charset="0"/>
              </a:rPr>
              <a:t>bolspil</a:t>
            </a:r>
            <a:r>
              <a:rPr lang="nl-BE" altLang="nl-BE" sz="2000" dirty="0" smtClean="0">
                <a:solidFill>
                  <a:srgbClr val="FF0000"/>
                </a:solidFill>
                <a:latin typeface="Arial" panose="020B0604020202020204" pitchFamily="34" charset="0"/>
                <a:cs typeface="Arial" panose="020B0604020202020204" pitchFamily="34" charset="0"/>
              </a:rPr>
              <a:t> voorzien   </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13" name="Tekstvak 12"/>
          <p:cNvSpPr txBox="1">
            <a:spLocks noChangeArrowheads="1"/>
          </p:cNvSpPr>
          <p:nvPr/>
        </p:nvSpPr>
        <p:spPr bwMode="auto">
          <a:xfrm>
            <a:off x="733425" y="5622925"/>
            <a:ext cx="10928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De steenbus moet enkele cm beneden het ligger oppervlak liggen en </a:t>
            </a:r>
            <a:r>
              <a:rPr lang="nl-BE" altLang="nl-BE" sz="1800" dirty="0" smtClean="0">
                <a:solidFill>
                  <a:srgbClr val="FF0000"/>
                </a:solidFill>
                <a:latin typeface="Arial" panose="020B0604020202020204" pitchFamily="34" charset="0"/>
                <a:cs typeface="Arial" panose="020B0604020202020204" pitchFamily="34" charset="0"/>
              </a:rPr>
              <a:t>opgegoten </a:t>
            </a:r>
            <a:r>
              <a:rPr lang="nl-BE" altLang="nl-BE" sz="1800" dirty="0">
                <a:solidFill>
                  <a:srgbClr val="FF0000"/>
                </a:solidFill>
                <a:latin typeface="Arial" panose="020B0604020202020204" pitchFamily="34" charset="0"/>
                <a:cs typeface="Arial" panose="020B0604020202020204" pitchFamily="34" charset="0"/>
              </a:rPr>
              <a:t>met gips. </a:t>
            </a:r>
            <a:endParaRPr lang="nl-BE" altLang="nl-BE" sz="1800" dirty="0" smtClean="0">
              <a:solidFill>
                <a:srgbClr val="FF0000"/>
              </a:solidFill>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800" dirty="0" smtClean="0">
                <a:solidFill>
                  <a:srgbClr val="FF0000"/>
                </a:solidFill>
                <a:latin typeface="Arial" panose="020B0604020202020204" pitchFamily="34" charset="0"/>
                <a:cs typeface="Arial" panose="020B0604020202020204" pitchFamily="34" charset="0"/>
              </a:rPr>
              <a:t>Door </a:t>
            </a:r>
            <a:r>
              <a:rPr lang="nl-BE" altLang="nl-BE" sz="1800" dirty="0">
                <a:solidFill>
                  <a:srgbClr val="FF0000"/>
                </a:solidFill>
                <a:latin typeface="Arial" panose="020B0604020202020204" pitchFamily="34" charset="0"/>
                <a:cs typeface="Arial" panose="020B0604020202020204" pitchFamily="34" charset="0"/>
              </a:rPr>
              <a:t>het malen slijt ook de ligger</a:t>
            </a:r>
          </a:p>
        </p:txBody>
      </p:sp>
      <p:pic>
        <p:nvPicPr>
          <p:cNvPr id="14" name="Afbeelding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865374"/>
            <a:ext cx="2807621" cy="1980000"/>
          </a:xfrm>
          <a:prstGeom prst="rect">
            <a:avLst/>
          </a:prstGeom>
        </p:spPr>
      </p:pic>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20826" y="2394123"/>
            <a:ext cx="2879090"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1"/>
          <p:cNvPicPr>
            <a:picLocks noChangeAspect="1"/>
          </p:cNvPicPr>
          <p:nvPr/>
        </p:nvPicPr>
        <p:blipFill rotWithShape="1">
          <a:blip r:embed="rId6" cstate="print">
            <a:extLst>
              <a:ext uri="{28A0092B-C50C-407E-A947-70E740481C1C}">
                <a14:useLocalDpi xmlns:a14="http://schemas.microsoft.com/office/drawing/2010/main" val="0"/>
              </a:ext>
            </a:extLst>
          </a:blip>
          <a:srcRect r="41277"/>
          <a:stretch/>
        </p:blipFill>
        <p:spPr bwMode="auto">
          <a:xfrm>
            <a:off x="8674920" y="2765393"/>
            <a:ext cx="2578831" cy="22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1+#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houten </a:t>
            </a:r>
            <a:r>
              <a:rPr lang="nl-BE" sz="3600" dirty="0" err="1" smtClean="0">
                <a:latin typeface="AR JULIAN" panose="02000000000000000000" pitchFamily="2" charset="0"/>
              </a:rPr>
              <a:t>steenbus</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16</a:t>
            </a:fld>
            <a:endParaRPr lang="nl-BE"/>
          </a:p>
        </p:txBody>
      </p:sp>
      <p:sp>
        <p:nvSpPr>
          <p:cNvPr id="9" name="Tekstvak 28"/>
          <p:cNvSpPr txBox="1">
            <a:spLocks noChangeArrowheads="1"/>
          </p:cNvSpPr>
          <p:nvPr/>
        </p:nvSpPr>
        <p:spPr bwMode="auto">
          <a:xfrm>
            <a:off x="5167048" y="1676763"/>
            <a:ext cx="682770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Stuk boomstam, vuren of iepenhout, met centraal een gat net groot genoeg om de stut of het peerijzer op en neer te laten bewegen om de stenen uit te lichten of bij te houden</a:t>
            </a:r>
          </a:p>
        </p:txBody>
      </p:sp>
      <p:sp>
        <p:nvSpPr>
          <p:cNvPr id="10" name="Tekstvak 9"/>
          <p:cNvSpPr txBox="1">
            <a:spLocks noChangeArrowheads="1"/>
          </p:cNvSpPr>
          <p:nvPr/>
        </p:nvSpPr>
        <p:spPr bwMode="auto">
          <a:xfrm>
            <a:off x="5167048" y="3016439"/>
            <a:ext cx="67526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De bus wordt enkele cm lager dan het ligger oppervlak geplaatst. Daarna met gips opgevuld. Door het slijten van de steen moet niet telkens de bus verlaagd worden </a:t>
            </a:r>
          </a:p>
        </p:txBody>
      </p:sp>
      <p:sp>
        <p:nvSpPr>
          <p:cNvPr id="11" name="Tekstvak 10"/>
          <p:cNvSpPr txBox="1">
            <a:spLocks noChangeArrowheads="1"/>
          </p:cNvSpPr>
          <p:nvPr/>
        </p:nvSpPr>
        <p:spPr bwMode="auto">
          <a:xfrm>
            <a:off x="5167048" y="4356116"/>
            <a:ext cx="68901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solidFill>
                  <a:srgbClr val="FF0000"/>
                </a:solidFill>
                <a:latin typeface="Arial" panose="020B0604020202020204" pitchFamily="34" charset="0"/>
                <a:cs typeface="Arial" panose="020B0604020202020204" pitchFamily="34" charset="0"/>
              </a:rPr>
              <a:t>Komt niet meer zo vaak voor.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Liggers op een standaardmolen liggen zelden waterpas, bij het kruien helt de molen wel over naar een of andere kant. </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De loper wil ondanks steeds waterpas draaien. </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Hierdoor veroorzaakt hij grote onregelmatige druk op de ligger en via de bolspil excentrische druk op de bus waardoor de bus beschadigd wordt. </a:t>
            </a:r>
            <a:endParaRPr lang="nl-BE" altLang="nl-BE" sz="1800" dirty="0">
              <a:solidFill>
                <a:srgbClr val="FF0000"/>
              </a:solidFill>
              <a:latin typeface="Arial" panose="020B0604020202020204" pitchFamily="34" charset="0"/>
              <a:cs typeface="Arial" panose="020B0604020202020204" pitchFamily="34" charset="0"/>
            </a:endParaRPr>
          </a:p>
        </p:txBody>
      </p:sp>
      <p:pic>
        <p:nvPicPr>
          <p:cNvPr id="12" name="Afbeelding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772526"/>
            <a:ext cx="3307644" cy="2332629"/>
          </a:xfrm>
          <a:prstGeom prst="rect">
            <a:avLst/>
          </a:prstGeom>
        </p:spPr>
      </p:pic>
      <p:sp>
        <p:nvSpPr>
          <p:cNvPr id="13" name="Tekstvak 12"/>
          <p:cNvSpPr txBox="1"/>
          <p:nvPr/>
        </p:nvSpPr>
        <p:spPr>
          <a:xfrm>
            <a:off x="570271" y="4572000"/>
            <a:ext cx="1356852"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Houten </a:t>
            </a:r>
            <a:r>
              <a:rPr lang="nl-BE" sz="1200" dirty="0" err="1" smtClean="0">
                <a:latin typeface="Arial" panose="020B0604020202020204" pitchFamily="34" charset="0"/>
                <a:cs typeface="Arial" panose="020B0604020202020204" pitchFamily="34" charset="0"/>
              </a:rPr>
              <a:t>steenbus</a:t>
            </a:r>
            <a:endParaRPr lang="nl-BE" sz="1200" dirty="0">
              <a:latin typeface="Arial" panose="020B0604020202020204" pitchFamily="34" charset="0"/>
              <a:cs typeface="Arial" panose="020B0604020202020204" pitchFamily="34" charset="0"/>
            </a:endParaRPr>
          </a:p>
        </p:txBody>
      </p:sp>
      <p:cxnSp>
        <p:nvCxnSpPr>
          <p:cNvPr id="14" name="Rechte verbindingslijn met pijl 13"/>
          <p:cNvCxnSpPr>
            <a:stCxn id="13" idx="0"/>
          </p:cNvCxnSpPr>
          <p:nvPr/>
        </p:nvCxnSpPr>
        <p:spPr>
          <a:xfrm flipV="1">
            <a:off x="1248697" y="3903406"/>
            <a:ext cx="825909" cy="6685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Rechte verbindingslijn met pijl 14"/>
          <p:cNvCxnSpPr>
            <a:stCxn id="13" idx="0"/>
          </p:cNvCxnSpPr>
          <p:nvPr/>
        </p:nvCxnSpPr>
        <p:spPr>
          <a:xfrm flipV="1">
            <a:off x="1248697" y="3903406"/>
            <a:ext cx="1818968" cy="66859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p:cNvSpPr txBox="1"/>
          <p:nvPr/>
        </p:nvSpPr>
        <p:spPr>
          <a:xfrm>
            <a:off x="2241755" y="5279923"/>
            <a:ext cx="560439"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Stut</a:t>
            </a:r>
            <a:endParaRPr lang="nl-BE" sz="1200" dirty="0">
              <a:latin typeface="Arial" panose="020B0604020202020204" pitchFamily="34" charset="0"/>
              <a:cs typeface="Arial" panose="020B0604020202020204" pitchFamily="34" charset="0"/>
            </a:endParaRPr>
          </a:p>
        </p:txBody>
      </p:sp>
      <p:cxnSp>
        <p:nvCxnSpPr>
          <p:cNvPr id="17" name="Rechte verbindingslijn met pijl 16"/>
          <p:cNvCxnSpPr>
            <a:stCxn id="16" idx="0"/>
          </p:cNvCxnSpPr>
          <p:nvPr/>
        </p:nvCxnSpPr>
        <p:spPr>
          <a:xfrm flipV="1">
            <a:off x="2521975" y="4848999"/>
            <a:ext cx="0" cy="4309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378619" y="3608439"/>
            <a:ext cx="604607"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Ligger</a:t>
            </a:r>
            <a:endParaRPr lang="nl-BE" sz="1200" dirty="0">
              <a:latin typeface="Arial" panose="020B0604020202020204" pitchFamily="34" charset="0"/>
              <a:cs typeface="Arial" panose="020B0604020202020204" pitchFamily="34" charset="0"/>
            </a:endParaRPr>
          </a:p>
        </p:txBody>
      </p:sp>
      <p:cxnSp>
        <p:nvCxnSpPr>
          <p:cNvPr id="19" name="Rechte verbindingslijn 18"/>
          <p:cNvCxnSpPr/>
          <p:nvPr/>
        </p:nvCxnSpPr>
        <p:spPr>
          <a:xfrm>
            <a:off x="1179871" y="2507226"/>
            <a:ext cx="296597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9"/>
          <p:cNvCxnSpPr/>
          <p:nvPr/>
        </p:nvCxnSpPr>
        <p:spPr>
          <a:xfrm flipH="1" flipV="1">
            <a:off x="1759974" y="2497394"/>
            <a:ext cx="0" cy="7598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flipH="1" flipV="1">
            <a:off x="3341688" y="2497394"/>
            <a:ext cx="0" cy="759851"/>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378619" y="2772526"/>
            <a:ext cx="604607"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Loper</a:t>
            </a:r>
            <a:endParaRPr lang="nl-BE" sz="1200" dirty="0">
              <a:latin typeface="Arial" panose="020B0604020202020204" pitchFamily="34" charset="0"/>
              <a:cs typeface="Arial" panose="020B0604020202020204" pitchFamily="34" charset="0"/>
            </a:endParaRPr>
          </a:p>
        </p:txBody>
      </p:sp>
      <p:cxnSp>
        <p:nvCxnSpPr>
          <p:cNvPr id="23" name="Rechte verbindingslijn met pijl 22"/>
          <p:cNvCxnSpPr/>
          <p:nvPr/>
        </p:nvCxnSpPr>
        <p:spPr>
          <a:xfrm flipV="1">
            <a:off x="983226" y="2890684"/>
            <a:ext cx="39329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p:nvPr/>
        </p:nvSpPr>
        <p:spPr>
          <a:xfrm>
            <a:off x="4038600" y="2772526"/>
            <a:ext cx="883992"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Vaste rijn</a:t>
            </a:r>
            <a:endParaRPr lang="nl-BE" sz="1200" dirty="0">
              <a:latin typeface="Arial" panose="020B0604020202020204" pitchFamily="34" charset="0"/>
              <a:cs typeface="Arial" panose="020B0604020202020204" pitchFamily="34" charset="0"/>
            </a:endParaRPr>
          </a:p>
        </p:txBody>
      </p:sp>
      <p:cxnSp>
        <p:nvCxnSpPr>
          <p:cNvPr id="25" name="Rechte verbindingslijn met pijl 24"/>
          <p:cNvCxnSpPr/>
          <p:nvPr/>
        </p:nvCxnSpPr>
        <p:spPr>
          <a:xfrm flipH="1">
            <a:off x="3470787" y="2890684"/>
            <a:ext cx="567813" cy="1588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2204983" y="2214460"/>
            <a:ext cx="825910"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Pennetje</a:t>
            </a:r>
            <a:endParaRPr lang="nl-BE" sz="1200" dirty="0">
              <a:latin typeface="Arial" panose="020B0604020202020204" pitchFamily="34" charset="0"/>
              <a:cs typeface="Arial" panose="020B0604020202020204" pitchFamily="34" charset="0"/>
            </a:endParaRPr>
          </a:p>
        </p:txBody>
      </p:sp>
      <p:cxnSp>
        <p:nvCxnSpPr>
          <p:cNvPr id="27" name="Rechte verbindingslijn met pijl 26"/>
          <p:cNvCxnSpPr/>
          <p:nvPr/>
        </p:nvCxnSpPr>
        <p:spPr>
          <a:xfrm flipH="1">
            <a:off x="2541639" y="2507226"/>
            <a:ext cx="0" cy="4045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a:off x="983226" y="3746090"/>
            <a:ext cx="481780" cy="98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6"/>
          <p:cNvSpPr txBox="1">
            <a:spLocks noChangeArrowheads="1"/>
          </p:cNvSpPr>
          <p:nvPr/>
        </p:nvSpPr>
        <p:spPr bwMode="auto">
          <a:xfrm>
            <a:off x="52209" y="1028044"/>
            <a:ext cx="115411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smtClean="0">
                <a:latin typeface="Arial" panose="020B0604020202020204" pitchFamily="34" charset="0"/>
                <a:cs typeface="Arial" panose="020B0604020202020204" pitchFamily="34" charset="0"/>
              </a:rPr>
              <a:t>De houten </a:t>
            </a:r>
            <a:r>
              <a:rPr lang="nl-BE" altLang="nl-BE" sz="2000" dirty="0">
                <a:latin typeface="Arial" panose="020B0604020202020204" pitchFamily="34" charset="0"/>
                <a:cs typeface="Arial" panose="020B0604020202020204" pitchFamily="34" charset="0"/>
              </a:rPr>
              <a:t>steenbus oudste en eenvoudigste uitvoering voor het pennetjeswerk </a:t>
            </a:r>
          </a:p>
        </p:txBody>
      </p:sp>
    </p:spTree>
    <p:extLst>
      <p:ext uri="{BB962C8B-B14F-4D97-AF65-F5344CB8AC3E}">
        <p14:creationId xmlns:p14="http://schemas.microsoft.com/office/powerpoint/2010/main" val="9161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neuten </a:t>
            </a:r>
            <a:r>
              <a:rPr lang="nl-BE" sz="3600" dirty="0" err="1" smtClean="0">
                <a:latin typeface="AR JULIAN" panose="02000000000000000000" pitchFamily="2" charset="0"/>
              </a:rPr>
              <a:t>steenbus</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17</a:t>
            </a:fld>
            <a:endParaRPr lang="nl-BE"/>
          </a:p>
        </p:txBody>
      </p:sp>
      <p:pic>
        <p:nvPicPr>
          <p:cNvPr id="9"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69325" y="1471115"/>
            <a:ext cx="21209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P10102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9325" y="3712665"/>
            <a:ext cx="2082800" cy="1562100"/>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kstvak 54"/>
          <p:cNvSpPr txBox="1">
            <a:spLocks noChangeArrowheads="1"/>
          </p:cNvSpPr>
          <p:nvPr/>
        </p:nvSpPr>
        <p:spPr bwMode="auto">
          <a:xfrm>
            <a:off x="4881425" y="4082369"/>
            <a:ext cx="45751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Stuk boomstam vuren of iepenhout</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In het midden een gat voor de spil</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Drie sleuven voor pokhouten neuten</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Spie om speling op te heffen</a:t>
            </a:r>
          </a:p>
        </p:txBody>
      </p:sp>
      <p:sp>
        <p:nvSpPr>
          <p:cNvPr id="12" name="Tekstvak 55"/>
          <p:cNvSpPr txBox="1">
            <a:spLocks noChangeArrowheads="1"/>
          </p:cNvSpPr>
          <p:nvPr/>
        </p:nvSpPr>
        <p:spPr bwMode="auto">
          <a:xfrm>
            <a:off x="909697" y="5659753"/>
            <a:ext cx="10372606"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Nog weinig in gebruik, slijtage is groot en door maar één </a:t>
            </a:r>
            <a:r>
              <a:rPr lang="nl-BE" altLang="nl-BE" sz="2000" dirty="0" smtClean="0">
                <a:solidFill>
                  <a:srgbClr val="FF0000"/>
                </a:solidFill>
                <a:latin typeface="Arial" panose="020B0604020202020204" pitchFamily="34" charset="0"/>
                <a:cs typeface="Arial" panose="020B0604020202020204" pitchFamily="34" charset="0"/>
              </a:rPr>
              <a:t>spie </a:t>
            </a:r>
            <a:r>
              <a:rPr lang="nl-BE" altLang="nl-BE" sz="2000" dirty="0">
                <a:solidFill>
                  <a:srgbClr val="FF0000"/>
                </a:solidFill>
                <a:latin typeface="Arial" panose="020B0604020202020204" pitchFamily="34" charset="0"/>
                <a:cs typeface="Arial" panose="020B0604020202020204" pitchFamily="34" charset="0"/>
              </a:rPr>
              <a:t>kwam de </a:t>
            </a:r>
            <a:r>
              <a:rPr lang="nl-BE" altLang="nl-BE" sz="2000" dirty="0" smtClean="0">
                <a:solidFill>
                  <a:srgbClr val="FF0000"/>
                </a:solidFill>
                <a:latin typeface="Arial" panose="020B0604020202020204" pitchFamily="34" charset="0"/>
                <a:cs typeface="Arial" panose="020B0604020202020204" pitchFamily="34" charset="0"/>
              </a:rPr>
              <a:t>spil </a:t>
            </a:r>
            <a:r>
              <a:rPr lang="nl-BE" altLang="nl-BE" sz="2000" dirty="0">
                <a:solidFill>
                  <a:srgbClr val="FF0000"/>
                </a:solidFill>
                <a:latin typeface="Arial" panose="020B0604020202020204" pitchFamily="34" charset="0"/>
                <a:cs typeface="Arial" panose="020B0604020202020204" pitchFamily="34" charset="0"/>
              </a:rPr>
              <a:t>schuin te staan</a:t>
            </a:r>
          </a:p>
        </p:txBody>
      </p:sp>
      <p:sp>
        <p:nvSpPr>
          <p:cNvPr id="13" name="Tekstvak 1"/>
          <p:cNvSpPr txBox="1">
            <a:spLocks noChangeArrowheads="1"/>
          </p:cNvSpPr>
          <p:nvPr/>
        </p:nvSpPr>
        <p:spPr bwMode="auto">
          <a:xfrm>
            <a:off x="236400" y="1277440"/>
            <a:ext cx="6367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Een </a:t>
            </a:r>
            <a:r>
              <a:rPr lang="nl-BE" altLang="nl-BE" sz="2000" dirty="0">
                <a:solidFill>
                  <a:srgbClr val="FF0000"/>
                </a:solidFill>
                <a:latin typeface="Arial" panose="020B0604020202020204" pitchFamily="34" charset="0"/>
                <a:cs typeface="Arial" panose="020B0604020202020204" pitchFamily="34" charset="0"/>
              </a:rPr>
              <a:t>neuten bus</a:t>
            </a:r>
            <a:r>
              <a:rPr lang="nl-BE" altLang="nl-BE" sz="2000" dirty="0">
                <a:latin typeface="Arial" panose="020B0604020202020204" pitchFamily="34" charset="0"/>
                <a:cs typeface="Arial" panose="020B0604020202020204" pitchFamily="34" charset="0"/>
              </a:rPr>
              <a:t>, met de mogelijkheid om ook te smeren zodat ook een bolspil kan gebruikt worden</a:t>
            </a:r>
          </a:p>
        </p:txBody>
      </p:sp>
      <p:pic>
        <p:nvPicPr>
          <p:cNvPr id="14" name="Afbeelding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161075" y="1471115"/>
            <a:ext cx="227488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00000" y="2241053"/>
            <a:ext cx="3644900"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2"/>
          <p:cNvSpPr txBox="1">
            <a:spLocks noChangeArrowheads="1"/>
          </p:cNvSpPr>
          <p:nvPr/>
        </p:nvSpPr>
        <p:spPr bwMode="auto">
          <a:xfrm>
            <a:off x="382450" y="3095128"/>
            <a:ext cx="7175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Ligger</a:t>
            </a:r>
          </a:p>
        </p:txBody>
      </p:sp>
      <p:sp>
        <p:nvSpPr>
          <p:cNvPr id="17" name="Tekstvak 13"/>
          <p:cNvSpPr txBox="1">
            <a:spLocks noChangeArrowheads="1"/>
          </p:cNvSpPr>
          <p:nvPr/>
        </p:nvSpPr>
        <p:spPr bwMode="auto">
          <a:xfrm>
            <a:off x="2400162" y="4817565"/>
            <a:ext cx="9810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Bolspil</a:t>
            </a:r>
          </a:p>
        </p:txBody>
      </p:sp>
      <p:sp>
        <p:nvSpPr>
          <p:cNvPr id="18" name="Tekstvak 17"/>
          <p:cNvSpPr txBox="1">
            <a:spLocks noChangeArrowheads="1"/>
          </p:cNvSpPr>
          <p:nvPr/>
        </p:nvSpPr>
        <p:spPr bwMode="auto">
          <a:xfrm>
            <a:off x="7842112" y="3850778"/>
            <a:ext cx="1041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Neuten</a:t>
            </a:r>
          </a:p>
        </p:txBody>
      </p:sp>
      <p:cxnSp>
        <p:nvCxnSpPr>
          <p:cNvPr id="19" name="Rechte verbindingslijn met pijl 18"/>
          <p:cNvCxnSpPr>
            <a:stCxn id="18" idx="0"/>
          </p:cNvCxnSpPr>
          <p:nvPr/>
        </p:nvCxnSpPr>
        <p:spPr>
          <a:xfrm flipV="1">
            <a:off x="8362812" y="2241054"/>
            <a:ext cx="168275" cy="16097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8" idx="0"/>
          </p:cNvCxnSpPr>
          <p:nvPr/>
        </p:nvCxnSpPr>
        <p:spPr>
          <a:xfrm flipV="1">
            <a:off x="8362812" y="2934792"/>
            <a:ext cx="168276" cy="91598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a:stCxn id="18" idx="0"/>
          </p:cNvCxnSpPr>
          <p:nvPr/>
        </p:nvCxnSpPr>
        <p:spPr>
          <a:xfrm flipH="1" flipV="1">
            <a:off x="7953238" y="2550616"/>
            <a:ext cx="409574" cy="13001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a:spLocks noChangeArrowheads="1"/>
          </p:cNvSpPr>
          <p:nvPr/>
        </p:nvSpPr>
        <p:spPr bwMode="auto">
          <a:xfrm>
            <a:off x="2307381" y="2041028"/>
            <a:ext cx="10541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err="1">
                <a:latin typeface="Arial" panose="020B0604020202020204" pitchFamily="34" charset="0"/>
                <a:cs typeface="Arial" panose="020B0604020202020204" pitchFamily="34" charset="0"/>
              </a:rPr>
              <a:t>Bushout</a:t>
            </a:r>
            <a:endParaRPr lang="nl-BE" altLang="nl-BE" sz="1200" dirty="0">
              <a:latin typeface="Arial" panose="020B0604020202020204" pitchFamily="34" charset="0"/>
              <a:cs typeface="Arial" panose="020B0604020202020204" pitchFamily="34" charset="0"/>
            </a:endParaRPr>
          </a:p>
        </p:txBody>
      </p:sp>
      <p:sp>
        <p:nvSpPr>
          <p:cNvPr id="23" name="Tekstvak 22"/>
          <p:cNvSpPr txBox="1">
            <a:spLocks noChangeArrowheads="1"/>
          </p:cNvSpPr>
          <p:nvPr/>
        </p:nvSpPr>
        <p:spPr bwMode="auto">
          <a:xfrm>
            <a:off x="2025512" y="4419103"/>
            <a:ext cx="711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Neut</a:t>
            </a:r>
          </a:p>
        </p:txBody>
      </p:sp>
      <p:cxnSp>
        <p:nvCxnSpPr>
          <p:cNvPr id="24" name="Rechte verbindingslijn met pijl 23"/>
          <p:cNvCxnSpPr/>
          <p:nvPr/>
        </p:nvCxnSpPr>
        <p:spPr>
          <a:xfrm flipV="1">
            <a:off x="2379525" y="3630115"/>
            <a:ext cx="20637" cy="8270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a:off x="4922858" y="2345154"/>
            <a:ext cx="2570516" cy="33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H="1">
            <a:off x="3723937" y="2347034"/>
            <a:ext cx="450850" cy="9330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6710225" y="1340940"/>
            <a:ext cx="11318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err="1">
                <a:latin typeface="Arial" panose="020B0604020202020204" pitchFamily="34" charset="0"/>
                <a:cs typeface="Arial" panose="020B0604020202020204" pitchFamily="34" charset="0"/>
              </a:rPr>
              <a:t>Bushout</a:t>
            </a:r>
            <a:endParaRPr lang="nl-BE" altLang="nl-BE" sz="1200" dirty="0">
              <a:latin typeface="Arial" panose="020B0604020202020204" pitchFamily="34" charset="0"/>
              <a:cs typeface="Arial" panose="020B0604020202020204" pitchFamily="34" charset="0"/>
            </a:endParaRPr>
          </a:p>
        </p:txBody>
      </p:sp>
      <p:cxnSp>
        <p:nvCxnSpPr>
          <p:cNvPr id="28" name="Rechte verbindingslijn met pijl 27"/>
          <p:cNvCxnSpPr>
            <a:stCxn id="27" idx="2"/>
          </p:cNvCxnSpPr>
          <p:nvPr/>
        </p:nvCxnSpPr>
        <p:spPr>
          <a:xfrm>
            <a:off x="7276169" y="1617939"/>
            <a:ext cx="672306" cy="51040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1215888" y="4125415"/>
            <a:ext cx="6492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Spie</a:t>
            </a:r>
          </a:p>
        </p:txBody>
      </p:sp>
      <p:cxnSp>
        <p:nvCxnSpPr>
          <p:cNvPr id="30" name="Rechte verbindingslijn met pijl 29"/>
          <p:cNvCxnSpPr/>
          <p:nvPr/>
        </p:nvCxnSpPr>
        <p:spPr>
          <a:xfrm flipV="1">
            <a:off x="1874700" y="4114303"/>
            <a:ext cx="368300" cy="188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a:spLocks noChangeArrowheads="1"/>
          </p:cNvSpPr>
          <p:nvPr/>
        </p:nvSpPr>
        <p:spPr bwMode="auto">
          <a:xfrm>
            <a:off x="3178037" y="4419103"/>
            <a:ext cx="1439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err="1">
                <a:latin typeface="Arial" panose="020B0604020202020204" pitchFamily="34" charset="0"/>
                <a:cs typeface="Arial" panose="020B0604020202020204" pitchFamily="34" charset="0"/>
              </a:rPr>
              <a:t>Staufferpot</a:t>
            </a:r>
            <a:endParaRPr lang="nl-BE" altLang="nl-BE" sz="1200" dirty="0">
              <a:latin typeface="Arial" panose="020B0604020202020204" pitchFamily="34" charset="0"/>
              <a:cs typeface="Arial" panose="020B0604020202020204" pitchFamily="34" charset="0"/>
            </a:endParaRPr>
          </a:p>
        </p:txBody>
      </p:sp>
      <p:cxnSp>
        <p:nvCxnSpPr>
          <p:cNvPr id="32" name="Rechte verbindingslijn met pijl 31"/>
          <p:cNvCxnSpPr/>
          <p:nvPr/>
        </p:nvCxnSpPr>
        <p:spPr>
          <a:xfrm flipH="1" flipV="1">
            <a:off x="3501887" y="4220665"/>
            <a:ext cx="457200" cy="2365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p:nvPr/>
        </p:nvCxnSpPr>
        <p:spPr>
          <a:xfrm>
            <a:off x="2150042" y="2241053"/>
            <a:ext cx="0" cy="569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p:nvPr/>
        </p:nvCxnSpPr>
        <p:spPr>
          <a:xfrm>
            <a:off x="3518820" y="2265660"/>
            <a:ext cx="0" cy="5699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a:stCxn id="17" idx="0"/>
          </p:cNvCxnSpPr>
          <p:nvPr/>
        </p:nvCxnSpPr>
        <p:spPr>
          <a:xfrm flipH="1" flipV="1">
            <a:off x="2890699" y="4457203"/>
            <a:ext cx="1" cy="3603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a:stCxn id="16" idx="3"/>
          </p:cNvCxnSpPr>
          <p:nvPr/>
        </p:nvCxnSpPr>
        <p:spPr>
          <a:xfrm flipV="1">
            <a:off x="1099999" y="3233627"/>
            <a:ext cx="484188" cy="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kstvak 36"/>
          <p:cNvSpPr txBox="1">
            <a:spLocks noChangeArrowheads="1"/>
          </p:cNvSpPr>
          <p:nvPr/>
        </p:nvSpPr>
        <p:spPr bwMode="auto">
          <a:xfrm>
            <a:off x="4195334" y="2225482"/>
            <a:ext cx="7126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Vulhout</a:t>
            </a:r>
          </a:p>
        </p:txBody>
      </p:sp>
    </p:spTree>
    <p:extLst>
      <p:ext uri="{BB962C8B-B14F-4D97-AF65-F5344CB8AC3E}">
        <p14:creationId xmlns:p14="http://schemas.microsoft.com/office/powerpoint/2010/main" val="424718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ppt_x"/>
                                          </p:val>
                                        </p:tav>
                                        <p:tav tm="100000">
                                          <p:val>
                                            <p:strVal val="#ppt_x"/>
                                          </p:val>
                                        </p:tav>
                                      </p:tavLst>
                                    </p:anim>
                                    <p:anim calcmode="lin" valueType="num">
                                      <p:cBhvr additive="base">
                                        <p:cTn id="2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ppt_x"/>
                                          </p:val>
                                        </p:tav>
                                        <p:tav tm="100000">
                                          <p:val>
                                            <p:strVal val="#ppt_x"/>
                                          </p:val>
                                        </p:tav>
                                      </p:tavLst>
                                    </p:anim>
                                    <p:anim calcmode="lin" valueType="num">
                                      <p:cBhvr additive="base">
                                        <p:cTn id="4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ppt_x"/>
                                          </p:val>
                                        </p:tav>
                                        <p:tav tm="100000">
                                          <p:val>
                                            <p:strVal val="#ppt_x"/>
                                          </p:val>
                                        </p:tav>
                                      </p:tavLst>
                                    </p:anim>
                                    <p:anim calcmode="lin" valueType="num">
                                      <p:cBhvr additive="base">
                                        <p:cTn id="58" dur="500" fill="hold"/>
                                        <p:tgtEl>
                                          <p:spTgt spid="2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2"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additive="base">
                                        <p:cTn id="85" dur="500" fill="hold"/>
                                        <p:tgtEl>
                                          <p:spTgt spid="30"/>
                                        </p:tgtEl>
                                        <p:attrNameLst>
                                          <p:attrName>ppt_x</p:attrName>
                                        </p:attrNameLst>
                                      </p:cBhvr>
                                      <p:tavLst>
                                        <p:tav tm="0">
                                          <p:val>
                                            <p:strVal val="0-#ppt_w/2"/>
                                          </p:val>
                                        </p:tav>
                                        <p:tav tm="100000">
                                          <p:val>
                                            <p:strVal val="#ppt_x"/>
                                          </p:val>
                                        </p:tav>
                                      </p:tavLst>
                                    </p:anim>
                                    <p:anim calcmode="lin" valueType="num">
                                      <p:cBhvr additive="base">
                                        <p:cTn id="86" dur="500" fill="hold"/>
                                        <p:tgtEl>
                                          <p:spTgt spid="30"/>
                                        </p:tgtEl>
                                        <p:attrNameLst>
                                          <p:attrName>ppt_y</p:attrName>
                                        </p:attrNameLst>
                                      </p:cBhvr>
                                      <p:tavLst>
                                        <p:tav tm="0">
                                          <p:val>
                                            <p:strVal val="1+#ppt_h/2"/>
                                          </p:val>
                                        </p:tav>
                                        <p:tav tm="100000">
                                          <p:val>
                                            <p:strVal val="#ppt_y"/>
                                          </p:val>
                                        </p:tav>
                                      </p:tavLst>
                                    </p:anim>
                                  </p:childTnLst>
                                </p:cTn>
                              </p:par>
                              <p:par>
                                <p:cTn id="87" presetID="2" presetClass="entr" presetSubtype="12" fill="hold" grpId="0"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0-#ppt_w/2"/>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6"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 calcmode="lin" valueType="num">
                                      <p:cBhvr additive="base">
                                        <p:cTn id="95" dur="500" fill="hold"/>
                                        <p:tgtEl>
                                          <p:spTgt spid="31"/>
                                        </p:tgtEl>
                                        <p:attrNameLst>
                                          <p:attrName>ppt_x</p:attrName>
                                        </p:attrNameLst>
                                      </p:cBhvr>
                                      <p:tavLst>
                                        <p:tav tm="0">
                                          <p:val>
                                            <p:strVal val="1+#ppt_w/2"/>
                                          </p:val>
                                        </p:tav>
                                        <p:tav tm="100000">
                                          <p:val>
                                            <p:strVal val="#ppt_x"/>
                                          </p:val>
                                        </p:tav>
                                      </p:tavLst>
                                    </p:anim>
                                    <p:anim calcmode="lin" valueType="num">
                                      <p:cBhvr additive="base">
                                        <p:cTn id="96" dur="500" fill="hold"/>
                                        <p:tgtEl>
                                          <p:spTgt spid="31"/>
                                        </p:tgtEl>
                                        <p:attrNameLst>
                                          <p:attrName>ppt_y</p:attrName>
                                        </p:attrNameLst>
                                      </p:cBhvr>
                                      <p:tavLst>
                                        <p:tav tm="0">
                                          <p:val>
                                            <p:strVal val="1+#ppt_h/2"/>
                                          </p:val>
                                        </p:tav>
                                        <p:tav tm="100000">
                                          <p:val>
                                            <p:strVal val="#ppt_y"/>
                                          </p:val>
                                        </p:tav>
                                      </p:tavLst>
                                    </p:anim>
                                  </p:childTnLst>
                                </p:cTn>
                              </p:par>
                              <p:par>
                                <p:cTn id="97" presetID="2" presetClass="entr" presetSubtype="6" fill="hold" nodeType="withEffect">
                                  <p:stCondLst>
                                    <p:cond delay="0"/>
                                  </p:stCondLst>
                                  <p:childTnLst>
                                    <p:set>
                                      <p:cBhvr>
                                        <p:cTn id="98" dur="1" fill="hold">
                                          <p:stCondLst>
                                            <p:cond delay="0"/>
                                          </p:stCondLst>
                                        </p:cTn>
                                        <p:tgtEl>
                                          <p:spTgt spid="32"/>
                                        </p:tgtEl>
                                        <p:attrNameLst>
                                          <p:attrName>style.visibility</p:attrName>
                                        </p:attrNameLst>
                                      </p:cBhvr>
                                      <p:to>
                                        <p:strVal val="visible"/>
                                      </p:to>
                                    </p:set>
                                    <p:anim calcmode="lin" valueType="num">
                                      <p:cBhvr additive="base">
                                        <p:cTn id="99" dur="500" fill="hold"/>
                                        <p:tgtEl>
                                          <p:spTgt spid="32"/>
                                        </p:tgtEl>
                                        <p:attrNameLst>
                                          <p:attrName>ppt_x</p:attrName>
                                        </p:attrNameLst>
                                      </p:cBhvr>
                                      <p:tavLst>
                                        <p:tav tm="0">
                                          <p:val>
                                            <p:strVal val="1+#ppt_w/2"/>
                                          </p:val>
                                        </p:tav>
                                        <p:tav tm="100000">
                                          <p:val>
                                            <p:strVal val="#ppt_x"/>
                                          </p:val>
                                        </p:tav>
                                      </p:tavLst>
                                    </p:anim>
                                    <p:anim calcmode="lin" valueType="num">
                                      <p:cBhvr additive="base">
                                        <p:cTn id="100" dur="500" fill="hold"/>
                                        <p:tgtEl>
                                          <p:spTgt spid="3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ppt_x"/>
                                          </p:val>
                                        </p:tav>
                                        <p:tav tm="100000">
                                          <p:val>
                                            <p:strVal val="#ppt_x"/>
                                          </p:val>
                                        </p:tav>
                                      </p:tavLst>
                                    </p:anim>
                                    <p:anim calcmode="lin" valueType="num">
                                      <p:cBhvr additive="base">
                                        <p:cTn id="10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2" grpId="0"/>
      <p:bldP spid="23" grpId="0"/>
      <p:bldP spid="27" grpId="0"/>
      <p:bldP spid="29" grpId="0"/>
      <p:bldP spid="31" grpId="0"/>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ijzeren </a:t>
            </a:r>
            <a:r>
              <a:rPr lang="nl-BE" sz="3600" dirty="0" err="1" smtClean="0">
                <a:latin typeface="AR JULIAN" panose="02000000000000000000" pitchFamily="2" charset="0"/>
              </a:rPr>
              <a:t>steenbus</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18</a:t>
            </a:fld>
            <a:endParaRPr lang="nl-BE"/>
          </a:p>
        </p:txBody>
      </p:sp>
      <p:sp>
        <p:nvSpPr>
          <p:cNvPr id="9" name="Tekstvak 51"/>
          <p:cNvSpPr txBox="1">
            <a:spLocks noChangeArrowheads="1"/>
          </p:cNvSpPr>
          <p:nvPr/>
        </p:nvSpPr>
        <p:spPr bwMode="auto">
          <a:xfrm>
            <a:off x="110321" y="1038500"/>
            <a:ext cx="84012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smtClean="0">
                <a:latin typeface="Arial" panose="020B0604020202020204" pitchFamily="34" charset="0"/>
                <a:cs typeface="Arial" panose="020B0604020202020204" pitchFamily="34" charset="0"/>
              </a:rPr>
              <a:t>IJzeren </a:t>
            </a:r>
            <a:r>
              <a:rPr lang="nl-BE" altLang="nl-BE" sz="2000" dirty="0">
                <a:latin typeface="Arial" panose="020B0604020202020204" pitchFamily="34" charset="0"/>
                <a:cs typeface="Arial" panose="020B0604020202020204" pitchFamily="34" charset="0"/>
              </a:rPr>
              <a:t>steenbus in de ligger vast gezet met oren en opgegoten met gips </a:t>
            </a:r>
          </a:p>
        </p:txBody>
      </p:sp>
      <p:sp>
        <p:nvSpPr>
          <p:cNvPr id="10" name="Tekstvak 57"/>
          <p:cNvSpPr txBox="1">
            <a:spLocks noChangeArrowheads="1"/>
          </p:cNvSpPr>
          <p:nvPr/>
        </p:nvSpPr>
        <p:spPr bwMode="auto">
          <a:xfrm>
            <a:off x="1038725" y="4777525"/>
            <a:ext cx="75374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In de bus zijn 3 vetkamers (Vroeger gevuld met vlas en schapenvet)</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3 Kamers met pokhouten neuten die de spil moeten centeren</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3 trekwiggen drukken de neuten tegen de spil. </a:t>
            </a: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Met deze wiggen kunnen de neuten de spil fijn afstellen</a:t>
            </a:r>
          </a:p>
        </p:txBody>
      </p:sp>
      <p:pic>
        <p:nvPicPr>
          <p:cNvPr id="11" name="Afbeelding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04775" y="1281850"/>
            <a:ext cx="23907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a:spLocks noChangeArrowheads="1"/>
          </p:cNvSpPr>
          <p:nvPr/>
        </p:nvSpPr>
        <p:spPr bwMode="auto">
          <a:xfrm>
            <a:off x="8420600" y="3117000"/>
            <a:ext cx="32321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Alvorens de bus af te sluiten wordt er nog een ‘HT*-</a:t>
            </a:r>
            <a:r>
              <a:rPr lang="nl-BE" altLang="nl-BE" sz="1600" dirty="0" err="1">
                <a:solidFill>
                  <a:srgbClr val="FF0000"/>
                </a:solidFill>
                <a:latin typeface="Arial" panose="020B0604020202020204" pitchFamily="34" charset="0"/>
                <a:cs typeface="Arial" panose="020B0604020202020204" pitchFamily="34" charset="0"/>
              </a:rPr>
              <a:t>packing</a:t>
            </a:r>
            <a:r>
              <a:rPr lang="nl-BE" altLang="nl-BE" sz="1600" dirty="0">
                <a:solidFill>
                  <a:srgbClr val="FF0000"/>
                </a:solidFill>
                <a:latin typeface="Arial" panose="020B0604020202020204" pitchFamily="34" charset="0"/>
                <a:cs typeface="Arial" panose="020B0604020202020204" pitchFamily="34" charset="0"/>
              </a:rPr>
              <a:t>’ geplaatst rond de spil </a:t>
            </a:r>
          </a:p>
        </p:txBody>
      </p:sp>
      <p:pic>
        <p:nvPicPr>
          <p:cNvPr id="13" name="Afbeelding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4775" y="3982187"/>
            <a:ext cx="25733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Rechte verbindingslijn met pijl 13"/>
          <p:cNvCxnSpPr/>
          <p:nvPr/>
        </p:nvCxnSpPr>
        <p:spPr>
          <a:xfrm>
            <a:off x="9392150" y="5274412"/>
            <a:ext cx="892175" cy="1127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8420600" y="5817337"/>
            <a:ext cx="32210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*Hans Titulaer, afgeknipt beenstuk van een kous</a:t>
            </a:r>
          </a:p>
        </p:txBody>
      </p:sp>
      <p:pic>
        <p:nvPicPr>
          <p:cNvPr id="16" name="Afbeelding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85363" y="2086712"/>
            <a:ext cx="2162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fbeelding 1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2000" y="2381987"/>
            <a:ext cx="471328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kstvak 12"/>
          <p:cNvSpPr txBox="1">
            <a:spLocks noChangeArrowheads="1"/>
          </p:cNvSpPr>
          <p:nvPr/>
        </p:nvSpPr>
        <p:spPr bwMode="auto">
          <a:xfrm>
            <a:off x="1648765" y="1942250"/>
            <a:ext cx="5889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S</a:t>
            </a:r>
            <a:r>
              <a:rPr lang="nl-BE" altLang="nl-BE" sz="1200" dirty="0" smtClean="0">
                <a:latin typeface="Arial" panose="020B0604020202020204" pitchFamily="34" charset="0"/>
                <a:cs typeface="Arial" panose="020B0604020202020204" pitchFamily="34" charset="0"/>
              </a:rPr>
              <a:t>pil</a:t>
            </a:r>
            <a:endParaRPr lang="nl-BE" altLang="nl-BE" sz="1200" dirty="0">
              <a:latin typeface="Arial" panose="020B0604020202020204" pitchFamily="34" charset="0"/>
              <a:cs typeface="Arial" panose="020B0604020202020204" pitchFamily="34" charset="0"/>
            </a:endParaRPr>
          </a:p>
        </p:txBody>
      </p:sp>
      <p:sp>
        <p:nvSpPr>
          <p:cNvPr id="19" name="Tekstvak 13"/>
          <p:cNvSpPr txBox="1">
            <a:spLocks noChangeArrowheads="1"/>
          </p:cNvSpPr>
          <p:nvPr/>
        </p:nvSpPr>
        <p:spPr bwMode="auto">
          <a:xfrm>
            <a:off x="0" y="2923325"/>
            <a:ext cx="648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Ligger</a:t>
            </a:r>
          </a:p>
        </p:txBody>
      </p:sp>
      <p:sp>
        <p:nvSpPr>
          <p:cNvPr id="20" name="Tekstvak 19"/>
          <p:cNvSpPr txBox="1">
            <a:spLocks noChangeArrowheads="1"/>
          </p:cNvSpPr>
          <p:nvPr/>
        </p:nvSpPr>
        <p:spPr bwMode="auto">
          <a:xfrm>
            <a:off x="2575778" y="1942250"/>
            <a:ext cx="12728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3 Wiggen</a:t>
            </a:r>
            <a:endParaRPr lang="nl-BE" altLang="nl-BE" sz="1200" dirty="0">
              <a:latin typeface="Arial" panose="020B0604020202020204" pitchFamily="34" charset="0"/>
              <a:cs typeface="Arial" panose="020B0604020202020204" pitchFamily="34" charset="0"/>
            </a:endParaRPr>
          </a:p>
        </p:txBody>
      </p:sp>
      <p:cxnSp>
        <p:nvCxnSpPr>
          <p:cNvPr id="21" name="Rechte verbindingslijn met pijl 20"/>
          <p:cNvCxnSpPr>
            <a:stCxn id="20" idx="2"/>
          </p:cNvCxnSpPr>
          <p:nvPr/>
        </p:nvCxnSpPr>
        <p:spPr>
          <a:xfrm flipH="1">
            <a:off x="2416677" y="2219249"/>
            <a:ext cx="795512" cy="704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a:spLocks noChangeArrowheads="1"/>
          </p:cNvSpPr>
          <p:nvPr/>
        </p:nvSpPr>
        <p:spPr bwMode="auto">
          <a:xfrm>
            <a:off x="2832600" y="2802675"/>
            <a:ext cx="11588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Steenbus</a:t>
            </a:r>
          </a:p>
        </p:txBody>
      </p:sp>
      <p:sp>
        <p:nvSpPr>
          <p:cNvPr id="23" name="Tekstvak 22"/>
          <p:cNvSpPr txBox="1">
            <a:spLocks noChangeArrowheads="1"/>
          </p:cNvSpPr>
          <p:nvPr/>
        </p:nvSpPr>
        <p:spPr bwMode="auto">
          <a:xfrm>
            <a:off x="1954713" y="1942250"/>
            <a:ext cx="7239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Neut</a:t>
            </a:r>
          </a:p>
        </p:txBody>
      </p:sp>
      <p:cxnSp>
        <p:nvCxnSpPr>
          <p:cNvPr id="24" name="Rechte verbindingslijn met pijl 23"/>
          <p:cNvCxnSpPr/>
          <p:nvPr/>
        </p:nvCxnSpPr>
        <p:spPr>
          <a:xfrm>
            <a:off x="2269038" y="2318487"/>
            <a:ext cx="0" cy="6635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24"/>
          <p:cNvSpPr txBox="1">
            <a:spLocks noChangeArrowheads="1"/>
          </p:cNvSpPr>
          <p:nvPr/>
        </p:nvSpPr>
        <p:spPr bwMode="auto">
          <a:xfrm>
            <a:off x="6167937" y="4247300"/>
            <a:ext cx="11763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3 Neuten</a:t>
            </a:r>
            <a:endParaRPr lang="nl-BE" altLang="nl-BE" sz="1200" dirty="0">
              <a:latin typeface="Arial" panose="020B0604020202020204" pitchFamily="34" charset="0"/>
              <a:cs typeface="Arial" panose="020B0604020202020204" pitchFamily="34" charset="0"/>
            </a:endParaRPr>
          </a:p>
        </p:txBody>
      </p:sp>
      <p:cxnSp>
        <p:nvCxnSpPr>
          <p:cNvPr id="26" name="Rechte verbindingslijn met pijl 25"/>
          <p:cNvCxnSpPr>
            <a:stCxn id="25" idx="0"/>
          </p:cNvCxnSpPr>
          <p:nvPr/>
        </p:nvCxnSpPr>
        <p:spPr>
          <a:xfrm flipV="1">
            <a:off x="6756106" y="3437676"/>
            <a:ext cx="94457" cy="8096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343577" y="1942250"/>
            <a:ext cx="14650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3 Vetkamers</a:t>
            </a:r>
            <a:endParaRPr lang="nl-BE" altLang="nl-BE" sz="1200" dirty="0">
              <a:latin typeface="Arial" panose="020B0604020202020204" pitchFamily="34" charset="0"/>
              <a:cs typeface="Arial" panose="020B0604020202020204" pitchFamily="34" charset="0"/>
            </a:endParaRPr>
          </a:p>
        </p:txBody>
      </p:sp>
      <p:cxnSp>
        <p:nvCxnSpPr>
          <p:cNvPr id="28" name="Rechte verbindingslijn met pijl 27"/>
          <p:cNvCxnSpPr>
            <a:stCxn id="27" idx="2"/>
          </p:cNvCxnSpPr>
          <p:nvPr/>
        </p:nvCxnSpPr>
        <p:spPr>
          <a:xfrm>
            <a:off x="1076120" y="2219249"/>
            <a:ext cx="478543" cy="7628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1554663" y="4407637"/>
            <a:ext cx="12192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Trekbout</a:t>
            </a:r>
          </a:p>
        </p:txBody>
      </p:sp>
      <p:cxnSp>
        <p:nvCxnSpPr>
          <p:cNvPr id="30" name="Rechte verbindingslijn met pijl 29"/>
          <p:cNvCxnSpPr>
            <a:stCxn id="29" idx="0"/>
          </p:cNvCxnSpPr>
          <p:nvPr/>
        </p:nvCxnSpPr>
        <p:spPr>
          <a:xfrm flipH="1" flipV="1">
            <a:off x="1459413" y="4020287"/>
            <a:ext cx="704850" cy="3873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a:stCxn id="29" idx="0"/>
          </p:cNvCxnSpPr>
          <p:nvPr/>
        </p:nvCxnSpPr>
        <p:spPr>
          <a:xfrm flipV="1">
            <a:off x="2164263" y="4110775"/>
            <a:ext cx="241300" cy="2968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a:spLocks noChangeArrowheads="1"/>
          </p:cNvSpPr>
          <p:nvPr/>
        </p:nvSpPr>
        <p:spPr bwMode="auto">
          <a:xfrm>
            <a:off x="4277225" y="3872650"/>
            <a:ext cx="17113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Borst op bout</a:t>
            </a:r>
          </a:p>
        </p:txBody>
      </p:sp>
      <p:cxnSp>
        <p:nvCxnSpPr>
          <p:cNvPr id="33" name="Rechte verbindingslijn met pijl 32"/>
          <p:cNvCxnSpPr/>
          <p:nvPr/>
        </p:nvCxnSpPr>
        <p:spPr>
          <a:xfrm flipH="1" flipV="1">
            <a:off x="4577263" y="3291625"/>
            <a:ext cx="612775" cy="5810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Vierkante haak rechts 33"/>
          <p:cNvSpPr/>
          <p:nvPr/>
        </p:nvSpPr>
        <p:spPr>
          <a:xfrm>
            <a:off x="2678613" y="2682025"/>
            <a:ext cx="214312" cy="714375"/>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a:p>
        </p:txBody>
      </p:sp>
      <p:sp>
        <p:nvSpPr>
          <p:cNvPr id="35" name="Tekstvak 34"/>
          <p:cNvSpPr txBox="1">
            <a:spLocks noChangeArrowheads="1"/>
          </p:cNvSpPr>
          <p:nvPr/>
        </p:nvSpPr>
        <p:spPr bwMode="auto">
          <a:xfrm>
            <a:off x="5239779" y="1942250"/>
            <a:ext cx="148378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3 Vetkamers</a:t>
            </a:r>
            <a:endParaRPr lang="nl-BE" altLang="nl-BE" sz="1200" dirty="0">
              <a:latin typeface="Arial" panose="020B0604020202020204" pitchFamily="34" charset="0"/>
              <a:cs typeface="Arial" panose="020B0604020202020204" pitchFamily="34" charset="0"/>
            </a:endParaRPr>
          </a:p>
        </p:txBody>
      </p:sp>
      <p:cxnSp>
        <p:nvCxnSpPr>
          <p:cNvPr id="36" name="Rechte verbindingslijn met pijl 35"/>
          <p:cNvCxnSpPr/>
          <p:nvPr/>
        </p:nvCxnSpPr>
        <p:spPr>
          <a:xfrm>
            <a:off x="6052051" y="2376927"/>
            <a:ext cx="463549" cy="82897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p:nvPr/>
        </p:nvCxnSpPr>
        <p:spPr>
          <a:xfrm>
            <a:off x="6051257" y="2413182"/>
            <a:ext cx="1189831" cy="3402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52"/>
          <p:cNvSpPr txBox="1">
            <a:spLocks noChangeArrowheads="1"/>
          </p:cNvSpPr>
          <p:nvPr/>
        </p:nvSpPr>
        <p:spPr bwMode="auto">
          <a:xfrm>
            <a:off x="6872962" y="1942511"/>
            <a:ext cx="9013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smtClean="0">
                <a:latin typeface="Arial" panose="020B0604020202020204" pitchFamily="34" charset="0"/>
                <a:cs typeface="Arial" panose="020B0604020202020204" pitchFamily="34" charset="0"/>
              </a:rPr>
              <a:t>3 Oren</a:t>
            </a:r>
            <a:endParaRPr lang="nl-BE" altLang="nl-BE" sz="1200" dirty="0">
              <a:latin typeface="Arial" panose="020B0604020202020204" pitchFamily="34" charset="0"/>
              <a:cs typeface="Arial" panose="020B0604020202020204" pitchFamily="34" charset="0"/>
            </a:endParaRPr>
          </a:p>
        </p:txBody>
      </p:sp>
      <p:cxnSp>
        <p:nvCxnSpPr>
          <p:cNvPr id="39" name="Rechte verbindingslijn met pijl 38"/>
          <p:cNvCxnSpPr/>
          <p:nvPr/>
        </p:nvCxnSpPr>
        <p:spPr>
          <a:xfrm flipH="1">
            <a:off x="6551759" y="2202600"/>
            <a:ext cx="715963" cy="2254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p:cNvCxnSpPr/>
          <p:nvPr/>
        </p:nvCxnSpPr>
        <p:spPr>
          <a:xfrm>
            <a:off x="7279188" y="2202600"/>
            <a:ext cx="525462" cy="99536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kstvak 40"/>
          <p:cNvSpPr txBox="1">
            <a:spLocks noChangeArrowheads="1"/>
          </p:cNvSpPr>
          <p:nvPr/>
        </p:nvSpPr>
        <p:spPr bwMode="auto">
          <a:xfrm>
            <a:off x="122738" y="3829787"/>
            <a:ext cx="9159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ial" panose="020B0604020202020204" pitchFamily="34" charset="0"/>
                <a:cs typeface="Arial" panose="020B0604020202020204" pitchFamily="34" charset="0"/>
              </a:rPr>
              <a:t>Plaat</a:t>
            </a:r>
          </a:p>
        </p:txBody>
      </p:sp>
      <p:cxnSp>
        <p:nvCxnSpPr>
          <p:cNvPr id="42" name="Rechte verbindingslijn met pijl 41"/>
          <p:cNvCxnSpPr/>
          <p:nvPr/>
        </p:nvCxnSpPr>
        <p:spPr>
          <a:xfrm>
            <a:off x="1032375" y="4020287"/>
            <a:ext cx="32226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p:cNvCxnSpPr/>
          <p:nvPr/>
        </p:nvCxnSpPr>
        <p:spPr>
          <a:xfrm>
            <a:off x="1954713" y="2198869"/>
            <a:ext cx="13051" cy="45140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Rechte verbindingslijn met pijl 43"/>
          <p:cNvCxnSpPr>
            <a:stCxn id="19" idx="3"/>
          </p:cNvCxnSpPr>
          <p:nvPr/>
        </p:nvCxnSpPr>
        <p:spPr>
          <a:xfrm>
            <a:off x="648200" y="3061825"/>
            <a:ext cx="3841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7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0-#ppt_w/2"/>
                                          </p:val>
                                        </p:tav>
                                        <p:tav tm="100000">
                                          <p:val>
                                            <p:strVal val="#ppt_x"/>
                                          </p:val>
                                        </p:tav>
                                      </p:tavLst>
                                    </p:anim>
                                    <p:anim calcmode="lin" valueType="num">
                                      <p:cBhvr additive="base">
                                        <p:cTn id="18" dur="500" fill="hold"/>
                                        <p:tgtEl>
                                          <p:spTgt spid="28"/>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0-#ppt_w/2"/>
                                          </p:val>
                                        </p:tav>
                                        <p:tav tm="100000">
                                          <p:val>
                                            <p:strVal val="#ppt_x"/>
                                          </p:val>
                                        </p:tav>
                                      </p:tavLst>
                                    </p:anim>
                                    <p:anim calcmode="lin" valueType="num">
                                      <p:cBhvr additive="base">
                                        <p:cTn id="22" dur="500" fill="hold"/>
                                        <p:tgtEl>
                                          <p:spTgt spid="35"/>
                                        </p:tgtEl>
                                        <p:attrNameLst>
                                          <p:attrName>ppt_y</p:attrName>
                                        </p:attrNameLst>
                                      </p:cBhvr>
                                      <p:tavLst>
                                        <p:tav tm="0">
                                          <p:val>
                                            <p:strVal val="0-#ppt_h/2"/>
                                          </p:val>
                                        </p:tav>
                                        <p:tav tm="100000">
                                          <p:val>
                                            <p:strVal val="#ppt_y"/>
                                          </p:val>
                                        </p:tav>
                                      </p:tavLst>
                                    </p:anim>
                                  </p:childTnLst>
                                </p:cTn>
                              </p:par>
                              <p:par>
                                <p:cTn id="23" presetID="2" presetClass="entr" presetSubtype="9"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0-#ppt_w/2"/>
                                          </p:val>
                                        </p:tav>
                                        <p:tav tm="100000">
                                          <p:val>
                                            <p:strVal val="#ppt_x"/>
                                          </p:val>
                                        </p:tav>
                                      </p:tavLst>
                                    </p:anim>
                                    <p:anim calcmode="lin" valueType="num">
                                      <p:cBhvr additive="base">
                                        <p:cTn id="26" dur="500" fill="hold"/>
                                        <p:tgtEl>
                                          <p:spTgt spid="37"/>
                                        </p:tgtEl>
                                        <p:attrNameLst>
                                          <p:attrName>ppt_y</p:attrName>
                                        </p:attrNameLst>
                                      </p:cBhvr>
                                      <p:tavLst>
                                        <p:tav tm="0">
                                          <p:val>
                                            <p:strVal val="0-#ppt_h/2"/>
                                          </p:val>
                                        </p:tav>
                                        <p:tav tm="100000">
                                          <p:val>
                                            <p:strVal val="#ppt_y"/>
                                          </p:val>
                                        </p:tav>
                                      </p:tavLst>
                                    </p:anim>
                                  </p:childTnLst>
                                </p:cTn>
                              </p:par>
                              <p:par>
                                <p:cTn id="27" presetID="2" presetClass="entr" presetSubtype="9"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0-#ppt_w/2"/>
                                          </p:val>
                                        </p:tav>
                                        <p:tav tm="100000">
                                          <p:val>
                                            <p:strVal val="#ppt_x"/>
                                          </p:val>
                                        </p:tav>
                                      </p:tavLst>
                                    </p:anim>
                                    <p:anim calcmode="lin" valueType="num">
                                      <p:cBhvr additive="base">
                                        <p:cTn id="30" dur="5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0-#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0-#ppt_h/2"/>
                                          </p:val>
                                        </p:tav>
                                        <p:tav tm="100000">
                                          <p:val>
                                            <p:strVal val="#ppt_y"/>
                                          </p:val>
                                        </p:tav>
                                      </p:tavLst>
                                    </p:anim>
                                  </p:childTnLst>
                                </p:cTn>
                              </p:par>
                              <p:par>
                                <p:cTn id="55" presetID="2" presetClass="entr" presetSubtype="3"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additive="base">
                                        <p:cTn id="57" dur="500" fill="hold"/>
                                        <p:tgtEl>
                                          <p:spTgt spid="21"/>
                                        </p:tgtEl>
                                        <p:attrNameLst>
                                          <p:attrName>ppt_x</p:attrName>
                                        </p:attrNameLst>
                                      </p:cBhvr>
                                      <p:tavLst>
                                        <p:tav tm="0">
                                          <p:val>
                                            <p:strVal val="1+#ppt_w/2"/>
                                          </p:val>
                                        </p:tav>
                                        <p:tav tm="100000">
                                          <p:val>
                                            <p:strVal val="#ppt_x"/>
                                          </p:val>
                                        </p:tav>
                                      </p:tavLst>
                                    </p:anim>
                                    <p:anim calcmode="lin" valueType="num">
                                      <p:cBhvr additive="base">
                                        <p:cTn id="5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9"/>
                                        </p:tgtEl>
                                        <p:attrNameLst>
                                          <p:attrName>style.visibility</p:attrName>
                                        </p:attrNameLst>
                                      </p:cBhvr>
                                      <p:to>
                                        <p:strVal val="visible"/>
                                      </p:to>
                                    </p:set>
                                    <p:anim calcmode="lin" valueType="num">
                                      <p:cBhvr additive="base">
                                        <p:cTn id="71" dur="500" fill="hold"/>
                                        <p:tgtEl>
                                          <p:spTgt spid="29"/>
                                        </p:tgtEl>
                                        <p:attrNameLst>
                                          <p:attrName>ppt_x</p:attrName>
                                        </p:attrNameLst>
                                      </p:cBhvr>
                                      <p:tavLst>
                                        <p:tav tm="0">
                                          <p:val>
                                            <p:strVal val="#ppt_x"/>
                                          </p:val>
                                        </p:tav>
                                        <p:tav tm="100000">
                                          <p:val>
                                            <p:strVal val="#ppt_x"/>
                                          </p:val>
                                        </p:tav>
                                      </p:tavLst>
                                    </p:anim>
                                    <p:anim calcmode="lin" valueType="num">
                                      <p:cBhvr additive="base">
                                        <p:cTn id="72" dur="500" fill="hold"/>
                                        <p:tgtEl>
                                          <p:spTgt spid="29"/>
                                        </p:tgtEl>
                                        <p:attrNameLst>
                                          <p:attrName>ppt_y</p:attrName>
                                        </p:attrNameLst>
                                      </p:cBhvr>
                                      <p:tavLst>
                                        <p:tav tm="0">
                                          <p:val>
                                            <p:strVal val="1+#ppt_h/2"/>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 calcmode="lin" valueType="num">
                                      <p:cBhvr additive="base">
                                        <p:cTn id="75" dur="500" fill="hold"/>
                                        <p:tgtEl>
                                          <p:spTgt spid="41"/>
                                        </p:tgtEl>
                                        <p:attrNameLst>
                                          <p:attrName>ppt_x</p:attrName>
                                        </p:attrNameLst>
                                      </p:cBhvr>
                                      <p:tavLst>
                                        <p:tav tm="0">
                                          <p:val>
                                            <p:strVal val="0-#ppt_w/2"/>
                                          </p:val>
                                        </p:tav>
                                        <p:tav tm="100000">
                                          <p:val>
                                            <p:strVal val="#ppt_x"/>
                                          </p:val>
                                        </p:tav>
                                      </p:tavLst>
                                    </p:anim>
                                    <p:anim calcmode="lin" valueType="num">
                                      <p:cBhvr additive="base">
                                        <p:cTn id="76" dur="500" fill="hold"/>
                                        <p:tgtEl>
                                          <p:spTgt spid="41"/>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0-#ppt_w/2"/>
                                          </p:val>
                                        </p:tav>
                                        <p:tav tm="100000">
                                          <p:val>
                                            <p:strVal val="#ppt_x"/>
                                          </p:val>
                                        </p:tav>
                                      </p:tavLst>
                                    </p:anim>
                                    <p:anim calcmode="lin" valueType="num">
                                      <p:cBhvr additive="base">
                                        <p:cTn id="80"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 calcmode="lin" valueType="num">
                                      <p:cBhvr additive="base">
                                        <p:cTn id="85" dur="500" fill="hold"/>
                                        <p:tgtEl>
                                          <p:spTgt spid="33"/>
                                        </p:tgtEl>
                                        <p:attrNameLst>
                                          <p:attrName>ppt_x</p:attrName>
                                        </p:attrNameLst>
                                      </p:cBhvr>
                                      <p:tavLst>
                                        <p:tav tm="0">
                                          <p:val>
                                            <p:strVal val="#ppt_x"/>
                                          </p:val>
                                        </p:tav>
                                        <p:tav tm="100000">
                                          <p:val>
                                            <p:strVal val="#ppt_x"/>
                                          </p:val>
                                        </p:tav>
                                      </p:tavLst>
                                    </p:anim>
                                    <p:anim calcmode="lin" valueType="num">
                                      <p:cBhvr additive="base">
                                        <p:cTn id="86" dur="500" fill="hold"/>
                                        <p:tgtEl>
                                          <p:spTgt spid="33"/>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2"/>
                                        </p:tgtEl>
                                        <p:attrNameLst>
                                          <p:attrName>style.visibility</p:attrName>
                                        </p:attrNameLst>
                                      </p:cBhvr>
                                      <p:to>
                                        <p:strVal val="visible"/>
                                      </p:to>
                                    </p:set>
                                    <p:anim calcmode="lin" valueType="num">
                                      <p:cBhvr additive="base">
                                        <p:cTn id="89" dur="500" fill="hold"/>
                                        <p:tgtEl>
                                          <p:spTgt spid="32"/>
                                        </p:tgtEl>
                                        <p:attrNameLst>
                                          <p:attrName>ppt_x</p:attrName>
                                        </p:attrNameLst>
                                      </p:cBhvr>
                                      <p:tavLst>
                                        <p:tav tm="0">
                                          <p:val>
                                            <p:strVal val="#ppt_x"/>
                                          </p:val>
                                        </p:tav>
                                        <p:tav tm="100000">
                                          <p:val>
                                            <p:strVal val="#ppt_x"/>
                                          </p:val>
                                        </p:tav>
                                      </p:tavLst>
                                    </p:anim>
                                    <p:anim calcmode="lin" valueType="num">
                                      <p:cBhvr additive="base">
                                        <p:cTn id="9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12"/>
                                        </p:tgtEl>
                                        <p:attrNameLst>
                                          <p:attrName>style.visibility</p:attrName>
                                        </p:attrNameLst>
                                      </p:cBhvr>
                                      <p:to>
                                        <p:strVal val="visible"/>
                                      </p:to>
                                    </p:set>
                                    <p:anim calcmode="lin" valueType="num">
                                      <p:cBhvr additive="base">
                                        <p:cTn id="95" dur="500" fill="hold"/>
                                        <p:tgtEl>
                                          <p:spTgt spid="12"/>
                                        </p:tgtEl>
                                        <p:attrNameLst>
                                          <p:attrName>ppt_x</p:attrName>
                                        </p:attrNameLst>
                                      </p:cBhvr>
                                      <p:tavLst>
                                        <p:tav tm="0">
                                          <p:val>
                                            <p:strVal val="#ppt_x"/>
                                          </p:val>
                                        </p:tav>
                                        <p:tav tm="100000">
                                          <p:val>
                                            <p:strVal val="#ppt_x"/>
                                          </p:val>
                                        </p:tav>
                                      </p:tavLst>
                                    </p:anim>
                                    <p:anim calcmode="lin" valueType="num">
                                      <p:cBhvr additive="base">
                                        <p:cTn id="9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3"/>
                                        </p:tgtEl>
                                        <p:attrNameLst>
                                          <p:attrName>style.visibility</p:attrName>
                                        </p:attrNameLst>
                                      </p:cBhvr>
                                      <p:to>
                                        <p:strVal val="visible"/>
                                      </p:to>
                                    </p:set>
                                    <p:anim calcmode="lin" valueType="num">
                                      <p:cBhvr additive="base">
                                        <p:cTn id="101" dur="500" fill="hold"/>
                                        <p:tgtEl>
                                          <p:spTgt spid="13"/>
                                        </p:tgtEl>
                                        <p:attrNameLst>
                                          <p:attrName>ppt_x</p:attrName>
                                        </p:attrNameLst>
                                      </p:cBhvr>
                                      <p:tavLst>
                                        <p:tav tm="0">
                                          <p:val>
                                            <p:strVal val="#ppt_x"/>
                                          </p:val>
                                        </p:tav>
                                        <p:tav tm="100000">
                                          <p:val>
                                            <p:strVal val="#ppt_x"/>
                                          </p:val>
                                        </p:tav>
                                      </p:tavLst>
                                    </p:anim>
                                    <p:anim calcmode="lin" valueType="num">
                                      <p:cBhvr additive="base">
                                        <p:cTn id="102" dur="500" fill="hold"/>
                                        <p:tgtEl>
                                          <p:spTgt spid="1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additive="base">
                                        <p:cTn id="105" dur="500" fill="hold"/>
                                        <p:tgtEl>
                                          <p:spTgt spid="14"/>
                                        </p:tgtEl>
                                        <p:attrNameLst>
                                          <p:attrName>ppt_x</p:attrName>
                                        </p:attrNameLst>
                                      </p:cBhvr>
                                      <p:tavLst>
                                        <p:tav tm="0">
                                          <p:val>
                                            <p:strVal val="#ppt_x"/>
                                          </p:val>
                                        </p:tav>
                                        <p:tav tm="100000">
                                          <p:val>
                                            <p:strVal val="#ppt_x"/>
                                          </p:val>
                                        </p:tav>
                                      </p:tavLst>
                                    </p:anim>
                                    <p:anim calcmode="lin" valueType="num">
                                      <p:cBhvr additive="base">
                                        <p:cTn id="10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15"/>
                                        </p:tgtEl>
                                        <p:attrNameLst>
                                          <p:attrName>style.visibility</p:attrName>
                                        </p:attrNameLst>
                                      </p:cBhvr>
                                      <p:to>
                                        <p:strVal val="visible"/>
                                      </p:to>
                                    </p:set>
                                    <p:anim calcmode="lin" valueType="num">
                                      <p:cBhvr additive="base">
                                        <p:cTn id="111" dur="500" fill="hold"/>
                                        <p:tgtEl>
                                          <p:spTgt spid="15"/>
                                        </p:tgtEl>
                                        <p:attrNameLst>
                                          <p:attrName>ppt_x</p:attrName>
                                        </p:attrNameLst>
                                      </p:cBhvr>
                                      <p:tavLst>
                                        <p:tav tm="0">
                                          <p:val>
                                            <p:strVal val="#ppt_x"/>
                                          </p:val>
                                        </p:tav>
                                        <p:tav tm="100000">
                                          <p:val>
                                            <p:strVal val="#ppt_x"/>
                                          </p:val>
                                        </p:tav>
                                      </p:tavLst>
                                    </p:anim>
                                    <p:anim calcmode="lin" valueType="num">
                                      <p:cBhvr additive="base">
                                        <p:cTn id="1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3" grpId="0"/>
      <p:bldP spid="25" grpId="0"/>
      <p:bldP spid="27" grpId="0"/>
      <p:bldP spid="29" grpId="0"/>
      <p:bldP spid="32" grpId="0"/>
      <p:bldP spid="35"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78302" y="129548"/>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Soorten stenen</a:t>
            </a:r>
            <a:endParaRPr lang="nl-BE" sz="3600" dirty="0">
              <a:latin typeface="AR JULIAN" panose="02000000000000000000" pitchFamily="2" charset="0"/>
            </a:endParaRPr>
          </a:p>
        </p:txBody>
      </p:sp>
      <p:sp>
        <p:nvSpPr>
          <p:cNvPr id="5" name="Tekstvak 4"/>
          <p:cNvSpPr txBox="1"/>
          <p:nvPr/>
        </p:nvSpPr>
        <p:spPr>
          <a:xfrm>
            <a:off x="23741" y="2713"/>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8550" y="2713"/>
            <a:ext cx="2273449" cy="900000"/>
          </a:xfrm>
          <a:prstGeom prst="rect">
            <a:avLst/>
          </a:prstGeom>
        </p:spPr>
      </p:pic>
      <p:sp>
        <p:nvSpPr>
          <p:cNvPr id="9" name="Tekstvak 6"/>
          <p:cNvSpPr txBox="1">
            <a:spLocks noChangeArrowheads="1"/>
          </p:cNvSpPr>
          <p:nvPr/>
        </p:nvSpPr>
        <p:spPr bwMode="auto">
          <a:xfrm>
            <a:off x="1823947" y="1624240"/>
            <a:ext cx="8418591"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Zijn een natuurproduct en worden uit groeven </a:t>
            </a:r>
            <a:r>
              <a:rPr lang="nl-BE" altLang="nl-BE" sz="1800" dirty="0" smtClean="0">
                <a:latin typeface="Arial" panose="020B0604020202020204" pitchFamily="34" charset="0"/>
                <a:cs typeface="Arial" panose="020B0604020202020204" pitchFamily="34" charset="0"/>
              </a:rPr>
              <a:t>gewonnen. </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Hebben </a:t>
            </a:r>
            <a:r>
              <a:rPr lang="nl-BE" altLang="nl-BE" sz="1800" dirty="0">
                <a:latin typeface="Arial" panose="020B0604020202020204" pitchFamily="34" charset="0"/>
                <a:cs typeface="Arial" panose="020B0604020202020204" pitchFamily="34" charset="0"/>
              </a:rPr>
              <a:t>door hun structuur veel natuurlijk snijvermogen.</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We onderscheiden: </a:t>
            </a:r>
            <a:endParaRPr lang="nl-BE" altLang="nl-BE" sz="1800" dirty="0" smtClean="0">
              <a:latin typeface="Arial" panose="020B0604020202020204" pitchFamily="34" charset="0"/>
              <a:cs typeface="Arial" panose="020B0604020202020204" pitchFamily="34" charset="0"/>
            </a:endParaRPr>
          </a:p>
          <a:p>
            <a:pPr marL="1028700" lvl="1">
              <a:lnSpc>
                <a:spcPct val="100000"/>
              </a:lnSpc>
              <a:spcBef>
                <a:spcPct val="0"/>
              </a:spcBef>
            </a:pPr>
            <a:r>
              <a:rPr lang="nl-BE" altLang="nl-BE" sz="1800" dirty="0" smtClean="0">
                <a:latin typeface="Arial" panose="020B0604020202020204" pitchFamily="34" charset="0"/>
                <a:cs typeface="Arial" panose="020B0604020202020204" pitchFamily="34" charset="0"/>
              </a:rPr>
              <a:t>Franse stenen:        Massieve </a:t>
            </a:r>
            <a:r>
              <a:rPr lang="nl-BE" altLang="nl-BE" sz="1800" dirty="0">
                <a:latin typeface="Arial" panose="020B0604020202020204" pitchFamily="34" charset="0"/>
                <a:cs typeface="Arial" panose="020B0604020202020204" pitchFamily="34" charset="0"/>
              </a:rPr>
              <a:t>stenen</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Samengestelde stenen</a:t>
            </a:r>
          </a:p>
          <a:p>
            <a:pPr marL="1028700" lvl="1">
              <a:lnSpc>
                <a:spcPct val="100000"/>
              </a:lnSpc>
              <a:spcBef>
                <a:spcPct val="0"/>
              </a:spcBef>
            </a:pPr>
            <a:r>
              <a:rPr lang="nl-BE" altLang="nl-BE" sz="1800" dirty="0" smtClean="0">
                <a:latin typeface="Arial" panose="020B0604020202020204" pitchFamily="34" charset="0"/>
                <a:cs typeface="Arial" panose="020B0604020202020204" pitchFamily="34" charset="0"/>
              </a:rPr>
              <a:t>(Engelse </a:t>
            </a:r>
            <a:r>
              <a:rPr lang="nl-BE" altLang="nl-BE" sz="1800" dirty="0">
                <a:latin typeface="Arial" panose="020B0604020202020204" pitchFamily="34" charset="0"/>
                <a:cs typeface="Arial" panose="020B0604020202020204" pitchFamily="34" charset="0"/>
              </a:rPr>
              <a:t>stenen):  </a:t>
            </a:r>
            <a:r>
              <a:rPr lang="nl-BE" altLang="nl-BE" sz="1800" dirty="0" smtClean="0">
                <a:latin typeface="Arial" panose="020B0604020202020204" pitchFamily="34" charset="0"/>
                <a:cs typeface="Arial" panose="020B0604020202020204" pitchFamily="34" charset="0"/>
              </a:rPr>
              <a:t>  Komen </a:t>
            </a:r>
            <a:r>
              <a:rPr lang="nl-BE" altLang="nl-BE" sz="1800" dirty="0">
                <a:latin typeface="Arial" panose="020B0604020202020204" pitchFamily="34" charset="0"/>
                <a:cs typeface="Arial" panose="020B0604020202020204" pitchFamily="34" charset="0"/>
              </a:rPr>
              <a:t>ook uit Franse groeven</a:t>
            </a:r>
          </a:p>
          <a:p>
            <a:pPr marL="1028700" lvl="1">
              <a:lnSpc>
                <a:spcPct val="100000"/>
              </a:lnSpc>
              <a:spcBef>
                <a:spcPct val="0"/>
              </a:spcBef>
            </a:pPr>
            <a:r>
              <a:rPr lang="nl-BE" altLang="nl-BE" sz="1400" dirty="0" smtClean="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Duitse </a:t>
            </a:r>
            <a:r>
              <a:rPr lang="nl-BE" altLang="nl-BE" sz="1800" dirty="0">
                <a:latin typeface="Arial" panose="020B0604020202020204" pitchFamily="34" charset="0"/>
                <a:cs typeface="Arial" panose="020B0604020202020204" pitchFamily="34" charset="0"/>
              </a:rPr>
              <a:t>stenen:	</a:t>
            </a:r>
            <a:r>
              <a:rPr lang="nl-BE" altLang="nl-BE" sz="1800" dirty="0" smtClean="0">
                <a:latin typeface="Arial" panose="020B0604020202020204" pitchFamily="34" charset="0"/>
                <a:cs typeface="Arial" panose="020B0604020202020204" pitchFamily="34" charset="0"/>
              </a:rPr>
              <a:t>     Massieve lavabasalt stenen  </a:t>
            </a:r>
            <a:endParaRPr lang="nl-BE" altLang="nl-BE" sz="1800" dirty="0">
              <a:latin typeface="Arial" panose="020B0604020202020204" pitchFamily="34" charset="0"/>
              <a:cs typeface="Arial" panose="020B0604020202020204" pitchFamily="34" charset="0"/>
            </a:endParaRPr>
          </a:p>
        </p:txBody>
      </p:sp>
      <p:sp>
        <p:nvSpPr>
          <p:cNvPr id="10" name="Tekstvak 7"/>
          <p:cNvSpPr txBox="1">
            <a:spLocks noChangeArrowheads="1"/>
          </p:cNvSpPr>
          <p:nvPr/>
        </p:nvSpPr>
        <p:spPr bwMode="auto">
          <a:xfrm>
            <a:off x="2862358" y="1011446"/>
            <a:ext cx="38290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400" dirty="0">
                <a:solidFill>
                  <a:srgbClr val="FF0000"/>
                </a:solidFill>
                <a:latin typeface="Arial" panose="020B0604020202020204" pitchFamily="34" charset="0"/>
                <a:cs typeface="Arial" panose="020B0604020202020204" pitchFamily="34" charset="0"/>
              </a:rPr>
              <a:t>Natuurstenen:</a:t>
            </a:r>
          </a:p>
        </p:txBody>
      </p:sp>
      <p:sp>
        <p:nvSpPr>
          <p:cNvPr id="11" name="Tekstvak 10"/>
          <p:cNvSpPr txBox="1">
            <a:spLocks noChangeArrowheads="1"/>
          </p:cNvSpPr>
          <p:nvPr/>
        </p:nvSpPr>
        <p:spPr bwMode="auto">
          <a:xfrm>
            <a:off x="2862358" y="3868249"/>
            <a:ext cx="27908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400" dirty="0">
                <a:solidFill>
                  <a:srgbClr val="FF0000"/>
                </a:solidFill>
                <a:latin typeface="Arial" panose="020B0604020202020204" pitchFamily="34" charset="0"/>
                <a:cs typeface="Arial" panose="020B0604020202020204" pitchFamily="34" charset="0"/>
              </a:rPr>
              <a:t>Kunststenen:</a:t>
            </a:r>
          </a:p>
        </p:txBody>
      </p:sp>
      <p:sp>
        <p:nvSpPr>
          <p:cNvPr id="12" name="Tekstvak 11"/>
          <p:cNvSpPr txBox="1">
            <a:spLocks noChangeArrowheads="1"/>
          </p:cNvSpPr>
          <p:nvPr/>
        </p:nvSpPr>
        <p:spPr bwMode="auto">
          <a:xfrm>
            <a:off x="1823947" y="4481042"/>
            <a:ext cx="92856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Worden in </a:t>
            </a:r>
            <a:r>
              <a:rPr lang="nl-BE" altLang="nl-BE" sz="1800" dirty="0" smtClean="0">
                <a:latin typeface="Arial" panose="020B0604020202020204" pitchFamily="34" charset="0"/>
                <a:cs typeface="Arial" panose="020B0604020202020204" pitchFamily="34" charset="0"/>
              </a:rPr>
              <a:t>de werkplaats </a:t>
            </a:r>
            <a:r>
              <a:rPr lang="nl-BE" altLang="nl-BE" sz="1800" dirty="0">
                <a:latin typeface="Arial" panose="020B0604020202020204" pitchFamily="34" charset="0"/>
                <a:cs typeface="Arial" panose="020B0604020202020204" pitchFamily="34" charset="0"/>
              </a:rPr>
              <a:t>gemaakt. </a:t>
            </a:r>
            <a:endParaRPr lang="nl-BE" altLang="nl-BE" sz="18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Bestaan </a:t>
            </a:r>
            <a:r>
              <a:rPr lang="nl-BE" altLang="nl-BE" sz="1800" dirty="0">
                <a:latin typeface="Arial" panose="020B0604020202020204" pitchFamily="34" charset="0"/>
                <a:cs typeface="Arial" panose="020B0604020202020204" pitchFamily="34" charset="0"/>
              </a:rPr>
              <a:t>uit een </a:t>
            </a:r>
            <a:r>
              <a:rPr lang="nl-BE" altLang="nl-BE" sz="1800" dirty="0" err="1" smtClean="0">
                <a:latin typeface="Arial" panose="020B0604020202020204" pitchFamily="34" charset="0"/>
                <a:cs typeface="Arial" panose="020B0604020202020204" pitchFamily="34" charset="0"/>
              </a:rPr>
              <a:t>maallaag</a:t>
            </a:r>
            <a:r>
              <a:rPr lang="nl-BE" altLang="nl-BE" sz="1800" dirty="0" smtClean="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en een </a:t>
            </a:r>
            <a:r>
              <a:rPr lang="nl-BE" altLang="nl-BE" sz="1800" dirty="0" smtClean="0">
                <a:latin typeface="Arial" panose="020B0604020202020204" pitchFamily="34" charset="0"/>
                <a:cs typeface="Arial" panose="020B0604020202020204" pitchFamily="34" charset="0"/>
              </a:rPr>
              <a:t>ballast laag</a:t>
            </a:r>
            <a:r>
              <a:rPr lang="nl-BE" altLang="nl-BE" sz="1800" dirty="0">
                <a:latin typeface="Arial" panose="020B0604020202020204" pitchFamily="34" charset="0"/>
                <a:cs typeface="Arial" panose="020B0604020202020204" pitchFamily="34" charset="0"/>
              </a:rPr>
              <a:t>. </a:t>
            </a:r>
            <a:endParaRPr lang="nl-BE" altLang="nl-BE" sz="18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Hebben weinig tot geen natuurlijk snijvermogen. </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Dit </a:t>
            </a:r>
            <a:r>
              <a:rPr lang="nl-BE" altLang="nl-BE" sz="1800" dirty="0">
                <a:latin typeface="Arial" panose="020B0604020202020204" pitchFamily="34" charset="0"/>
                <a:cs typeface="Arial" panose="020B0604020202020204" pitchFamily="34" charset="0"/>
              </a:rPr>
              <a:t>wordt verkregen door het opleggen van </a:t>
            </a:r>
            <a:r>
              <a:rPr lang="nl-BE" altLang="nl-BE" sz="1800" dirty="0" smtClean="0">
                <a:latin typeface="Arial" panose="020B0604020202020204" pitchFamily="34" charset="0"/>
                <a:cs typeface="Arial" panose="020B0604020202020204" pitchFamily="34" charset="0"/>
              </a:rPr>
              <a:t>een </a:t>
            </a:r>
            <a:r>
              <a:rPr lang="nl-BE" altLang="nl-BE" sz="1800" dirty="0">
                <a:latin typeface="Arial" panose="020B0604020202020204" pitchFamily="34" charset="0"/>
                <a:cs typeface="Arial" panose="020B0604020202020204" pitchFamily="34" charset="0"/>
              </a:rPr>
              <a:t>scherpsel.</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We </a:t>
            </a:r>
            <a:r>
              <a:rPr lang="nl-BE" altLang="nl-BE" sz="1800" dirty="0" smtClean="0">
                <a:latin typeface="Arial" panose="020B0604020202020204" pitchFamily="34" charset="0"/>
                <a:cs typeface="Arial" panose="020B0604020202020204" pitchFamily="34" charset="0"/>
              </a:rPr>
              <a:t>onderscheiden:  Massieve stenen </a:t>
            </a:r>
            <a:r>
              <a:rPr lang="nl-BE" altLang="nl-BE" sz="1800" dirty="0">
                <a:latin typeface="Arial" panose="020B0604020202020204" pitchFamily="34" charset="0"/>
                <a:cs typeface="Arial" panose="020B0604020202020204" pitchFamily="34" charset="0"/>
              </a:rPr>
              <a:t>met </a:t>
            </a:r>
            <a:r>
              <a:rPr lang="nl-BE" altLang="nl-BE" sz="1800" dirty="0" smtClean="0">
                <a:latin typeface="Arial" panose="020B0604020202020204" pitchFamily="34" charset="0"/>
                <a:cs typeface="Arial" panose="020B0604020202020204" pitchFamily="34" charset="0"/>
              </a:rPr>
              <a:t>een compact gegoten </a:t>
            </a:r>
            <a:r>
              <a:rPr lang="nl-BE" altLang="nl-BE" sz="1800" dirty="0">
                <a:latin typeface="Arial" panose="020B0604020202020204" pitchFamily="34" charset="0"/>
                <a:cs typeface="Arial" panose="020B0604020202020204" pitchFamily="34" charset="0"/>
              </a:rPr>
              <a:t>maallaag</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Samengestelde stenen, </a:t>
            </a:r>
            <a:r>
              <a:rPr lang="nl-BE" altLang="nl-BE" sz="1800" dirty="0">
                <a:latin typeface="Arial" panose="020B0604020202020204" pitchFamily="34" charset="0"/>
                <a:cs typeface="Arial" panose="020B0604020202020204" pitchFamily="34" charset="0"/>
              </a:rPr>
              <a:t>gegoten maalbalken en zacht </a:t>
            </a:r>
            <a:r>
              <a:rPr lang="nl-BE" altLang="nl-BE" sz="1800" dirty="0" err="1" smtClean="0">
                <a:latin typeface="Arial" panose="020B0604020202020204" pitchFamily="34" charset="0"/>
                <a:cs typeface="Arial" panose="020B0604020202020204" pitchFamily="34" charset="0"/>
              </a:rPr>
              <a:t>bodemsel</a:t>
            </a:r>
            <a:r>
              <a:rPr lang="nl-BE" altLang="nl-BE" sz="1800" dirty="0" smtClean="0">
                <a:latin typeface="Arial" panose="020B0604020202020204" pitchFamily="34" charset="0"/>
                <a:cs typeface="Arial" panose="020B0604020202020204" pitchFamily="34" charset="0"/>
              </a:rPr>
              <a:t> </a:t>
            </a:r>
            <a:endParaRPr lang="nl-BE" altLang="nl-BE" sz="1800" dirty="0">
              <a:latin typeface="Arial" panose="020B0604020202020204" pitchFamily="34" charset="0"/>
              <a:cs typeface="Arial" panose="020B0604020202020204" pitchFamily="34" charset="0"/>
            </a:endParaRPr>
          </a:p>
        </p:txBody>
      </p:sp>
      <p:sp>
        <p:nvSpPr>
          <p:cNvPr id="2" name="Tijdelijke aanduiding voor voettekst 1"/>
          <p:cNvSpPr>
            <a:spLocks noGrp="1"/>
          </p:cNvSpPr>
          <p:nvPr>
            <p:ph type="ftr" sz="quarter" idx="11"/>
          </p:nvPr>
        </p:nvSpPr>
        <p:spPr/>
        <p:txBody>
          <a:bodyPr/>
          <a:lstStyle/>
          <a:p>
            <a:r>
              <a:rPr lang="nl-BE" smtClean="0"/>
              <a:t>Gilde van Molenaars</a:t>
            </a:r>
            <a:endParaRPr lang="nl-BE"/>
          </a:p>
        </p:txBody>
      </p:sp>
      <p:sp>
        <p:nvSpPr>
          <p:cNvPr id="3" name="Tijdelijke aanduiding voor dianummer 2"/>
          <p:cNvSpPr>
            <a:spLocks noGrp="1"/>
          </p:cNvSpPr>
          <p:nvPr>
            <p:ph type="sldNum" sz="quarter" idx="12"/>
          </p:nvPr>
        </p:nvSpPr>
        <p:spPr/>
        <p:txBody>
          <a:bodyPr/>
          <a:lstStyle/>
          <a:p>
            <a:fld id="{A6A1C6B5-0FD8-4053-99F0-CA7D12430399}" type="slidenum">
              <a:rPr lang="nl-BE" smtClean="0"/>
              <a:t>19</a:t>
            </a:fld>
            <a:endParaRPr lang="nl-BE"/>
          </a:p>
        </p:txBody>
      </p:sp>
    </p:spTree>
    <p:extLst>
      <p:ext uri="{BB962C8B-B14F-4D97-AF65-F5344CB8AC3E}">
        <p14:creationId xmlns:p14="http://schemas.microsoft.com/office/powerpoint/2010/main" val="408825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smtClean="0">
                <a:latin typeface="AR JULIAN" panose="02000000000000000000" pitchFamily="2" charset="0"/>
              </a:rPr>
              <a:t>Inhoud  </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B5AE07D4-79EF-494A-BFFE-7E3F3825D0F6}"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a:t>
            </a:fld>
            <a:endParaRPr lang="nl-BE"/>
          </a:p>
        </p:txBody>
      </p:sp>
      <p:sp>
        <p:nvSpPr>
          <p:cNvPr id="9" name="Tekstvak 8"/>
          <p:cNvSpPr txBox="1"/>
          <p:nvPr/>
        </p:nvSpPr>
        <p:spPr>
          <a:xfrm>
            <a:off x="822038" y="1241778"/>
            <a:ext cx="3060000" cy="5909310"/>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3.    De korenmolen</a:t>
            </a:r>
          </a:p>
          <a:p>
            <a:pPr marL="342900" indent="-342900">
              <a:buAutoNum type="arabicPeriod" startAt="4"/>
            </a:pPr>
            <a:r>
              <a:rPr lang="nl-BE" sz="1400" dirty="0" smtClean="0">
                <a:latin typeface="Arial" panose="020B0604020202020204" pitchFamily="34" charset="0"/>
                <a:cs typeface="Arial" panose="020B0604020202020204" pitchFamily="34" charset="0"/>
              </a:rPr>
              <a:t>De maalinrichting</a:t>
            </a:r>
          </a:p>
          <a:p>
            <a:pPr marL="342900" indent="-342900">
              <a:buAutoNum type="arabicPeriod" startAt="4"/>
            </a:pPr>
            <a:r>
              <a:rPr lang="nl-BE" sz="1400" dirty="0" smtClean="0">
                <a:latin typeface="Arial" panose="020B0604020202020204" pitchFamily="34" charset="0"/>
                <a:cs typeface="Arial" panose="020B0604020202020204" pitchFamily="34" charset="0"/>
              </a:rPr>
              <a:t>Malen</a:t>
            </a:r>
          </a:p>
          <a:p>
            <a:pPr marL="342900" indent="-342900">
              <a:buAutoNum type="arabicPeriod" startAt="4"/>
            </a:pPr>
            <a:r>
              <a:rPr lang="nl-BE" sz="1400" dirty="0" smtClean="0">
                <a:latin typeface="Arial" panose="020B0604020202020204" pitchFamily="34" charset="0"/>
                <a:cs typeface="Arial" panose="020B0604020202020204" pitchFamily="34" charset="0"/>
              </a:rPr>
              <a:t>Uitmalen, breken en </a:t>
            </a:r>
            <a:r>
              <a:rPr lang="nl-BE" sz="1400" dirty="0" smtClean="0">
                <a:latin typeface="Arial" panose="020B0604020202020204" pitchFamily="34" charset="0"/>
                <a:cs typeface="Arial" panose="020B0604020202020204" pitchFamily="34" charset="0"/>
              </a:rPr>
              <a:t>malen</a:t>
            </a:r>
          </a:p>
          <a:p>
            <a:pPr marL="342900" indent="-342900">
              <a:buAutoNum type="arabicPeriod" startAt="4"/>
            </a:pPr>
            <a:r>
              <a:rPr lang="nl-BE" sz="1400" dirty="0" smtClean="0">
                <a:latin typeface="Arial" panose="020B0604020202020204" pitchFamily="34" charset="0"/>
                <a:cs typeface="Arial" panose="020B0604020202020204" pitchFamily="34" charset="0"/>
              </a:rPr>
              <a:t>De </a:t>
            </a:r>
            <a:r>
              <a:rPr lang="nl-BE" sz="1400" dirty="0" smtClean="0">
                <a:latin typeface="Arial" panose="020B0604020202020204" pitchFamily="34" charset="0"/>
                <a:cs typeface="Arial" panose="020B0604020202020204" pitchFamily="34" charset="0"/>
              </a:rPr>
              <a:t>molenstenen</a:t>
            </a:r>
          </a:p>
          <a:p>
            <a:pPr marL="342900" indent="-342900">
              <a:buAutoNum type="arabicPeriod" startAt="4"/>
            </a:pPr>
            <a:r>
              <a:rPr lang="nl-BE" sz="1400" dirty="0" smtClean="0">
                <a:latin typeface="Arial" panose="020B0604020202020204" pitchFamily="34" charset="0"/>
                <a:cs typeface="Arial" panose="020B0604020202020204" pitchFamily="34" charset="0"/>
              </a:rPr>
              <a:t>De rijn </a:t>
            </a:r>
          </a:p>
          <a:p>
            <a:pPr marL="342900" indent="-342900">
              <a:buAutoNum type="arabicPeriod" startAt="4"/>
            </a:pPr>
            <a:r>
              <a:rPr lang="nl-BE" sz="1400" dirty="0" smtClean="0">
                <a:latin typeface="Arial" panose="020B0604020202020204" pitchFamily="34" charset="0"/>
                <a:cs typeface="Arial" panose="020B0604020202020204" pitchFamily="34" charset="0"/>
              </a:rPr>
              <a:t>Het vast werk</a:t>
            </a:r>
          </a:p>
          <a:p>
            <a:pPr marL="342900" indent="-342900">
              <a:buAutoNum type="arabicPeriod" startAt="4"/>
            </a:pPr>
            <a:r>
              <a:rPr lang="nl-BE" sz="1400" dirty="0" smtClean="0">
                <a:latin typeface="Arial" panose="020B0604020202020204" pitchFamily="34" charset="0"/>
                <a:cs typeface="Arial" panose="020B0604020202020204" pitchFamily="34" charset="0"/>
              </a:rPr>
              <a:t>Het pennetjes werk</a:t>
            </a:r>
          </a:p>
          <a:p>
            <a:pPr marL="342900" indent="-342900">
              <a:buAutoNum type="arabicPeriod" startAt="4"/>
            </a:pPr>
            <a:r>
              <a:rPr lang="nl-BE" sz="1400" dirty="0" smtClean="0">
                <a:latin typeface="Arial" panose="020B0604020202020204" pitchFamily="34" charset="0"/>
                <a:cs typeface="Arial" panose="020B0604020202020204" pitchFamily="34" charset="0"/>
              </a:rPr>
              <a:t>De Engelse rijn</a:t>
            </a:r>
          </a:p>
          <a:p>
            <a:pPr marL="342900" indent="-342900">
              <a:buAutoNum type="arabicPeriod" startAt="4"/>
            </a:pPr>
            <a:r>
              <a:rPr lang="nl-BE" sz="1400" dirty="0" smtClean="0">
                <a:latin typeface="Arial" panose="020B0604020202020204" pitchFamily="34" charset="0"/>
                <a:cs typeface="Arial" panose="020B0604020202020204" pitchFamily="34" charset="0"/>
              </a:rPr>
              <a:t>Beugel of kogelrijn</a:t>
            </a:r>
          </a:p>
          <a:p>
            <a:pPr marL="342900" indent="-342900">
              <a:buAutoNum type="arabicPeriod" startAt="4"/>
            </a:pPr>
            <a:r>
              <a:rPr lang="nl-BE" sz="1400" dirty="0" smtClean="0">
                <a:latin typeface="Arial" panose="020B0604020202020204" pitchFamily="34" charset="0"/>
                <a:cs typeface="Arial" panose="020B0604020202020204" pitchFamily="34" charset="0"/>
              </a:rPr>
              <a:t>Omgebouwd vast werk</a:t>
            </a:r>
          </a:p>
          <a:p>
            <a:pPr marL="342900" indent="-342900">
              <a:buAutoNum type="arabicPeriod" startAt="4"/>
            </a:pPr>
            <a:r>
              <a:rPr lang="nl-BE" sz="1400" dirty="0" smtClean="0">
                <a:latin typeface="Arial" panose="020B0604020202020204" pitchFamily="34" charset="0"/>
                <a:cs typeface="Arial" panose="020B0604020202020204" pitchFamily="34" charset="0"/>
              </a:rPr>
              <a:t>Uit het werk zetten</a:t>
            </a:r>
          </a:p>
          <a:p>
            <a:pPr marL="342900" indent="-342900">
              <a:buAutoNum type="arabicPeriod" startAt="4"/>
            </a:pPr>
            <a:r>
              <a:rPr lang="nl-BE" sz="1400" dirty="0" smtClean="0">
                <a:latin typeface="Arial" panose="020B0604020202020204" pitchFamily="34" charset="0"/>
                <a:cs typeface="Arial" panose="020B0604020202020204" pitchFamily="34" charset="0"/>
              </a:rPr>
              <a:t>De </a:t>
            </a:r>
            <a:r>
              <a:rPr lang="nl-BE" sz="1400" dirty="0" err="1" smtClean="0">
                <a:latin typeface="Arial" panose="020B0604020202020204" pitchFamily="34" charset="0"/>
                <a:cs typeface="Arial" panose="020B0604020202020204" pitchFamily="34" charset="0"/>
              </a:rPr>
              <a:t>steenbus</a:t>
            </a:r>
            <a:endParaRPr lang="nl-BE" sz="1400" dirty="0" smtClean="0">
              <a:latin typeface="Arial" panose="020B0604020202020204" pitchFamily="34" charset="0"/>
              <a:cs typeface="Arial" panose="020B0604020202020204" pitchFamily="34" charset="0"/>
            </a:endParaRPr>
          </a:p>
          <a:p>
            <a:pPr marL="342900" indent="-342900">
              <a:buAutoNum type="arabicPeriod" startAt="4"/>
            </a:pPr>
            <a:r>
              <a:rPr lang="nl-BE" sz="1400" dirty="0" smtClean="0">
                <a:latin typeface="Arial" panose="020B0604020202020204" pitchFamily="34" charset="0"/>
                <a:cs typeface="Arial" panose="020B0604020202020204" pitchFamily="34" charset="0"/>
              </a:rPr>
              <a:t>De houten </a:t>
            </a:r>
            <a:r>
              <a:rPr lang="nl-BE" sz="1400" dirty="0" err="1" smtClean="0">
                <a:latin typeface="Arial" panose="020B0604020202020204" pitchFamily="34" charset="0"/>
                <a:cs typeface="Arial" panose="020B0604020202020204" pitchFamily="34" charset="0"/>
              </a:rPr>
              <a:t>steenbus</a:t>
            </a:r>
            <a:endParaRPr lang="nl-BE" sz="1400" dirty="0" smtClean="0">
              <a:latin typeface="Arial" panose="020B0604020202020204" pitchFamily="34" charset="0"/>
              <a:cs typeface="Arial" panose="020B0604020202020204" pitchFamily="34" charset="0"/>
            </a:endParaRPr>
          </a:p>
          <a:p>
            <a:pPr marL="342900" indent="-342900">
              <a:buAutoNum type="arabicPeriod" startAt="4"/>
            </a:pPr>
            <a:r>
              <a:rPr lang="nl-BE" sz="1400" dirty="0" smtClean="0">
                <a:latin typeface="Arial" panose="020B0604020202020204" pitchFamily="34" charset="0"/>
                <a:cs typeface="Arial" panose="020B0604020202020204" pitchFamily="34" charset="0"/>
              </a:rPr>
              <a:t>De neuten </a:t>
            </a:r>
            <a:r>
              <a:rPr lang="nl-BE" sz="1400" dirty="0" err="1" smtClean="0">
                <a:latin typeface="Arial" panose="020B0604020202020204" pitchFamily="34" charset="0"/>
                <a:cs typeface="Arial" panose="020B0604020202020204" pitchFamily="34" charset="0"/>
              </a:rPr>
              <a:t>steenbus</a:t>
            </a:r>
            <a:endParaRPr lang="nl-BE" sz="1400" dirty="0" smtClean="0">
              <a:latin typeface="Arial" panose="020B0604020202020204" pitchFamily="34" charset="0"/>
              <a:cs typeface="Arial" panose="020B0604020202020204" pitchFamily="34" charset="0"/>
            </a:endParaRPr>
          </a:p>
          <a:p>
            <a:pPr marL="342900" indent="-342900">
              <a:buAutoNum type="arabicPeriod" startAt="4"/>
            </a:pPr>
            <a:r>
              <a:rPr lang="nl-BE" sz="1400" dirty="0" smtClean="0">
                <a:latin typeface="Arial" panose="020B0604020202020204" pitchFamily="34" charset="0"/>
                <a:cs typeface="Arial" panose="020B0604020202020204" pitchFamily="34" charset="0"/>
              </a:rPr>
              <a:t>De ijzeren </a:t>
            </a:r>
            <a:r>
              <a:rPr lang="nl-BE" sz="1400" dirty="0" err="1" smtClean="0">
                <a:latin typeface="Arial" panose="020B0604020202020204" pitchFamily="34" charset="0"/>
                <a:cs typeface="Arial" panose="020B0604020202020204" pitchFamily="34" charset="0"/>
              </a:rPr>
              <a:t>steenbus</a:t>
            </a:r>
            <a:endParaRPr lang="nl-BE" sz="1400" dirty="0" smtClean="0">
              <a:latin typeface="Arial" panose="020B0604020202020204" pitchFamily="34" charset="0"/>
              <a:cs typeface="Arial" panose="020B0604020202020204" pitchFamily="34" charset="0"/>
            </a:endParaRPr>
          </a:p>
          <a:p>
            <a:pPr marL="342900" indent="-342900">
              <a:buAutoNum type="arabicPeriod" startAt="4"/>
            </a:pPr>
            <a:r>
              <a:rPr lang="nl-BE" sz="1400" dirty="0" smtClean="0">
                <a:latin typeface="Arial" panose="020B0604020202020204" pitchFamily="34" charset="0"/>
                <a:cs typeface="Arial" panose="020B0604020202020204" pitchFamily="34" charset="0"/>
              </a:rPr>
              <a:t>Soorten stenen</a:t>
            </a:r>
          </a:p>
          <a:p>
            <a:pPr marL="342900" indent="-342900">
              <a:buAutoNum type="arabicPeriod" startAt="4"/>
            </a:pPr>
            <a:r>
              <a:rPr lang="nl-BE" sz="1400" dirty="0" smtClean="0">
                <a:latin typeface="Arial" panose="020B0604020202020204" pitchFamily="34" charset="0"/>
                <a:cs typeface="Arial" panose="020B0604020202020204" pitchFamily="34" charset="0"/>
              </a:rPr>
              <a:t>Natuurstenen</a:t>
            </a:r>
            <a:endParaRPr lang="nl-BE" sz="1400" dirty="0" smtClean="0">
              <a:latin typeface="Arial" panose="020B0604020202020204" pitchFamily="34" charset="0"/>
              <a:cs typeface="Arial" panose="020B0604020202020204" pitchFamily="34" charset="0"/>
            </a:endParaRPr>
          </a:p>
          <a:p>
            <a:pPr marL="342900" indent="-342900">
              <a:buAutoNum type="arabicPeriod" startAt="4"/>
            </a:pPr>
            <a:r>
              <a:rPr lang="nl-BE" sz="1400" dirty="0" smtClean="0">
                <a:latin typeface="Arial" panose="020B0604020202020204" pitchFamily="34" charset="0"/>
                <a:cs typeface="Arial" panose="020B0604020202020204" pitchFamily="34" charset="0"/>
              </a:rPr>
              <a:t>Kunststenen</a:t>
            </a:r>
          </a:p>
          <a:p>
            <a:pPr marL="342900" indent="-342900">
              <a:buAutoNum type="arabicPeriod" startAt="4"/>
            </a:pPr>
            <a:r>
              <a:rPr lang="nl-BE" sz="1400" dirty="0" smtClean="0">
                <a:latin typeface="Arial" panose="020B0604020202020204" pitchFamily="34" charset="0"/>
                <a:cs typeface="Arial" panose="020B0604020202020204" pitchFamily="34" charset="0"/>
              </a:rPr>
              <a:t>Maten en gewichten</a:t>
            </a:r>
          </a:p>
          <a:p>
            <a:pPr marL="342900" indent="-342900">
              <a:buAutoNum type="arabicPeriod" startAt="4"/>
            </a:pPr>
            <a:r>
              <a:rPr lang="nl-BE" sz="1400" dirty="0" smtClean="0">
                <a:latin typeface="Arial" panose="020B0604020202020204" pitchFamily="34" charset="0"/>
                <a:cs typeface="Arial" panose="020B0604020202020204" pitchFamily="34" charset="0"/>
              </a:rPr>
              <a:t>Samenstelling steenkoppel</a:t>
            </a:r>
          </a:p>
          <a:p>
            <a:pPr marL="342900" indent="-342900">
              <a:buAutoNum type="arabicPeriod" startAt="4"/>
            </a:pPr>
            <a:endParaRPr lang="nl-BE" sz="1400" dirty="0" smtClean="0">
              <a:latin typeface="Arial" panose="020B0604020202020204" pitchFamily="34" charset="0"/>
              <a:cs typeface="Arial" panose="020B0604020202020204" pitchFamily="34" charset="0"/>
            </a:endParaRPr>
          </a:p>
          <a:p>
            <a:endParaRPr lang="nl-BE" sz="1400" dirty="0" smtClean="0">
              <a:latin typeface="Arial" panose="020B0604020202020204" pitchFamily="34" charset="0"/>
              <a:cs typeface="Arial" panose="020B0604020202020204" pitchFamily="34" charset="0"/>
            </a:endParaRPr>
          </a:p>
          <a:p>
            <a:pPr marL="342900" indent="-342900">
              <a:buAutoNum type="arabicPeriod" startAt="4"/>
            </a:pPr>
            <a:endParaRPr lang="nl-BE" sz="1400" dirty="0" smtClean="0">
              <a:latin typeface="Arial" panose="020B0604020202020204" pitchFamily="34" charset="0"/>
              <a:cs typeface="Arial" panose="020B0604020202020204" pitchFamily="34" charset="0"/>
            </a:endParaRPr>
          </a:p>
          <a:p>
            <a:pPr marL="342900" indent="-342900">
              <a:buAutoNum type="arabicPeriod" startAt="4"/>
            </a:pPr>
            <a:endParaRPr lang="nl-BE" sz="1400" dirty="0" smtClean="0">
              <a:latin typeface="Arial" panose="020B0604020202020204" pitchFamily="34" charset="0"/>
              <a:cs typeface="Arial" panose="020B0604020202020204" pitchFamily="34" charset="0"/>
            </a:endParaRPr>
          </a:p>
          <a:p>
            <a:pPr marL="342900" indent="-342900">
              <a:buFont typeface="+mj-lt"/>
              <a:buAutoNum type="arabicPeriod"/>
            </a:pPr>
            <a:endParaRPr lang="nl-BE" sz="1400" dirty="0">
              <a:latin typeface="Arial" panose="020B0604020202020204" pitchFamily="34" charset="0"/>
              <a:cs typeface="Arial" panose="020B0604020202020204" pitchFamily="34" charset="0"/>
            </a:endParaRPr>
          </a:p>
        </p:txBody>
      </p:sp>
      <p:sp>
        <p:nvSpPr>
          <p:cNvPr id="10" name="Tekstvak 9"/>
          <p:cNvSpPr txBox="1"/>
          <p:nvPr/>
        </p:nvSpPr>
        <p:spPr>
          <a:xfrm>
            <a:off x="4552316" y="1241778"/>
            <a:ext cx="3060000" cy="4401205"/>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24. </a:t>
            </a:r>
            <a:r>
              <a:rPr lang="nl-BE" sz="1400" dirty="0" smtClean="0">
                <a:latin typeface="Arial" panose="020B0604020202020204" pitchFamily="34" charset="0"/>
                <a:cs typeface="Arial" panose="020B0604020202020204" pitchFamily="34" charset="0"/>
              </a:rPr>
              <a:t>Samengestelde kunststeen</a:t>
            </a:r>
          </a:p>
          <a:p>
            <a:r>
              <a:rPr lang="nl-BE" sz="1400" dirty="0" smtClean="0">
                <a:latin typeface="Arial" panose="020B0604020202020204" pitchFamily="34" charset="0"/>
                <a:cs typeface="Arial" panose="020B0604020202020204" pitchFamily="34" charset="0"/>
              </a:rPr>
              <a:t>25. </a:t>
            </a:r>
            <a:r>
              <a:rPr lang="nl-BE" sz="1400" dirty="0" smtClean="0">
                <a:latin typeface="Arial" panose="020B0604020202020204" pitchFamily="34" charset="0"/>
                <a:cs typeface="Arial" panose="020B0604020202020204" pitchFamily="34" charset="0"/>
              </a:rPr>
              <a:t>Massieve kunststeen</a:t>
            </a:r>
          </a:p>
          <a:p>
            <a:r>
              <a:rPr lang="nl-BE" sz="1400" dirty="0" smtClean="0">
                <a:latin typeface="Arial" panose="020B0604020202020204" pitchFamily="34" charset="0"/>
                <a:cs typeface="Arial" panose="020B0604020202020204" pitchFamily="34" charset="0"/>
              </a:rPr>
              <a:t>26. </a:t>
            </a:r>
            <a:r>
              <a:rPr lang="nl-BE" sz="1400" dirty="0" smtClean="0">
                <a:latin typeface="Arial" panose="020B0604020202020204" pitchFamily="34" charset="0"/>
                <a:cs typeface="Arial" panose="020B0604020202020204" pitchFamily="34" charset="0"/>
              </a:rPr>
              <a:t>De </a:t>
            </a:r>
            <a:r>
              <a:rPr lang="nl-BE" sz="1400" dirty="0" err="1" smtClean="0">
                <a:latin typeface="Arial" panose="020B0604020202020204" pitchFamily="34" charset="0"/>
                <a:cs typeface="Arial" panose="020B0604020202020204" pitchFamily="34" charset="0"/>
              </a:rPr>
              <a:t>maallaag</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27. </a:t>
            </a:r>
            <a:r>
              <a:rPr lang="nl-BE" sz="1400" dirty="0" smtClean="0">
                <a:latin typeface="Arial" panose="020B0604020202020204" pitchFamily="34" charset="0"/>
                <a:cs typeface="Arial" panose="020B0604020202020204" pitchFamily="34" charset="0"/>
              </a:rPr>
              <a:t>Samenstelling </a:t>
            </a:r>
            <a:r>
              <a:rPr lang="nl-BE" sz="1400" dirty="0" err="1" smtClean="0">
                <a:latin typeface="Arial" panose="020B0604020202020204" pitchFamily="34" charset="0"/>
                <a:cs typeface="Arial" panose="020B0604020202020204" pitchFamily="34" charset="0"/>
              </a:rPr>
              <a:t>maallaag</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28. </a:t>
            </a:r>
            <a:r>
              <a:rPr lang="nl-BE" sz="1400" dirty="0" err="1" smtClean="0">
                <a:latin typeface="Arial" panose="020B0604020202020204" pitchFamily="34" charset="0"/>
                <a:cs typeface="Arial" panose="020B0604020202020204" pitchFamily="34" charset="0"/>
              </a:rPr>
              <a:t>Maalbanan</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29</a:t>
            </a:r>
            <a:r>
              <a:rPr lang="nl-BE" sz="1400" dirty="0" smtClean="0">
                <a:latin typeface="Arial" panose="020B0604020202020204" pitchFamily="34" charset="0"/>
                <a:cs typeface="Arial" panose="020B0604020202020204" pitchFamily="34" charset="0"/>
              </a:rPr>
              <a:t>. </a:t>
            </a:r>
            <a:r>
              <a:rPr lang="nl-BE" sz="1400" dirty="0" smtClean="0">
                <a:latin typeface="Arial" panose="020B0604020202020204" pitchFamily="34" charset="0"/>
                <a:cs typeface="Arial" panose="020B0604020202020204" pitchFamily="34" charset="0"/>
              </a:rPr>
              <a:t>Het </a:t>
            </a:r>
            <a:r>
              <a:rPr lang="nl-BE" sz="1400" dirty="0" err="1" smtClean="0">
                <a:latin typeface="Arial" panose="020B0604020202020204" pitchFamily="34" charset="0"/>
                <a:cs typeface="Arial" panose="020B0604020202020204" pitchFamily="34" charset="0"/>
              </a:rPr>
              <a:t>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30. </a:t>
            </a:r>
            <a:r>
              <a:rPr lang="nl-BE" sz="1400" dirty="0" smtClean="0">
                <a:latin typeface="Arial" panose="020B0604020202020204" pitchFamily="34" charset="0"/>
                <a:cs typeface="Arial" panose="020B0604020202020204" pitchFamily="34" charset="0"/>
              </a:rPr>
              <a:t>Samenstelling </a:t>
            </a:r>
            <a:r>
              <a:rPr lang="nl-BE" sz="1400" dirty="0" err="1" smtClean="0">
                <a:latin typeface="Arial" panose="020B0604020202020204" pitchFamily="34" charset="0"/>
                <a:cs typeface="Arial" panose="020B0604020202020204" pitchFamily="34" charset="0"/>
              </a:rPr>
              <a:t>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31. </a:t>
            </a:r>
            <a:r>
              <a:rPr lang="nl-BE" sz="1400" dirty="0" smtClean="0">
                <a:latin typeface="Arial" panose="020B0604020202020204" pitchFamily="34" charset="0"/>
                <a:cs typeface="Arial" panose="020B0604020202020204" pitchFamily="34" charset="0"/>
              </a:rPr>
              <a:t>Snij - en maalkant</a:t>
            </a:r>
          </a:p>
          <a:p>
            <a:r>
              <a:rPr lang="nl-BE" sz="1400" dirty="0" smtClean="0">
                <a:latin typeface="Arial" panose="020B0604020202020204" pitchFamily="34" charset="0"/>
                <a:cs typeface="Arial" panose="020B0604020202020204" pitchFamily="34" charset="0"/>
              </a:rPr>
              <a:t>32. </a:t>
            </a:r>
            <a:r>
              <a:rPr lang="nl-BE" sz="1400" dirty="0" smtClean="0">
                <a:latin typeface="Arial" panose="020B0604020202020204" pitchFamily="34" charset="0"/>
                <a:cs typeface="Arial" panose="020B0604020202020204" pitchFamily="34" charset="0"/>
              </a:rPr>
              <a:t>Straal of </a:t>
            </a:r>
            <a:r>
              <a:rPr lang="nl-BE" sz="1400" dirty="0" err="1" smtClean="0">
                <a:latin typeface="Arial" panose="020B0604020202020204" pitchFamily="34" charset="0"/>
                <a:cs typeface="Arial" panose="020B0604020202020204" pitchFamily="34" charset="0"/>
              </a:rPr>
              <a:t>zwaaischerpsel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33. </a:t>
            </a:r>
            <a:r>
              <a:rPr lang="nl-BE" sz="1400" dirty="0" smtClean="0">
                <a:latin typeface="Arial" panose="020B0604020202020204" pitchFamily="34" charset="0"/>
                <a:cs typeface="Arial" panose="020B0604020202020204" pitchFamily="34" charset="0"/>
              </a:rPr>
              <a:t>Het </a:t>
            </a:r>
            <a:r>
              <a:rPr lang="nl-BE" sz="1400" dirty="0" err="1" smtClean="0">
                <a:latin typeface="Arial" panose="020B0604020202020204" pitchFamily="34" charset="0"/>
                <a:cs typeface="Arial" panose="020B0604020202020204" pitchFamily="34" charset="0"/>
              </a:rPr>
              <a:t>pandenscherpsel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34. </a:t>
            </a:r>
            <a:r>
              <a:rPr lang="nl-BE" sz="1400" dirty="0" smtClean="0">
                <a:latin typeface="Arial" panose="020B0604020202020204" pitchFamily="34" charset="0"/>
                <a:cs typeface="Arial" panose="020B0604020202020204" pitchFamily="34" charset="0"/>
              </a:rPr>
              <a:t>Verloop van het </a:t>
            </a:r>
            <a:r>
              <a:rPr lang="nl-BE" sz="1400" dirty="0" err="1" smtClean="0">
                <a:latin typeface="Arial" panose="020B0604020202020204" pitchFamily="34" charset="0"/>
                <a:cs typeface="Arial" panose="020B0604020202020204" pitchFamily="34" charset="0"/>
              </a:rPr>
              <a:t>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35. </a:t>
            </a:r>
            <a:r>
              <a:rPr lang="nl-BE" sz="1400" dirty="0" smtClean="0">
                <a:latin typeface="Arial" panose="020B0604020202020204" pitchFamily="34" charset="0"/>
                <a:cs typeface="Arial" panose="020B0604020202020204" pitchFamily="34" charset="0"/>
              </a:rPr>
              <a:t>Werking van het </a:t>
            </a:r>
            <a:r>
              <a:rPr lang="nl-BE" sz="1400" dirty="0" err="1" smtClean="0">
                <a:latin typeface="Arial" panose="020B0604020202020204" pitchFamily="34" charset="0"/>
                <a:cs typeface="Arial" panose="020B0604020202020204" pitchFamily="34" charset="0"/>
              </a:rPr>
              <a:t>scherpsel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36. </a:t>
            </a:r>
            <a:r>
              <a:rPr lang="nl-BE" sz="1400" dirty="0" smtClean="0">
                <a:latin typeface="Arial" panose="020B0604020202020204" pitchFamily="34" charset="0"/>
                <a:cs typeface="Arial" panose="020B0604020202020204" pitchFamily="34" charset="0"/>
              </a:rPr>
              <a:t>Links- of </a:t>
            </a:r>
            <a:r>
              <a:rPr lang="nl-BE" sz="1400" dirty="0" smtClean="0">
                <a:latin typeface="Arial" panose="020B0604020202020204" pitchFamily="34" charset="0"/>
                <a:cs typeface="Arial" panose="020B0604020202020204" pitchFamily="34" charset="0"/>
              </a:rPr>
              <a:t>rechtsdraaiend</a:t>
            </a:r>
          </a:p>
          <a:p>
            <a:r>
              <a:rPr lang="nl-BE" sz="1400" dirty="0" smtClean="0">
                <a:latin typeface="Arial" panose="020B0604020202020204" pitchFamily="34" charset="0"/>
                <a:cs typeface="Arial" panose="020B0604020202020204" pitchFamily="34" charset="0"/>
              </a:rPr>
              <a:t>37.  Welke steen kiezen</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38. </a:t>
            </a:r>
            <a:r>
              <a:rPr lang="nl-BE" sz="1400" dirty="0" smtClean="0">
                <a:latin typeface="Arial" panose="020B0604020202020204" pitchFamily="34" charset="0"/>
                <a:cs typeface="Arial" panose="020B0604020202020204" pitchFamily="34" charset="0"/>
              </a:rPr>
              <a:t>Controle van de steenkraan</a:t>
            </a:r>
          </a:p>
          <a:p>
            <a:r>
              <a:rPr lang="nl-BE" sz="1400" dirty="0" smtClean="0">
                <a:latin typeface="Arial" panose="020B0604020202020204" pitchFamily="34" charset="0"/>
                <a:cs typeface="Arial" panose="020B0604020202020204" pitchFamily="34" charset="0"/>
              </a:rPr>
              <a:t>39</a:t>
            </a:r>
            <a:r>
              <a:rPr lang="nl-BE" sz="1400" dirty="0" smtClean="0">
                <a:latin typeface="Arial" panose="020B0604020202020204" pitchFamily="34" charset="0"/>
                <a:cs typeface="Arial" panose="020B0604020202020204" pitchFamily="34" charset="0"/>
              </a:rPr>
              <a:t>. </a:t>
            </a:r>
            <a:r>
              <a:rPr lang="nl-BE" sz="1400" dirty="0" smtClean="0">
                <a:latin typeface="Arial" panose="020B0604020202020204" pitchFamily="34" charset="0"/>
                <a:cs typeface="Arial" panose="020B0604020202020204" pitchFamily="34" charset="0"/>
              </a:rPr>
              <a:t>Optillen van de </a:t>
            </a:r>
            <a:r>
              <a:rPr lang="nl-BE" sz="1400" dirty="0" smtClean="0">
                <a:latin typeface="Arial" panose="020B0604020202020204" pitchFamily="34" charset="0"/>
                <a:cs typeface="Arial" panose="020B0604020202020204" pitchFamily="34" charset="0"/>
              </a:rPr>
              <a:t>loper</a:t>
            </a:r>
          </a:p>
          <a:p>
            <a:r>
              <a:rPr lang="nl-BE" sz="1400" dirty="0" smtClean="0">
                <a:latin typeface="Arial" panose="020B0604020202020204" pitchFamily="34" charset="0"/>
                <a:cs typeface="Arial" panose="020B0604020202020204" pitchFamily="34" charset="0"/>
              </a:rPr>
              <a:t>40. Slijten </a:t>
            </a:r>
            <a:r>
              <a:rPr lang="nl-BE" sz="1400" dirty="0">
                <a:latin typeface="Arial" panose="020B0604020202020204" pitchFamily="34" charset="0"/>
                <a:cs typeface="Arial" panose="020B0604020202020204" pitchFamily="34" charset="0"/>
              </a:rPr>
              <a:t>van de </a:t>
            </a:r>
            <a:r>
              <a:rPr lang="nl-BE" sz="1400" dirty="0" smtClean="0">
                <a:latin typeface="Arial" panose="020B0604020202020204" pitchFamily="34" charset="0"/>
                <a:cs typeface="Arial" panose="020B0604020202020204" pitchFamily="34" charset="0"/>
              </a:rPr>
              <a:t>steen</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41. Steen onder de rij brengen</a:t>
            </a:r>
          </a:p>
          <a:p>
            <a:r>
              <a:rPr lang="nl-BE" sz="1400" dirty="0" smtClean="0">
                <a:latin typeface="Arial" panose="020B0604020202020204" pitchFamily="34" charset="0"/>
                <a:cs typeface="Arial" panose="020B0604020202020204" pitchFamily="34" charset="0"/>
              </a:rPr>
              <a:t>42. Het billen</a:t>
            </a:r>
          </a:p>
          <a:p>
            <a:r>
              <a:rPr lang="nl-BE" sz="1400" dirty="0" smtClean="0">
                <a:latin typeface="Arial" panose="020B0604020202020204" pitchFamily="34" charset="0"/>
                <a:cs typeface="Arial" panose="020B0604020202020204" pitchFamily="34" charset="0"/>
              </a:rPr>
              <a:t>43. Goed gebilde stenen geven</a:t>
            </a:r>
            <a:r>
              <a:rPr lang="nl-BE" sz="1400" dirty="0" smtClean="0">
                <a:latin typeface="Arial" panose="020B0604020202020204" pitchFamily="34" charset="0"/>
                <a:cs typeface="Arial" panose="020B0604020202020204" pitchFamily="34" charset="0"/>
              </a:rPr>
              <a:t>…</a:t>
            </a:r>
            <a:endParaRPr lang="nl-BE" sz="1400" dirty="0" smtClean="0">
              <a:latin typeface="Arial" panose="020B0604020202020204" pitchFamily="34" charset="0"/>
              <a:cs typeface="Arial" panose="020B0604020202020204" pitchFamily="34" charset="0"/>
            </a:endParaRPr>
          </a:p>
        </p:txBody>
      </p:sp>
      <p:sp>
        <p:nvSpPr>
          <p:cNvPr id="11" name="Tekstvak 10"/>
          <p:cNvSpPr txBox="1"/>
          <p:nvPr/>
        </p:nvSpPr>
        <p:spPr>
          <a:xfrm>
            <a:off x="8282594" y="1241778"/>
            <a:ext cx="3060000" cy="4401205"/>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44. Uitlijnen </a:t>
            </a:r>
            <a:r>
              <a:rPr lang="nl-BE" sz="1400" dirty="0">
                <a:latin typeface="Arial" panose="020B0604020202020204" pitchFamily="34" charset="0"/>
                <a:cs typeface="Arial" panose="020B0604020202020204" pitchFamily="34" charset="0"/>
              </a:rPr>
              <a:t>maalinrichting</a:t>
            </a:r>
          </a:p>
          <a:p>
            <a:r>
              <a:rPr lang="nl-BE" sz="1400" dirty="0">
                <a:latin typeface="Arial" panose="020B0604020202020204" pitchFamily="34" charset="0"/>
                <a:cs typeface="Arial" panose="020B0604020202020204" pitchFamily="34" charset="0"/>
              </a:rPr>
              <a:t>45. </a:t>
            </a:r>
            <a:r>
              <a:rPr lang="nl-BE" sz="1400" dirty="0" smtClean="0">
                <a:latin typeface="Arial" panose="020B0604020202020204" pitchFamily="34" charset="0"/>
                <a:cs typeface="Arial" panose="020B0604020202020204" pitchFamily="34" charset="0"/>
              </a:rPr>
              <a:t>IJzerbalk</a:t>
            </a:r>
            <a:endParaRPr lang="nl-BE" sz="1400" dirty="0">
              <a:latin typeface="Arial" panose="020B0604020202020204" pitchFamily="34" charset="0"/>
              <a:cs typeface="Arial" panose="020B0604020202020204" pitchFamily="34" charset="0"/>
            </a:endParaRPr>
          </a:p>
          <a:p>
            <a:r>
              <a:rPr lang="nl-BE" sz="1400" dirty="0">
                <a:latin typeface="Arial" panose="020B0604020202020204" pitchFamily="34" charset="0"/>
                <a:cs typeface="Arial" panose="020B0604020202020204" pitchFamily="34" charset="0"/>
              </a:rPr>
              <a:t>46. </a:t>
            </a:r>
            <a:r>
              <a:rPr lang="nl-BE" sz="1400" dirty="0" err="1">
                <a:latin typeface="Arial" panose="020B0604020202020204" pitchFamily="34" charset="0"/>
                <a:cs typeface="Arial" panose="020B0604020202020204" pitchFamily="34" charset="0"/>
              </a:rPr>
              <a:t>Tapbalk</a:t>
            </a:r>
            <a:endParaRPr lang="nl-BE" sz="1400" dirty="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47.Plaats </a:t>
            </a:r>
            <a:r>
              <a:rPr lang="nl-BE" sz="1400" dirty="0">
                <a:latin typeface="Arial" panose="020B0604020202020204" pitchFamily="34" charset="0"/>
                <a:cs typeface="Arial" panose="020B0604020202020204" pitchFamily="34" charset="0"/>
              </a:rPr>
              <a:t>van het taplager </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48. Plaats van het taatspotje</a:t>
            </a:r>
          </a:p>
          <a:p>
            <a:r>
              <a:rPr lang="nl-BE" sz="1400" dirty="0" smtClean="0">
                <a:latin typeface="Arial" panose="020B0604020202020204" pitchFamily="34" charset="0"/>
                <a:cs typeface="Arial" panose="020B0604020202020204" pitchFamily="34" charset="0"/>
              </a:rPr>
              <a:t>49. Plaats van de ligger</a:t>
            </a:r>
          </a:p>
          <a:p>
            <a:r>
              <a:rPr lang="nl-BE" sz="1400" dirty="0" smtClean="0">
                <a:latin typeface="Arial" panose="020B0604020202020204" pitchFamily="34" charset="0"/>
                <a:cs typeface="Arial" panose="020B0604020202020204" pitchFamily="34" charset="0"/>
              </a:rPr>
              <a:t>50. Middelpunt van de ligger</a:t>
            </a:r>
          </a:p>
          <a:p>
            <a:r>
              <a:rPr lang="nl-BE" sz="1400" dirty="0" smtClean="0">
                <a:latin typeface="Arial" panose="020B0604020202020204" pitchFamily="34" charset="0"/>
                <a:cs typeface="Arial" panose="020B0604020202020204" pitchFamily="34" charset="0"/>
              </a:rPr>
              <a:t>51. Zwaartepunt natuursteen</a:t>
            </a:r>
          </a:p>
          <a:p>
            <a:r>
              <a:rPr lang="nl-BE" sz="1400" dirty="0" smtClean="0">
                <a:latin typeface="Arial" panose="020B0604020202020204" pitchFamily="34" charset="0"/>
                <a:cs typeface="Arial" panose="020B0604020202020204" pitchFamily="34" charset="0"/>
              </a:rPr>
              <a:t>52. Stellen van de ligger</a:t>
            </a:r>
          </a:p>
          <a:p>
            <a:r>
              <a:rPr lang="nl-BE" sz="1400" dirty="0" smtClean="0">
                <a:latin typeface="Arial" panose="020B0604020202020204" pitchFamily="34" charset="0"/>
                <a:cs typeface="Arial" panose="020B0604020202020204" pitchFamily="34" charset="0"/>
              </a:rPr>
              <a:t>53. </a:t>
            </a:r>
            <a:r>
              <a:rPr lang="nl-BE" sz="1400" dirty="0" err="1" smtClean="0">
                <a:latin typeface="Arial" panose="020B0604020202020204" pitchFamily="34" charset="0"/>
                <a:cs typeface="Arial" panose="020B0604020202020204" pitchFamily="34" charset="0"/>
              </a:rPr>
              <a:t>Wijzeren</a:t>
            </a:r>
            <a:r>
              <a:rPr lang="nl-BE" sz="1400" dirty="0" smtClean="0">
                <a:latin typeface="Arial" panose="020B0604020202020204" pitchFamily="34" charset="0"/>
                <a:cs typeface="Arial" panose="020B0604020202020204" pitchFamily="34" charset="0"/>
              </a:rPr>
              <a:t> </a:t>
            </a:r>
            <a:r>
              <a:rPr lang="nl-BE" sz="1400" dirty="0" err="1" smtClean="0">
                <a:latin typeface="Arial" panose="020B0604020202020204" pitchFamily="34" charset="0"/>
                <a:cs typeface="Arial" panose="020B0604020202020204" pitchFamily="34" charset="0"/>
              </a:rPr>
              <a:t>bolspil</a:t>
            </a:r>
            <a:endParaRPr lang="nl-BE" sz="1400" dirty="0" smtClean="0">
              <a:latin typeface="Arial" panose="020B0604020202020204" pitchFamily="34" charset="0"/>
              <a:cs typeface="Arial" panose="020B0604020202020204" pitchFamily="34" charset="0"/>
            </a:endParaRPr>
          </a:p>
          <a:p>
            <a:r>
              <a:rPr lang="nl-BE" sz="1400" dirty="0" smtClean="0">
                <a:latin typeface="Arial" panose="020B0604020202020204" pitchFamily="34" charset="0"/>
                <a:cs typeface="Arial" panose="020B0604020202020204" pitchFamily="34" charset="0"/>
              </a:rPr>
              <a:t>54. Uitrichten stut</a:t>
            </a:r>
          </a:p>
          <a:p>
            <a:r>
              <a:rPr lang="nl-BE" sz="1400" dirty="0" smtClean="0">
                <a:latin typeface="Arial" panose="020B0604020202020204" pitchFamily="34" charset="0"/>
                <a:cs typeface="Arial" panose="020B0604020202020204" pitchFamily="34" charset="0"/>
              </a:rPr>
              <a:t>55. Controle na het terugplaatsen</a:t>
            </a:r>
          </a:p>
          <a:p>
            <a:r>
              <a:rPr lang="nl-BE" sz="1400" dirty="0" smtClean="0">
                <a:latin typeface="Arial" panose="020B0604020202020204" pitchFamily="34" charset="0"/>
                <a:cs typeface="Arial" panose="020B0604020202020204" pitchFamily="34" charset="0"/>
              </a:rPr>
              <a:t>56. Problemen oplossen</a:t>
            </a:r>
          </a:p>
          <a:p>
            <a:r>
              <a:rPr lang="nl-BE" sz="1400" dirty="0" smtClean="0">
                <a:latin typeface="Arial" panose="020B0604020202020204" pitchFamily="34" charset="0"/>
                <a:cs typeface="Arial" panose="020B0604020202020204" pitchFamily="34" charset="0"/>
              </a:rPr>
              <a:t>57. Controle strijkende loper</a:t>
            </a:r>
          </a:p>
          <a:p>
            <a:r>
              <a:rPr lang="nl-BE" sz="1400" dirty="0" smtClean="0">
                <a:latin typeface="Arial" panose="020B0604020202020204" pitchFamily="34" charset="0"/>
                <a:cs typeface="Arial" panose="020B0604020202020204" pitchFamily="34" charset="0"/>
              </a:rPr>
              <a:t>58. Balanceren loper</a:t>
            </a:r>
          </a:p>
          <a:p>
            <a:r>
              <a:rPr lang="nl-BE" sz="1400" dirty="0" smtClean="0">
                <a:latin typeface="Arial" panose="020B0604020202020204" pitchFamily="34" charset="0"/>
                <a:cs typeface="Arial" panose="020B0604020202020204" pitchFamily="34" charset="0"/>
              </a:rPr>
              <a:t>59. Het lichtwerk</a:t>
            </a:r>
          </a:p>
          <a:p>
            <a:r>
              <a:rPr lang="nl-BE" sz="1400" dirty="0" smtClean="0">
                <a:latin typeface="Arial" panose="020B0604020202020204" pitchFamily="34" charset="0"/>
                <a:cs typeface="Arial" panose="020B0604020202020204" pitchFamily="34" charset="0"/>
              </a:rPr>
              <a:t>60. De regelateur</a:t>
            </a:r>
          </a:p>
          <a:p>
            <a:r>
              <a:rPr lang="nl-BE" sz="1400" dirty="0" smtClean="0">
                <a:latin typeface="Arial" panose="020B0604020202020204" pitchFamily="34" charset="0"/>
                <a:cs typeface="Arial" panose="020B0604020202020204" pitchFamily="34" charset="0"/>
              </a:rPr>
              <a:t>61. Trek- of duwregelateur</a:t>
            </a:r>
          </a:p>
          <a:p>
            <a:r>
              <a:rPr lang="nl-BE" sz="1400" dirty="0" smtClean="0">
                <a:latin typeface="Arial" panose="020B0604020202020204" pitchFamily="34" charset="0"/>
                <a:cs typeface="Arial" panose="020B0604020202020204" pitchFamily="34" charset="0"/>
              </a:rPr>
              <a:t>62. De steenkist of maalstoel</a:t>
            </a:r>
          </a:p>
          <a:p>
            <a:r>
              <a:rPr lang="nl-BE" sz="1400" dirty="0" smtClean="0">
                <a:latin typeface="Arial" panose="020B0604020202020204" pitchFamily="34" charset="0"/>
                <a:cs typeface="Arial" panose="020B0604020202020204" pitchFamily="34" charset="0"/>
              </a:rPr>
              <a:t>63. Het </a:t>
            </a:r>
            <a:r>
              <a:rPr lang="nl-BE" sz="1400" dirty="0" err="1" smtClean="0">
                <a:latin typeface="Arial" panose="020B0604020202020204" pitchFamily="34" charset="0"/>
                <a:cs typeface="Arial" panose="020B0604020202020204" pitchFamily="34" charset="0"/>
              </a:rPr>
              <a:t>schuddebakje</a:t>
            </a:r>
            <a:endParaRPr lang="nl-B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0360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Natuurstenen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7"/>
          <p:cNvSpPr txBox="1">
            <a:spLocks noChangeArrowheads="1"/>
          </p:cNvSpPr>
          <p:nvPr/>
        </p:nvSpPr>
        <p:spPr bwMode="auto">
          <a:xfrm>
            <a:off x="397314" y="3897034"/>
            <a:ext cx="473868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algn="ctr">
              <a:lnSpc>
                <a:spcPct val="100000"/>
              </a:lnSpc>
              <a:spcBef>
                <a:spcPct val="0"/>
              </a:spcBef>
              <a:buFontTx/>
              <a:buNone/>
            </a:pPr>
            <a:r>
              <a:rPr lang="nl-BE" altLang="nl-BE" sz="1800" b="1" dirty="0">
                <a:latin typeface="Arial" panose="020B0604020202020204" pitchFamily="34" charset="0"/>
                <a:cs typeface="Arial" panose="020B0604020202020204" pitchFamily="34" charset="0"/>
              </a:rPr>
              <a:t>Samengestelde Franse steen</a:t>
            </a:r>
          </a:p>
          <a:p>
            <a:pPr lvl="1"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 </a:t>
            </a:r>
            <a:r>
              <a:rPr lang="nl-BE" altLang="nl-BE" sz="1400" dirty="0">
                <a:latin typeface="Arial" panose="020B0604020202020204" pitchFamily="34" charset="0"/>
                <a:cs typeface="Arial" panose="020B0604020202020204" pitchFamily="34" charset="0"/>
              </a:rPr>
              <a:t>voor uitvoer naar Vlaanderen en Engeland</a:t>
            </a:r>
            <a:endParaRPr lang="nl-BE" altLang="nl-BE" sz="1400" b="1" dirty="0">
              <a:latin typeface="Arial" panose="020B0604020202020204" pitchFamily="34" charset="0"/>
              <a:cs typeface="Arial" panose="020B0604020202020204" pitchFamily="34" charset="0"/>
            </a:endParaRPr>
          </a:p>
        </p:txBody>
      </p:sp>
      <p:sp>
        <p:nvSpPr>
          <p:cNvPr id="10" name="Tekstvak 1"/>
          <p:cNvSpPr txBox="1">
            <a:spLocks noChangeArrowheads="1"/>
          </p:cNvSpPr>
          <p:nvPr/>
        </p:nvSpPr>
        <p:spPr bwMode="auto">
          <a:xfrm>
            <a:off x="51681" y="1765722"/>
            <a:ext cx="251264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Franse stenen bestaan uit zoetwaterkwarts.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stenen komen </a:t>
            </a:r>
            <a:r>
              <a:rPr lang="nl-BE" altLang="nl-BE" sz="1600" dirty="0" smtClean="0">
                <a:latin typeface="Arial" panose="020B0604020202020204" pitchFamily="34" charset="0"/>
                <a:cs typeface="Arial" panose="020B0604020202020204" pitchFamily="34" charset="0"/>
              </a:rPr>
              <a:t>uit o.a</a:t>
            </a:r>
            <a:r>
              <a:rPr lang="nl-BE" altLang="nl-BE" sz="1600" dirty="0">
                <a:latin typeface="Arial" panose="020B0604020202020204" pitchFamily="34" charset="0"/>
                <a:cs typeface="Arial" panose="020B0604020202020204" pitchFamily="34" charset="0"/>
              </a:rPr>
              <a: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 </a:t>
            </a:r>
            <a:r>
              <a:rPr lang="nl-BE" altLang="nl-BE" sz="1600" dirty="0" smtClean="0">
                <a:latin typeface="Arial" panose="020B0604020202020204" pitchFamily="34" charset="0"/>
                <a:cs typeface="Arial" panose="020B0604020202020204" pitchFamily="34" charset="0"/>
              </a:rPr>
              <a:t> </a:t>
            </a:r>
            <a:r>
              <a:rPr lang="nl-BE" altLang="nl-BE" sz="1200" dirty="0" smtClean="0">
                <a:latin typeface="Arial" panose="020B0604020202020204" pitchFamily="34" charset="0"/>
                <a:cs typeface="Arial" panose="020B0604020202020204" pitchFamily="34" charset="0"/>
              </a:rPr>
              <a:t>La </a:t>
            </a:r>
            <a:r>
              <a:rPr lang="nl-BE" altLang="nl-BE" sz="1200" dirty="0" err="1">
                <a:latin typeface="Arial" panose="020B0604020202020204" pitchFamily="34" charset="0"/>
                <a:cs typeface="Arial" panose="020B0604020202020204" pitchFamily="34" charset="0"/>
              </a:rPr>
              <a:t>Ferté</a:t>
            </a:r>
            <a:r>
              <a:rPr lang="nl-BE" altLang="nl-BE" sz="1200" dirty="0">
                <a:latin typeface="Arial" panose="020B0604020202020204" pitchFamily="34" charset="0"/>
                <a:cs typeface="Arial" panose="020B0604020202020204" pitchFamily="34" charset="0"/>
              </a:rPr>
              <a:t> sous </a:t>
            </a:r>
            <a:r>
              <a:rPr lang="nl-BE" altLang="nl-BE" sz="1200" dirty="0" err="1">
                <a:latin typeface="Arial" panose="020B0604020202020204" pitchFamily="34" charset="0"/>
                <a:cs typeface="Arial" panose="020B0604020202020204" pitchFamily="34" charset="0"/>
              </a:rPr>
              <a:t>Jouarre</a:t>
            </a:r>
            <a:r>
              <a:rPr lang="nl-BE" altLang="nl-BE" sz="1200" dirty="0">
                <a:latin typeface="Arial" panose="020B0604020202020204" pitchFamily="34" charset="0"/>
                <a:cs typeface="Arial" panose="020B0604020202020204" pitchFamily="34" charset="0"/>
              </a:rPr>
              <a:t>  (licht geel) </a:t>
            </a:r>
            <a:endParaRPr lang="nl-BE" altLang="nl-BE" sz="12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200" dirty="0">
                <a:latin typeface="Arial" panose="020B0604020202020204" pitchFamily="34" charset="0"/>
                <a:cs typeface="Arial" panose="020B0604020202020204" pitchFamily="34" charset="0"/>
              </a:rPr>
              <a:t> </a:t>
            </a:r>
            <a:r>
              <a:rPr lang="nl-BE" altLang="nl-BE" sz="1200" dirty="0" smtClean="0">
                <a:latin typeface="Arial" panose="020B0604020202020204" pitchFamily="34" charset="0"/>
                <a:cs typeface="Arial" panose="020B0604020202020204" pitchFamily="34" charset="0"/>
              </a:rPr>
              <a:t> Groeven </a:t>
            </a:r>
            <a:r>
              <a:rPr lang="nl-BE" altLang="nl-BE" sz="1200" dirty="0">
                <a:latin typeface="Arial" panose="020B0604020202020204" pitchFamily="34" charset="0"/>
                <a:cs typeface="Arial" panose="020B0604020202020204" pitchFamily="34" charset="0"/>
              </a:rPr>
              <a:t>van </a:t>
            </a:r>
            <a:r>
              <a:rPr lang="nl-BE" altLang="nl-BE" sz="1200" dirty="0" err="1">
                <a:latin typeface="Arial" panose="020B0604020202020204" pitchFamily="34" charset="0"/>
                <a:cs typeface="Arial" panose="020B0604020202020204" pitchFamily="34" charset="0"/>
              </a:rPr>
              <a:t>Eperon</a:t>
            </a:r>
            <a:r>
              <a:rPr lang="nl-BE" altLang="nl-BE" sz="1200" dirty="0">
                <a:latin typeface="Arial" panose="020B0604020202020204" pitchFamily="34" charset="0"/>
                <a:cs typeface="Arial" panose="020B0604020202020204" pitchFamily="34" charset="0"/>
              </a:rPr>
              <a:t> (grijsblauw)</a:t>
            </a:r>
          </a:p>
        </p:txBody>
      </p:sp>
      <p:pic>
        <p:nvPicPr>
          <p:cNvPr id="12"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49023" y="1009380"/>
            <a:ext cx="2847337"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Afbeelding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81057" y="1009380"/>
            <a:ext cx="2863800"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7"/>
          <p:cNvSpPr txBox="1">
            <a:spLocks noChangeArrowheads="1"/>
          </p:cNvSpPr>
          <p:nvPr/>
        </p:nvSpPr>
        <p:spPr bwMode="auto">
          <a:xfrm>
            <a:off x="5782045" y="3843375"/>
            <a:ext cx="286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b="1" dirty="0">
                <a:latin typeface="Arial" panose="020B0604020202020204" pitchFamily="34" charset="0"/>
                <a:cs typeface="Arial" panose="020B0604020202020204" pitchFamily="34" charset="0"/>
              </a:rPr>
              <a:t>Duitse lavasteen </a:t>
            </a:r>
            <a:endParaRPr lang="nl-BE" altLang="nl-BE" sz="1800" b="1" dirty="0" smtClean="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400" dirty="0" smtClean="0">
                <a:latin typeface="Arial" panose="020B0604020202020204" pitchFamily="34" charset="0"/>
                <a:cs typeface="Arial" panose="020B0604020202020204" pitchFamily="34" charset="0"/>
              </a:rPr>
              <a:t>of blauwe </a:t>
            </a:r>
            <a:r>
              <a:rPr lang="nl-BE" altLang="nl-BE" sz="1400" dirty="0">
                <a:latin typeface="Arial" panose="020B0604020202020204" pitchFamily="34" charset="0"/>
                <a:cs typeface="Arial" panose="020B0604020202020204" pitchFamily="34" charset="0"/>
              </a:rPr>
              <a:t>steen</a:t>
            </a:r>
          </a:p>
        </p:txBody>
      </p:sp>
      <p:sp>
        <p:nvSpPr>
          <p:cNvPr id="16" name="Tekstvak 6"/>
          <p:cNvSpPr txBox="1">
            <a:spLocks noChangeArrowheads="1"/>
          </p:cNvSpPr>
          <p:nvPr/>
        </p:nvSpPr>
        <p:spPr bwMode="auto">
          <a:xfrm>
            <a:off x="9129554" y="1827277"/>
            <a:ext cx="299362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Duitse steen bestaat uit lavabasalt, een schuimachtige blauwe of grijsachtige basaltsoort.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Afkomstig </a:t>
            </a:r>
            <a:r>
              <a:rPr lang="nl-BE" altLang="nl-BE" sz="1600" dirty="0">
                <a:latin typeface="Arial" panose="020B0604020202020204" pitchFamily="34" charset="0"/>
                <a:cs typeface="Arial" panose="020B0604020202020204" pitchFamily="34" charset="0"/>
              </a:rPr>
              <a:t>uit de Duitse Eifel</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Het is een </a:t>
            </a:r>
            <a:r>
              <a:rPr lang="nl-BE" altLang="nl-BE" sz="1600" dirty="0" smtClean="0">
                <a:latin typeface="Arial" panose="020B0604020202020204" pitchFamily="34" charset="0"/>
                <a:cs typeface="Arial" panose="020B0604020202020204" pitchFamily="34" charset="0"/>
              </a:rPr>
              <a:t>volledig </a:t>
            </a:r>
            <a:r>
              <a:rPr lang="nl-BE" altLang="nl-BE" sz="1600" dirty="0">
                <a:latin typeface="Arial" panose="020B0604020202020204" pitchFamily="34" charset="0"/>
                <a:cs typeface="Arial" panose="020B0604020202020204" pitchFamily="34" charset="0"/>
              </a:rPr>
              <a:t>massieve steen. </a:t>
            </a:r>
          </a:p>
        </p:txBody>
      </p:sp>
      <p:sp>
        <p:nvSpPr>
          <p:cNvPr id="17" name="Tekstvak 16"/>
          <p:cNvSpPr txBox="1">
            <a:spLocks noChangeArrowheads="1"/>
          </p:cNvSpPr>
          <p:nvPr/>
        </p:nvSpPr>
        <p:spPr bwMode="auto">
          <a:xfrm>
            <a:off x="995680" y="4536678"/>
            <a:ext cx="96529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Natuurstenen zijn uiterst geschikt om uit te </a:t>
            </a:r>
            <a:r>
              <a:rPr lang="nl-BE" altLang="nl-BE" sz="1800" dirty="0" smtClean="0">
                <a:latin typeface="Arial" panose="020B0604020202020204" pitchFamily="34" charset="0"/>
                <a:cs typeface="Arial" panose="020B0604020202020204" pitchFamily="34" charset="0"/>
              </a:rPr>
              <a:t>malen, vooral voor tarwe </a:t>
            </a:r>
            <a:r>
              <a:rPr lang="nl-BE" altLang="nl-BE" sz="1800" dirty="0">
                <a:latin typeface="Arial" panose="020B0604020202020204" pitchFamily="34" charset="0"/>
                <a:cs typeface="Arial" panose="020B0604020202020204" pitchFamily="34" charset="0"/>
              </a:rPr>
              <a:t>en boekweit</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De capaciteit is niet heel hoog maar de fijnheid is perfect. </a:t>
            </a:r>
          </a:p>
        </p:txBody>
      </p:sp>
      <p:sp>
        <p:nvSpPr>
          <p:cNvPr id="19" name="Tekstvak 8"/>
          <p:cNvSpPr txBox="1">
            <a:spLocks noChangeArrowheads="1"/>
          </p:cNvSpPr>
          <p:nvPr/>
        </p:nvSpPr>
        <p:spPr bwMode="auto">
          <a:xfrm>
            <a:off x="91106" y="5246047"/>
            <a:ext cx="1178625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Ondanks natuurlijk snijvermogen is het aanbrengen van een scherpsel toch nodig voor transport en afkoeling</a:t>
            </a:r>
            <a:r>
              <a:rPr lang="nl-BE" altLang="nl-BE" sz="18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Op de Duitse stenen veel kerven. </a:t>
            </a:r>
            <a:endParaRPr lang="nl-BE" altLang="nl-BE" sz="18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Afhankelijk </a:t>
            </a:r>
            <a:r>
              <a:rPr lang="nl-BE" altLang="nl-BE" sz="1800" dirty="0">
                <a:latin typeface="Arial" panose="020B0604020202020204" pitchFamily="34" charset="0"/>
                <a:cs typeface="Arial" panose="020B0604020202020204" pitchFamily="34" charset="0"/>
              </a:rPr>
              <a:t>van het beoogde doel 50 tot 200 stuks.</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Is een tamelijke zachte steen en is daarom gemakkelijk te billen maar dit moet wel vlugger gedaan worden dan de hardere Franse stenen </a:t>
            </a:r>
          </a:p>
        </p:txBody>
      </p:sp>
      <p:sp>
        <p:nvSpPr>
          <p:cNvPr id="2" name="Tijdelijke aanduiding voor datum 1"/>
          <p:cNvSpPr>
            <a:spLocks noGrp="1"/>
          </p:cNvSpPr>
          <p:nvPr>
            <p:ph type="dt" sz="half" idx="10"/>
          </p:nvPr>
        </p:nvSpPr>
        <p:spPr/>
        <p:txBody>
          <a:bodyPr/>
          <a:lstStyle/>
          <a:p>
            <a:fld id="{BDE4047F-A548-49E7-ACC2-8A0AF3E89915}"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20</a:t>
            </a:fld>
            <a:endParaRPr lang="nl-BE"/>
          </a:p>
        </p:txBody>
      </p:sp>
    </p:spTree>
    <p:extLst>
      <p:ext uri="{BB962C8B-B14F-4D97-AF65-F5344CB8AC3E}">
        <p14:creationId xmlns:p14="http://schemas.microsoft.com/office/powerpoint/2010/main" val="304729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Kunststenen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9" name="Afbeelding 2"/>
          <p:cNvPicPr>
            <a:picLocks noChangeAspect="1"/>
          </p:cNvPicPr>
          <p:nvPr/>
        </p:nvPicPr>
        <p:blipFill rotWithShape="1">
          <a:blip r:embed="rId4" cstate="print">
            <a:extLst>
              <a:ext uri="{28A0092B-C50C-407E-A947-70E740481C1C}">
                <a14:useLocalDpi xmlns:a14="http://schemas.microsoft.com/office/drawing/2010/main" val="0"/>
              </a:ext>
            </a:extLst>
          </a:blip>
          <a:srcRect l="18836" r="11613"/>
          <a:stretch/>
        </p:blipFill>
        <p:spPr bwMode="auto">
          <a:xfrm>
            <a:off x="6208774" y="4006475"/>
            <a:ext cx="2880000" cy="276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r="18828"/>
          <a:stretch/>
        </p:blipFill>
        <p:spPr bwMode="auto">
          <a:xfrm>
            <a:off x="3046341" y="4006475"/>
            <a:ext cx="2880000" cy="2779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7"/>
          <p:cNvSpPr txBox="1">
            <a:spLocks noChangeArrowheads="1"/>
          </p:cNvSpPr>
          <p:nvPr/>
        </p:nvSpPr>
        <p:spPr bwMode="auto">
          <a:xfrm>
            <a:off x="3046341" y="3334731"/>
            <a:ext cx="2880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b="1" dirty="0" smtClean="0">
                <a:latin typeface="Arial" panose="020B0604020202020204" pitchFamily="34" charset="0"/>
                <a:cs typeface="Arial" panose="020B0604020202020204" pitchFamily="34" charset="0"/>
              </a:rPr>
              <a:t>Massieve kunststeen</a:t>
            </a:r>
          </a:p>
          <a:p>
            <a:pPr algn="ctr">
              <a:lnSpc>
                <a:spcPct val="100000"/>
              </a:lnSpc>
              <a:spcBef>
                <a:spcPct val="0"/>
              </a:spcBef>
              <a:buFontTx/>
              <a:buNone/>
            </a:pPr>
            <a:r>
              <a:rPr lang="nl-BE" altLang="nl-BE" sz="1400" dirty="0" smtClean="0">
                <a:latin typeface="Arial" panose="020B0604020202020204" pitchFamily="34" charset="0"/>
                <a:cs typeface="Arial" panose="020B0604020202020204" pitchFamily="34" charset="0"/>
              </a:rPr>
              <a:t>(linkse steen)</a:t>
            </a:r>
            <a:endParaRPr lang="nl-BE" altLang="nl-BE" sz="1400" dirty="0">
              <a:latin typeface="Arial" panose="020B0604020202020204" pitchFamily="34" charset="0"/>
              <a:cs typeface="Arial" panose="020B0604020202020204" pitchFamily="34" charset="0"/>
            </a:endParaRPr>
          </a:p>
        </p:txBody>
      </p:sp>
      <p:sp>
        <p:nvSpPr>
          <p:cNvPr id="12" name="Tekstvak 8"/>
          <p:cNvSpPr txBox="1">
            <a:spLocks noChangeArrowheads="1"/>
          </p:cNvSpPr>
          <p:nvPr/>
        </p:nvSpPr>
        <p:spPr bwMode="auto">
          <a:xfrm>
            <a:off x="6082838" y="3334731"/>
            <a:ext cx="31318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b="1" dirty="0">
                <a:latin typeface="Arial" panose="020B0604020202020204" pitchFamily="34" charset="0"/>
                <a:cs typeface="Arial" panose="020B0604020202020204" pitchFamily="34" charset="0"/>
              </a:rPr>
              <a:t>Samengestelde kunststeen</a:t>
            </a:r>
          </a:p>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Met zacht </a:t>
            </a:r>
            <a:r>
              <a:rPr lang="nl-BE" altLang="nl-BE" sz="1400" dirty="0" smtClean="0">
                <a:latin typeface="Arial" panose="020B0604020202020204" pitchFamily="34" charset="0"/>
                <a:cs typeface="Arial" panose="020B0604020202020204" pitchFamily="34" charset="0"/>
              </a:rPr>
              <a:t>bodemsel (rechtse steen)</a:t>
            </a:r>
            <a:endParaRPr lang="nl-BE" altLang="nl-BE" sz="1400" dirty="0">
              <a:latin typeface="Arial" panose="020B0604020202020204" pitchFamily="34" charset="0"/>
              <a:cs typeface="Arial" panose="020B0604020202020204" pitchFamily="34" charset="0"/>
            </a:endParaRPr>
          </a:p>
        </p:txBody>
      </p:sp>
      <p:sp>
        <p:nvSpPr>
          <p:cNvPr id="13" name="Tekstvak 9"/>
          <p:cNvSpPr txBox="1">
            <a:spLocks noChangeArrowheads="1"/>
          </p:cNvSpPr>
          <p:nvPr/>
        </p:nvSpPr>
        <p:spPr bwMode="auto">
          <a:xfrm>
            <a:off x="196646" y="4513821"/>
            <a:ext cx="262838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a:t>
            </a:r>
            <a:r>
              <a:rPr lang="nl-BE" altLang="nl-BE" sz="1600" dirty="0" err="1">
                <a:latin typeface="Arial" panose="020B0604020202020204" pitchFamily="34" charset="0"/>
                <a:cs typeface="Arial" panose="020B0604020202020204" pitchFamily="34" charset="0"/>
              </a:rPr>
              <a:t>maallaag</a:t>
            </a:r>
            <a:r>
              <a:rPr lang="nl-BE" altLang="nl-BE" sz="1600" dirty="0">
                <a:latin typeface="Arial" panose="020B0604020202020204" pitchFamily="34" charset="0"/>
                <a:cs typeface="Arial" panose="020B0604020202020204" pitchFamily="34" charset="0"/>
              </a:rPr>
              <a:t> wordt in zijn geheel gemaakt het </a:t>
            </a:r>
            <a:r>
              <a:rPr lang="nl-BE" altLang="nl-BE" sz="1600" dirty="0" err="1">
                <a:latin typeface="Arial" panose="020B0604020202020204" pitchFamily="34" charset="0"/>
                <a:cs typeface="Arial" panose="020B0604020202020204" pitchFamily="34" charset="0"/>
              </a:rPr>
              <a:t>scherpsel</a:t>
            </a:r>
            <a:r>
              <a:rPr lang="nl-BE" altLang="nl-BE" sz="1600" dirty="0">
                <a:latin typeface="Arial" panose="020B0604020202020204" pitchFamily="34" charset="0"/>
                <a:cs typeface="Arial" panose="020B0604020202020204" pitchFamily="34" charset="0"/>
              </a:rPr>
              <a:t> profiel wordt daarna op de laag gelegd</a:t>
            </a:r>
            <a:r>
              <a:rPr lang="nl-BE" altLang="nl-BE" sz="16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Dit kan steeds veranderd worden</a:t>
            </a:r>
          </a:p>
        </p:txBody>
      </p:sp>
      <p:sp>
        <p:nvSpPr>
          <p:cNvPr id="14" name="Tekstvak 10"/>
          <p:cNvSpPr txBox="1">
            <a:spLocks noChangeArrowheads="1"/>
          </p:cNvSpPr>
          <p:nvPr/>
        </p:nvSpPr>
        <p:spPr bwMode="auto">
          <a:xfrm>
            <a:off x="9340646" y="4760043"/>
            <a:ext cx="285135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maallaag wordt samengesteld met vooraf gemaakte </a:t>
            </a:r>
            <a:r>
              <a:rPr lang="nl-BE" altLang="nl-BE" sz="1600" dirty="0" smtClean="0">
                <a:latin typeface="Arial" panose="020B0604020202020204" pitchFamily="34" charset="0"/>
                <a:cs typeface="Arial" panose="020B0604020202020204" pitchFamily="34" charset="0"/>
              </a:rPr>
              <a:t>maalbalken.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Het </a:t>
            </a:r>
            <a:r>
              <a:rPr lang="nl-BE" altLang="nl-BE" sz="1600" dirty="0">
                <a:latin typeface="Arial" panose="020B0604020202020204" pitchFamily="34" charset="0"/>
                <a:cs typeface="Arial" panose="020B0604020202020204" pitchFamily="34" charset="0"/>
              </a:rPr>
              <a:t>profiel van het </a:t>
            </a:r>
            <a:r>
              <a:rPr lang="nl-BE" altLang="nl-BE" sz="1600" dirty="0" smtClean="0">
                <a:latin typeface="Arial" panose="020B0604020202020204" pitchFamily="34" charset="0"/>
                <a:cs typeface="Arial" panose="020B0604020202020204" pitchFamily="34" charset="0"/>
              </a:rPr>
              <a:t>gekozen </a:t>
            </a:r>
            <a:r>
              <a:rPr lang="nl-BE" altLang="nl-BE" sz="1600" dirty="0">
                <a:latin typeface="Arial" panose="020B0604020202020204" pitchFamily="34" charset="0"/>
                <a:cs typeface="Arial" panose="020B0604020202020204" pitchFamily="34" charset="0"/>
              </a:rPr>
              <a:t>scherpsel kan niet meer veranderen </a:t>
            </a:r>
          </a:p>
        </p:txBody>
      </p:sp>
      <p:sp>
        <p:nvSpPr>
          <p:cNvPr id="21" name="Tekstvak 1"/>
          <p:cNvSpPr txBox="1">
            <a:spLocks noChangeArrowheads="1"/>
          </p:cNvSpPr>
          <p:nvPr/>
        </p:nvSpPr>
        <p:spPr bwMode="auto">
          <a:xfrm>
            <a:off x="3628913" y="971491"/>
            <a:ext cx="590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Kunststenen worden gemaakt in de werkplaats van de molensteenmakerij</a:t>
            </a:r>
            <a:r>
              <a:rPr lang="nl-BE" altLang="nl-BE" sz="2000" dirty="0">
                <a:latin typeface="Arial" panose="020B0604020202020204" pitchFamily="34" charset="0"/>
                <a:cs typeface="Arial" panose="020B0604020202020204" pitchFamily="34" charset="0"/>
              </a:rPr>
              <a:t>.</a:t>
            </a:r>
          </a:p>
        </p:txBody>
      </p:sp>
      <p:pic>
        <p:nvPicPr>
          <p:cNvPr id="15" name="Afbeelding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948" y="1360255"/>
            <a:ext cx="2991511"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3109" y="1365377"/>
            <a:ext cx="2017164" cy="3178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0"/>
          <p:cNvSpPr txBox="1">
            <a:spLocks noChangeArrowheads="1"/>
          </p:cNvSpPr>
          <p:nvPr/>
        </p:nvSpPr>
        <p:spPr bwMode="auto">
          <a:xfrm>
            <a:off x="4979622" y="1896301"/>
            <a:ext cx="33623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Werkplaats </a:t>
            </a:r>
            <a:r>
              <a:rPr lang="nl-BE" altLang="nl-BE" sz="1800" dirty="0" smtClean="0">
                <a:latin typeface="Arial" panose="020B0604020202020204" pitchFamily="34" charset="0"/>
                <a:cs typeface="Arial" panose="020B0604020202020204" pitchFamily="34" charset="0"/>
              </a:rPr>
              <a:t>Molensteenmakerij</a:t>
            </a:r>
            <a:endParaRPr lang="nl-BE" altLang="nl-BE"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Hans </a:t>
            </a:r>
            <a:r>
              <a:rPr lang="nl-BE" altLang="nl-BE" sz="1800" dirty="0" err="1" smtClean="0">
                <a:latin typeface="Arial" panose="020B0604020202020204" pitchFamily="34" charset="0"/>
                <a:cs typeface="Arial" panose="020B0604020202020204" pitchFamily="34" charset="0"/>
              </a:rPr>
              <a:t>Titulaer</a:t>
            </a:r>
            <a:r>
              <a:rPr lang="nl-BE" altLang="nl-BE" sz="1800" dirty="0" smtClean="0">
                <a:latin typeface="Arial" panose="020B0604020202020204" pitchFamily="34" charset="0"/>
                <a:cs typeface="Arial" panose="020B0604020202020204" pitchFamily="34" charset="0"/>
              </a:rPr>
              <a:t>, </a:t>
            </a:r>
          </a:p>
          <a:p>
            <a:pPr algn="ct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“de laatste in zijn vak!”</a:t>
            </a:r>
            <a:endParaRPr lang="nl-BE" altLang="nl-BE" sz="16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Malden</a:t>
            </a:r>
            <a:endParaRPr lang="nl-BE" altLang="nl-BE" sz="2000" dirty="0">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FCE76FB5-2608-4008-AD4F-7BE6ED8C3B7F}"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21</a:t>
            </a:fld>
            <a:endParaRPr lang="nl-BE"/>
          </a:p>
        </p:txBody>
      </p:sp>
    </p:spTree>
    <p:extLst>
      <p:ext uri="{BB962C8B-B14F-4D97-AF65-F5344CB8AC3E}">
        <p14:creationId xmlns:p14="http://schemas.microsoft.com/office/powerpoint/2010/main" val="245640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Maten en gewichten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a:spLocks noChangeArrowheads="1"/>
          </p:cNvSpPr>
          <p:nvPr/>
        </p:nvSpPr>
        <p:spPr bwMode="auto">
          <a:xfrm>
            <a:off x="358474" y="1141705"/>
            <a:ext cx="1137096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De grote, omtrek, van kunststenen wordt uitgedrukt in ‘Amsterdamse voeten’</a:t>
            </a:r>
          </a:p>
          <a:p>
            <a:pPr>
              <a:lnSpc>
                <a:spcPct val="100000"/>
              </a:lnSpc>
              <a:spcBef>
                <a:spcPct val="0"/>
              </a:spcBef>
              <a:buFontTx/>
              <a:buNone/>
            </a:pPr>
            <a:r>
              <a:rPr lang="nl-BE" altLang="nl-BE" sz="2400" dirty="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17</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 1,50 m </a:t>
            </a:r>
            <a:r>
              <a:rPr lang="nl-BE" altLang="nl-BE" sz="1800" dirty="0" smtClean="0">
                <a:latin typeface="Arial" panose="020B0604020202020204" pitchFamily="34" charset="0"/>
                <a:cs typeface="Arial" panose="020B0604020202020204" pitchFamily="34" charset="0"/>
              </a:rPr>
              <a:t>Ø  </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16</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 1,40 m </a:t>
            </a:r>
            <a:r>
              <a:rPr lang="nl-BE" altLang="nl-BE" sz="1800" dirty="0" smtClean="0">
                <a:latin typeface="Arial" panose="020B0604020202020204" pitchFamily="34" charset="0"/>
                <a:cs typeface="Arial" panose="020B0604020202020204" pitchFamily="34" charset="0"/>
              </a:rPr>
              <a:t>Ø        </a:t>
            </a:r>
            <a:r>
              <a:rPr lang="nl-BE" altLang="nl-BE" sz="1800" baseline="50000" dirty="0" smtClean="0">
                <a:latin typeface="Arial" panose="020B0604020202020204" pitchFamily="34" charset="0"/>
                <a:cs typeface="Arial" panose="020B0604020202020204" pitchFamily="34" charset="0"/>
              </a:rPr>
              <a:t>Meest </a:t>
            </a:r>
            <a:r>
              <a:rPr lang="nl-BE" altLang="nl-BE" sz="1800" baseline="50000" dirty="0">
                <a:latin typeface="Arial" panose="020B0604020202020204" pitchFamily="34" charset="0"/>
                <a:cs typeface="Arial" panose="020B0604020202020204" pitchFamily="34" charset="0"/>
              </a:rPr>
              <a:t>voorkomende </a:t>
            </a:r>
            <a:r>
              <a:rPr lang="nl-BE" altLang="nl-BE" sz="1800" baseline="50000" dirty="0" smtClean="0">
                <a:latin typeface="Arial" panose="020B0604020202020204" pitchFamily="34" charset="0"/>
                <a:cs typeface="Arial" panose="020B0604020202020204" pitchFamily="34" charset="0"/>
              </a:rPr>
              <a:t>maten </a:t>
            </a:r>
            <a:r>
              <a:rPr lang="nl-BE" altLang="nl-BE" sz="1800" baseline="50000" dirty="0">
                <a:latin typeface="Arial" panose="020B0604020202020204" pitchFamily="34" charset="0"/>
                <a:cs typeface="Arial" panose="020B0604020202020204" pitchFamily="34" charset="0"/>
              </a:rPr>
              <a:t>in </a:t>
            </a:r>
            <a:r>
              <a:rPr lang="nl-BE" altLang="nl-BE" sz="1800" baseline="50000" dirty="0" smtClean="0">
                <a:latin typeface="Arial" panose="020B0604020202020204" pitchFamily="34" charset="0"/>
                <a:cs typeface="Arial" panose="020B0604020202020204" pitchFamily="34" charset="0"/>
              </a:rPr>
              <a:t>Nederland </a:t>
            </a:r>
            <a:endParaRPr lang="nl-BE" altLang="nl-BE" sz="1800" baseline="50000" dirty="0">
              <a:latin typeface="Arial" panose="020B0604020202020204" pitchFamily="34" charset="0"/>
              <a:cs typeface="Arial" panose="020B0604020202020204" pitchFamily="34" charset="0"/>
            </a:endParaRP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15</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a:t>
            </a:r>
            <a:r>
              <a:rPr lang="nl-BE" altLang="nl-BE" sz="1800" baseline="30000" dirty="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14</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en</a:t>
            </a:r>
            <a:r>
              <a:rPr lang="nl-BE" altLang="nl-BE" sz="1800" baseline="30000" dirty="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13</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zijn ook gebruikte maten</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Stenen van 1,00 m </a:t>
            </a:r>
            <a:r>
              <a:rPr lang="nl-BE" altLang="nl-BE" sz="1800" dirty="0" smtClean="0">
                <a:latin typeface="Arial" panose="020B0604020202020204" pitchFamily="34" charset="0"/>
                <a:cs typeface="Arial" panose="020B0604020202020204" pitchFamily="34" charset="0"/>
              </a:rPr>
              <a:t>Ø (12</a:t>
            </a:r>
            <a:r>
              <a:rPr lang="nl-BE" altLang="nl-BE" sz="1800" baseline="30000" dirty="0" smtClean="0">
                <a:latin typeface="Arial" panose="020B0604020202020204" pitchFamily="34" charset="0"/>
                <a:cs typeface="Arial" panose="020B0604020202020204" pitchFamily="34" charset="0"/>
              </a:rPr>
              <a:t>der</a:t>
            </a:r>
            <a:r>
              <a:rPr lang="nl-BE" altLang="nl-BE" sz="1800" dirty="0" smtClean="0">
                <a:latin typeface="Arial" panose="020B0604020202020204" pitchFamily="34" charset="0"/>
                <a:cs typeface="Arial" panose="020B0604020202020204" pitchFamily="34" charset="0"/>
              </a:rPr>
              <a:t> ) </a:t>
            </a:r>
            <a:r>
              <a:rPr lang="nl-BE" altLang="nl-BE" sz="1800" dirty="0">
                <a:latin typeface="Arial" panose="020B0604020202020204" pitchFamily="34" charset="0"/>
                <a:cs typeface="Arial" panose="020B0604020202020204" pitchFamily="34" charset="0"/>
              </a:rPr>
              <a:t>en kleiner worden ‘Wolfjes’ genoemd</a:t>
            </a:r>
            <a:r>
              <a:rPr lang="nl-BE" altLang="nl-BE" sz="1800" dirty="0" smtClean="0">
                <a:latin typeface="Arial" panose="020B0604020202020204" pitchFamily="34" charset="0"/>
                <a:cs typeface="Arial" panose="020B0604020202020204" pitchFamily="34" charset="0"/>
              </a:rPr>
              <a:t>.</a:t>
            </a:r>
            <a:endParaRPr lang="nl-BE" altLang="nl-BE" sz="2000" dirty="0">
              <a:latin typeface="Arial" panose="020B0604020202020204" pitchFamily="34" charset="0"/>
              <a:cs typeface="Arial" panose="020B0604020202020204" pitchFamily="34" charset="0"/>
            </a:endParaRPr>
          </a:p>
        </p:txBody>
      </p:sp>
      <p:sp>
        <p:nvSpPr>
          <p:cNvPr id="10" name="Tekstvak 9"/>
          <p:cNvSpPr txBox="1">
            <a:spLocks noChangeArrowheads="1"/>
          </p:cNvSpPr>
          <p:nvPr/>
        </p:nvSpPr>
        <p:spPr bwMode="auto">
          <a:xfrm>
            <a:off x="358474" y="4478913"/>
            <a:ext cx="1138977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Het gewicht van de stenen is uiteraard afhankelijk van de dikte</a:t>
            </a:r>
          </a:p>
          <a:p>
            <a:pPr>
              <a:lnSpc>
                <a:spcPct val="100000"/>
              </a:lnSpc>
              <a:spcBef>
                <a:spcPct val="0"/>
              </a:spcBef>
              <a:buFontTx/>
              <a:buNone/>
            </a:pPr>
            <a:r>
              <a:rPr lang="nl-BE" altLang="nl-BE" sz="2400" dirty="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een 17</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weegt  ±    36 </a:t>
            </a:r>
            <a:r>
              <a:rPr lang="nl-BE" altLang="nl-BE" sz="1800" dirty="0">
                <a:latin typeface="Arial" panose="020B0604020202020204" pitchFamily="34" charset="0"/>
                <a:cs typeface="Arial" panose="020B0604020202020204" pitchFamily="34" charset="0"/>
              </a:rPr>
              <a:t>kg per cm dikte</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een 16</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31 kg per cm dikte</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een 15</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26 </a:t>
            </a:r>
            <a:r>
              <a:rPr lang="nl-BE" altLang="nl-BE" sz="1800" dirty="0">
                <a:latin typeface="Arial" panose="020B0604020202020204" pitchFamily="34" charset="0"/>
                <a:cs typeface="Arial" panose="020B0604020202020204" pitchFamily="34" charset="0"/>
              </a:rPr>
              <a:t>kg per cm dikte</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een </a:t>
            </a:r>
            <a:r>
              <a:rPr lang="nl-BE" altLang="nl-BE" sz="1800" dirty="0" smtClean="0">
                <a:latin typeface="Arial" panose="020B0604020202020204" pitchFamily="34" charset="0"/>
                <a:cs typeface="Arial" panose="020B0604020202020204" pitchFamily="34" charset="0"/>
              </a:rPr>
              <a:t>14</a:t>
            </a:r>
            <a:r>
              <a:rPr lang="nl-BE" altLang="nl-BE" sz="1800" baseline="30000" dirty="0" smtClean="0">
                <a:latin typeface="Arial" panose="020B0604020202020204" pitchFamily="34" charset="0"/>
                <a:cs typeface="Arial" panose="020B0604020202020204" pitchFamily="34" charset="0"/>
              </a:rPr>
              <a:t>de</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23 </a:t>
            </a:r>
            <a:r>
              <a:rPr lang="nl-BE" altLang="nl-BE" sz="1800" dirty="0">
                <a:latin typeface="Arial" panose="020B0604020202020204" pitchFamily="34" charset="0"/>
                <a:cs typeface="Arial" panose="020B0604020202020204" pitchFamily="34" charset="0"/>
              </a:rPr>
              <a:t>kg per cm dikte</a:t>
            </a:r>
          </a:p>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	een 13</a:t>
            </a:r>
            <a:r>
              <a:rPr lang="nl-BE" altLang="nl-BE" sz="1800" baseline="30000" dirty="0">
                <a:latin typeface="Arial" panose="020B0604020202020204" pitchFamily="34" charset="0"/>
                <a:cs typeface="Arial" panose="020B0604020202020204" pitchFamily="34" charset="0"/>
              </a:rPr>
              <a:t>der</a:t>
            </a:r>
            <a:r>
              <a:rPr lang="nl-BE" altLang="nl-BE" sz="1800" dirty="0">
                <a:latin typeface="Arial" panose="020B0604020202020204" pitchFamily="34" charset="0"/>
                <a:cs typeface="Arial" panose="020B0604020202020204" pitchFamily="34" charset="0"/>
              </a:rPr>
              <a:t>	 </a:t>
            </a:r>
            <a:r>
              <a:rPr lang="nl-BE" altLang="nl-BE" sz="1800" dirty="0" smtClean="0">
                <a:latin typeface="Arial" panose="020B0604020202020204" pitchFamily="34" charset="0"/>
                <a:cs typeface="Arial" panose="020B0604020202020204" pitchFamily="34" charset="0"/>
              </a:rPr>
              <a:t>   20 </a:t>
            </a:r>
            <a:r>
              <a:rPr lang="nl-BE" altLang="nl-BE" sz="1800" dirty="0">
                <a:latin typeface="Arial" panose="020B0604020202020204" pitchFamily="34" charset="0"/>
                <a:cs typeface="Arial" panose="020B0604020202020204" pitchFamily="34" charset="0"/>
              </a:rPr>
              <a:t>kg per cm dikte</a:t>
            </a:r>
          </a:p>
        </p:txBody>
      </p:sp>
      <p:sp>
        <p:nvSpPr>
          <p:cNvPr id="11" name="Tekstvak 10"/>
          <p:cNvSpPr txBox="1"/>
          <p:nvPr/>
        </p:nvSpPr>
        <p:spPr>
          <a:xfrm>
            <a:off x="358474" y="2972253"/>
            <a:ext cx="11389775" cy="738664"/>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*Oorspronkelijk afmeting van de Ø van de steen was 17 Keulse ‘palm’ (17 x 9,6 ) = 163,2 cm Ø. </a:t>
            </a:r>
          </a:p>
          <a:p>
            <a:r>
              <a:rPr lang="nl-BE" sz="1400" dirty="0" smtClean="0">
                <a:solidFill>
                  <a:srgbClr val="FF0000"/>
                </a:solidFill>
                <a:latin typeface="Arial" panose="020B0604020202020204" pitchFamily="34" charset="0"/>
                <a:cs typeface="Arial" panose="020B0604020202020204" pitchFamily="34" charset="0"/>
              </a:rPr>
              <a:t>  Later in Rijnlandse ‘voeten en duim’ een 17</a:t>
            </a:r>
            <a:r>
              <a:rPr lang="nl-BE" sz="1400" baseline="30000" dirty="0" smtClean="0">
                <a:solidFill>
                  <a:srgbClr val="FF0000"/>
                </a:solidFill>
                <a:latin typeface="Arial" panose="020B0604020202020204" pitchFamily="34" charset="0"/>
                <a:cs typeface="Arial" panose="020B0604020202020204" pitchFamily="34" charset="0"/>
              </a:rPr>
              <a:t>der</a:t>
            </a:r>
            <a:r>
              <a:rPr lang="nl-BE" sz="1400" dirty="0" smtClean="0">
                <a:solidFill>
                  <a:srgbClr val="FF0000"/>
                </a:solidFill>
                <a:latin typeface="Arial" panose="020B0604020202020204" pitchFamily="34" charset="0"/>
                <a:cs typeface="Arial" panose="020B0604020202020204" pitchFamily="34" charset="0"/>
              </a:rPr>
              <a:t> was dan 5 voet en 3 duim (5 x 31,4 + 3 x 2,6) = 164,8 Ø </a:t>
            </a:r>
          </a:p>
          <a:p>
            <a:r>
              <a:rPr lang="nl-BE" sz="1400" dirty="0" smtClean="0">
                <a:solidFill>
                  <a:srgbClr val="FF0000"/>
                </a:solidFill>
                <a:latin typeface="Arial" panose="020B0604020202020204" pitchFamily="34" charset="0"/>
                <a:cs typeface="Arial" panose="020B0604020202020204" pitchFamily="34" charset="0"/>
              </a:rPr>
              <a:t>  In sommige publicaties gaat men uit van de omtrek in ‘Amsterdamse Voet’ een 17</a:t>
            </a:r>
            <a:r>
              <a:rPr lang="nl-BE" sz="1400" baseline="30000" dirty="0" smtClean="0">
                <a:solidFill>
                  <a:srgbClr val="FF0000"/>
                </a:solidFill>
                <a:latin typeface="Arial" panose="020B0604020202020204" pitchFamily="34" charset="0"/>
                <a:cs typeface="Arial" panose="020B0604020202020204" pitchFamily="34" charset="0"/>
              </a:rPr>
              <a:t>der </a:t>
            </a:r>
            <a:r>
              <a:rPr lang="nl-BE" sz="1400" dirty="0" smtClean="0">
                <a:solidFill>
                  <a:srgbClr val="FF0000"/>
                </a:solidFill>
                <a:latin typeface="Arial" panose="020B0604020202020204" pitchFamily="34" charset="0"/>
                <a:cs typeface="Arial" panose="020B0604020202020204" pitchFamily="34" charset="0"/>
              </a:rPr>
              <a:t> is dan 17 x 0,2831 m = 4,8127 m en een Ø van 1,53 m  </a:t>
            </a:r>
            <a:endParaRPr lang="nl-BE" sz="1400" dirty="0">
              <a:solidFill>
                <a:srgbClr val="FF0000"/>
              </a:solidFill>
              <a:latin typeface="Arial" panose="020B0604020202020204" pitchFamily="34" charset="0"/>
              <a:cs typeface="Arial" panose="020B0604020202020204" pitchFamily="34" charset="0"/>
            </a:endParaRPr>
          </a:p>
        </p:txBody>
      </p:sp>
      <p:sp>
        <p:nvSpPr>
          <p:cNvPr id="12" name="Tekstvak 11"/>
          <p:cNvSpPr txBox="1"/>
          <p:nvPr/>
        </p:nvSpPr>
        <p:spPr>
          <a:xfrm>
            <a:off x="358474" y="3941027"/>
            <a:ext cx="11194086"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 ‘wolf’ is een verbastering van het Duitse ‘</a:t>
            </a:r>
            <a:r>
              <a:rPr lang="nl-BE" sz="1400" dirty="0" err="1" smtClean="0">
                <a:solidFill>
                  <a:srgbClr val="FF0000"/>
                </a:solidFill>
                <a:latin typeface="Arial" panose="020B0604020202020204" pitchFamily="34" charset="0"/>
                <a:cs typeface="Arial" panose="020B0604020202020204" pitchFamily="34" charset="0"/>
              </a:rPr>
              <a:t>Zwölf</a:t>
            </a:r>
            <a:r>
              <a:rPr lang="nl-BE" sz="1400" dirty="0" smtClean="0">
                <a:solidFill>
                  <a:srgbClr val="FF0000"/>
                </a:solidFill>
                <a:latin typeface="Arial" panose="020B0604020202020204" pitchFamily="34" charset="0"/>
                <a:cs typeface="Arial" panose="020B0604020202020204" pitchFamily="34" charset="0"/>
              </a:rPr>
              <a:t>’ de oude steenmaat van 12 ‘palm’</a:t>
            </a:r>
            <a:endParaRPr lang="nl-BE" sz="1400"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7E73F9F0-BC04-4A18-B051-B6BDDA41FF33}"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22</a:t>
            </a:fld>
            <a:endParaRPr lang="nl-BE"/>
          </a:p>
        </p:txBody>
      </p:sp>
    </p:spTree>
    <p:extLst>
      <p:ext uri="{BB962C8B-B14F-4D97-AF65-F5344CB8AC3E}">
        <p14:creationId xmlns:p14="http://schemas.microsoft.com/office/powerpoint/2010/main" val="258555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Samenstelling steenkoppel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a:spLocks noChangeArrowheads="1"/>
          </p:cNvSpPr>
          <p:nvPr/>
        </p:nvSpPr>
        <p:spPr bwMode="auto">
          <a:xfrm>
            <a:off x="844550" y="2342555"/>
            <a:ext cx="26177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Loper 40 cm</a:t>
            </a:r>
          </a:p>
        </p:txBody>
      </p:sp>
      <p:sp>
        <p:nvSpPr>
          <p:cNvPr id="10" name="Linkeraccolade 9"/>
          <p:cNvSpPr/>
          <p:nvPr/>
        </p:nvSpPr>
        <p:spPr>
          <a:xfrm>
            <a:off x="2994025" y="2037755"/>
            <a:ext cx="546100" cy="107156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1" name="Linkeraccolade 10"/>
          <p:cNvSpPr/>
          <p:nvPr/>
        </p:nvSpPr>
        <p:spPr>
          <a:xfrm>
            <a:off x="2994025" y="3187105"/>
            <a:ext cx="546100" cy="75882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2" name="Tekstvak 11"/>
          <p:cNvSpPr txBox="1">
            <a:spLocks noChangeArrowheads="1"/>
          </p:cNvSpPr>
          <p:nvPr/>
        </p:nvSpPr>
        <p:spPr bwMode="auto">
          <a:xfrm>
            <a:off x="844550" y="3376018"/>
            <a:ext cx="20002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Ligger 30 cm </a:t>
            </a:r>
          </a:p>
        </p:txBody>
      </p:sp>
      <p:sp>
        <p:nvSpPr>
          <p:cNvPr id="13" name="Rechteraccolade 12"/>
          <p:cNvSpPr/>
          <p:nvPr/>
        </p:nvSpPr>
        <p:spPr>
          <a:xfrm>
            <a:off x="7442200" y="2037755"/>
            <a:ext cx="212725" cy="658813"/>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4" name="Rechteraccolade 13"/>
          <p:cNvSpPr/>
          <p:nvPr/>
        </p:nvSpPr>
        <p:spPr>
          <a:xfrm>
            <a:off x="7442200" y="2696568"/>
            <a:ext cx="212725" cy="41275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5" name="Rechteraccolade 14"/>
          <p:cNvSpPr/>
          <p:nvPr/>
        </p:nvSpPr>
        <p:spPr>
          <a:xfrm>
            <a:off x="7442200" y="3171230"/>
            <a:ext cx="212725" cy="344488"/>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6" name="Rechteraccolade 15"/>
          <p:cNvSpPr/>
          <p:nvPr/>
        </p:nvSpPr>
        <p:spPr>
          <a:xfrm>
            <a:off x="7442200" y="3515718"/>
            <a:ext cx="212725" cy="430212"/>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7" name="Tekstvak 16"/>
          <p:cNvSpPr txBox="1">
            <a:spLocks noChangeArrowheads="1"/>
          </p:cNvSpPr>
          <p:nvPr/>
        </p:nvSpPr>
        <p:spPr bwMode="auto">
          <a:xfrm>
            <a:off x="7961313" y="2129698"/>
            <a:ext cx="32559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smtClean="0">
                <a:latin typeface="Arial" panose="020B0604020202020204" pitchFamily="34" charset="0"/>
                <a:cs typeface="Arial" panose="020B0604020202020204" pitchFamily="34" charset="0"/>
              </a:rPr>
              <a:t>Ballastlaag </a:t>
            </a:r>
            <a:r>
              <a:rPr lang="nl-BE" altLang="nl-BE" sz="2000" dirty="0">
                <a:latin typeface="Arial" panose="020B0604020202020204" pitchFamily="34" charset="0"/>
                <a:cs typeface="Arial" panose="020B0604020202020204" pitchFamily="34" charset="0"/>
              </a:rPr>
              <a:t>± 25 cm </a:t>
            </a:r>
          </a:p>
        </p:txBody>
      </p:sp>
      <p:sp>
        <p:nvSpPr>
          <p:cNvPr id="18" name="Tekstvak 17"/>
          <p:cNvSpPr txBox="1">
            <a:spLocks noChangeArrowheads="1"/>
          </p:cNvSpPr>
          <p:nvPr/>
        </p:nvSpPr>
        <p:spPr bwMode="auto">
          <a:xfrm>
            <a:off x="7961313" y="3508706"/>
            <a:ext cx="3392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smtClean="0">
                <a:latin typeface="Arial" panose="020B0604020202020204" pitchFamily="34" charset="0"/>
                <a:cs typeface="Arial" panose="020B0604020202020204" pitchFamily="34" charset="0"/>
              </a:rPr>
              <a:t>Ballastlaag </a:t>
            </a:r>
            <a:r>
              <a:rPr lang="nl-BE" altLang="nl-BE" sz="2000" dirty="0">
                <a:latin typeface="Arial" panose="020B0604020202020204" pitchFamily="34" charset="0"/>
                <a:cs typeface="Arial" panose="020B0604020202020204" pitchFamily="34" charset="0"/>
              </a:rPr>
              <a:t>± 15 cm</a:t>
            </a:r>
          </a:p>
        </p:txBody>
      </p:sp>
      <p:sp>
        <p:nvSpPr>
          <p:cNvPr id="19" name="Tekstvak 18"/>
          <p:cNvSpPr txBox="1">
            <a:spLocks noChangeArrowheads="1"/>
          </p:cNvSpPr>
          <p:nvPr/>
        </p:nvSpPr>
        <p:spPr bwMode="auto">
          <a:xfrm>
            <a:off x="7961313" y="2709135"/>
            <a:ext cx="3238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err="1">
                <a:latin typeface="Arial" panose="020B0604020202020204" pitchFamily="34" charset="0"/>
                <a:cs typeface="Arial" panose="020B0604020202020204" pitchFamily="34" charset="0"/>
              </a:rPr>
              <a:t>Maallaag</a:t>
            </a:r>
            <a:r>
              <a:rPr lang="nl-BE" altLang="nl-BE" sz="2000" dirty="0">
                <a:latin typeface="Arial" panose="020B0604020202020204" pitchFamily="34" charset="0"/>
                <a:cs typeface="Arial" panose="020B0604020202020204" pitchFamily="34" charset="0"/>
              </a:rPr>
              <a:t> ± 15 cm</a:t>
            </a:r>
          </a:p>
        </p:txBody>
      </p:sp>
      <p:sp>
        <p:nvSpPr>
          <p:cNvPr id="20" name="Tekstvak 19"/>
          <p:cNvSpPr txBox="1">
            <a:spLocks noChangeArrowheads="1"/>
          </p:cNvSpPr>
          <p:nvPr/>
        </p:nvSpPr>
        <p:spPr bwMode="auto">
          <a:xfrm>
            <a:off x="7961313" y="3134056"/>
            <a:ext cx="29162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err="1">
                <a:latin typeface="Arial" panose="020B0604020202020204" pitchFamily="34" charset="0"/>
                <a:cs typeface="Arial" panose="020B0604020202020204" pitchFamily="34" charset="0"/>
              </a:rPr>
              <a:t>Maallaag</a:t>
            </a:r>
            <a:r>
              <a:rPr lang="nl-BE" altLang="nl-BE" sz="2000" dirty="0">
                <a:latin typeface="Arial" panose="020B0604020202020204" pitchFamily="34" charset="0"/>
                <a:cs typeface="Arial" panose="020B0604020202020204" pitchFamily="34" charset="0"/>
              </a:rPr>
              <a:t> ± 15 cm </a:t>
            </a:r>
          </a:p>
        </p:txBody>
      </p:sp>
      <p:sp>
        <p:nvSpPr>
          <p:cNvPr id="21" name="Tekstvak 20"/>
          <p:cNvSpPr txBox="1">
            <a:spLocks noChangeArrowheads="1"/>
          </p:cNvSpPr>
          <p:nvPr/>
        </p:nvSpPr>
        <p:spPr bwMode="auto">
          <a:xfrm>
            <a:off x="4544819" y="1272680"/>
            <a:ext cx="198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latin typeface="Arial" panose="020B0604020202020204" pitchFamily="34" charset="0"/>
                <a:cs typeface="Arial" panose="020B0604020202020204" pitchFamily="34" charset="0"/>
              </a:rPr>
              <a:t>Balanceergaten</a:t>
            </a:r>
          </a:p>
        </p:txBody>
      </p:sp>
      <p:sp>
        <p:nvSpPr>
          <p:cNvPr id="22" name="Tekstvak 21"/>
          <p:cNvSpPr txBox="1">
            <a:spLocks noChangeArrowheads="1"/>
          </p:cNvSpPr>
          <p:nvPr/>
        </p:nvSpPr>
        <p:spPr bwMode="auto">
          <a:xfrm>
            <a:off x="4697412" y="4264356"/>
            <a:ext cx="18176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Kraangaten</a:t>
            </a:r>
          </a:p>
        </p:txBody>
      </p:sp>
      <p:pic>
        <p:nvPicPr>
          <p:cNvPr id="33"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4576" y="1824571"/>
            <a:ext cx="3900487"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Rechte verbindingslijn met pijl 22"/>
          <p:cNvCxnSpPr/>
          <p:nvPr/>
        </p:nvCxnSpPr>
        <p:spPr>
          <a:xfrm flipH="1" flipV="1">
            <a:off x="5605463" y="2764830"/>
            <a:ext cx="794" cy="1481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V="1">
            <a:off x="5606257" y="2493368"/>
            <a:ext cx="1686718" cy="1752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flipV="1">
            <a:off x="3883025" y="2534644"/>
            <a:ext cx="1723232" cy="17113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7066435" y="4746953"/>
            <a:ext cx="5016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Het doel van de </a:t>
            </a:r>
            <a:r>
              <a:rPr lang="nl-BE" altLang="nl-BE" sz="1600" dirty="0" smtClean="0">
                <a:latin typeface="Arial" panose="020B0604020202020204" pitchFamily="34" charset="0"/>
                <a:cs typeface="Arial" panose="020B0604020202020204" pitchFamily="34" charset="0"/>
              </a:rPr>
              <a:t>ballastlaag </a:t>
            </a:r>
            <a:r>
              <a:rPr lang="nl-BE" altLang="nl-BE" sz="1600" dirty="0">
                <a:latin typeface="Arial" panose="020B0604020202020204" pitchFamily="34" charset="0"/>
                <a:cs typeface="Arial" panose="020B0604020202020204" pitchFamily="34" charset="0"/>
              </a:rPr>
              <a:t>is enkel gewicht geven en bestaat uit zand, grind vermengd met magnesiet en chloormagnesium. </a:t>
            </a:r>
          </a:p>
        </p:txBody>
      </p:sp>
      <p:sp>
        <p:nvSpPr>
          <p:cNvPr id="27" name="Tekstvak 26"/>
          <p:cNvSpPr txBox="1">
            <a:spLocks noChangeArrowheads="1"/>
          </p:cNvSpPr>
          <p:nvPr/>
        </p:nvSpPr>
        <p:spPr bwMode="auto">
          <a:xfrm>
            <a:off x="458788" y="1637230"/>
            <a:ext cx="27384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De loper is dikker, moet maaldruk leveren</a:t>
            </a:r>
          </a:p>
        </p:txBody>
      </p:sp>
      <p:sp>
        <p:nvSpPr>
          <p:cNvPr id="28" name="Tekstvak 27"/>
          <p:cNvSpPr txBox="1">
            <a:spLocks noChangeArrowheads="1"/>
          </p:cNvSpPr>
          <p:nvPr/>
        </p:nvSpPr>
        <p:spPr bwMode="auto">
          <a:xfrm>
            <a:off x="458788" y="3798293"/>
            <a:ext cx="2308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De ligger moet enkel ondersteunen</a:t>
            </a:r>
          </a:p>
        </p:txBody>
      </p:sp>
      <p:sp>
        <p:nvSpPr>
          <p:cNvPr id="29" name="Tekstvak 28"/>
          <p:cNvSpPr txBox="1">
            <a:spLocks noChangeArrowheads="1"/>
          </p:cNvSpPr>
          <p:nvPr/>
        </p:nvSpPr>
        <p:spPr bwMode="auto">
          <a:xfrm>
            <a:off x="0" y="4746953"/>
            <a:ext cx="65151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4 </a:t>
            </a:r>
            <a:r>
              <a:rPr lang="nl-BE" altLang="nl-BE" sz="1600" dirty="0" smtClean="0">
                <a:latin typeface="Arial" panose="020B0604020202020204" pitchFamily="34" charset="0"/>
                <a:cs typeface="Arial" panose="020B0604020202020204" pitchFamily="34" charset="0"/>
              </a:rPr>
              <a:t>Kraangaten in de loper: </a:t>
            </a:r>
            <a:r>
              <a:rPr lang="nl-BE" altLang="nl-BE" sz="1600" dirty="0">
                <a:latin typeface="Arial" panose="020B0604020202020204" pitchFamily="34" charset="0"/>
                <a:cs typeface="Arial" panose="020B0604020202020204" pitchFamily="34" charset="0"/>
              </a:rPr>
              <a:t>2 aan 2,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1 </a:t>
            </a:r>
            <a:r>
              <a:rPr lang="nl-BE" altLang="nl-BE" sz="1600" dirty="0">
                <a:latin typeface="Arial" panose="020B0604020202020204" pitchFamily="34" charset="0"/>
                <a:cs typeface="Arial" panose="020B0604020202020204" pitchFamily="34" charset="0"/>
              </a:rPr>
              <a:t>stel in het midden en 1 stel iets </a:t>
            </a:r>
            <a:r>
              <a:rPr lang="nl-BE" altLang="nl-BE" sz="1600" dirty="0" smtClean="0">
                <a:latin typeface="Arial" panose="020B0604020202020204" pitchFamily="34" charset="0"/>
                <a:cs typeface="Arial" panose="020B0604020202020204" pitchFamily="34" charset="0"/>
              </a:rPr>
              <a:t>hoger</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reden hiervoor is: </a:t>
            </a:r>
            <a:r>
              <a:rPr lang="nl-BE" altLang="nl-BE" sz="1600" dirty="0">
                <a:latin typeface="Arial" panose="020B0604020202020204" pitchFamily="34" charset="0"/>
                <a:cs typeface="Arial" panose="020B0604020202020204" pitchFamily="34" charset="0"/>
              </a:rPr>
              <a:t>om na het gedeeltelijk afmalen van de </a:t>
            </a:r>
            <a:r>
              <a:rPr lang="nl-BE" altLang="nl-BE" sz="1600" dirty="0" err="1" smtClean="0">
                <a:latin typeface="Arial" panose="020B0604020202020204" pitchFamily="34" charset="0"/>
                <a:cs typeface="Arial" panose="020B0604020202020204" pitchFamily="34" charset="0"/>
              </a:rPr>
              <a:t>maallaag</a:t>
            </a:r>
            <a:r>
              <a:rPr lang="nl-BE" altLang="nl-BE" sz="1600" dirty="0" smtClean="0">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de </a:t>
            </a:r>
            <a:r>
              <a:rPr lang="nl-BE" altLang="nl-BE" sz="1600" dirty="0" smtClean="0">
                <a:latin typeface="Arial" panose="020B0604020202020204" pitchFamily="34" charset="0"/>
                <a:cs typeface="Arial" panose="020B0604020202020204" pitchFamily="34" charset="0"/>
              </a:rPr>
              <a:t>balans </a:t>
            </a:r>
            <a:r>
              <a:rPr lang="nl-BE" altLang="nl-BE" sz="1600" dirty="0">
                <a:latin typeface="Arial" panose="020B0604020202020204" pitchFamily="34" charset="0"/>
                <a:cs typeface="Arial" panose="020B0604020202020204" pitchFamily="34" charset="0"/>
              </a:rPr>
              <a:t>van de steen te </a:t>
            </a:r>
            <a:r>
              <a:rPr lang="nl-BE" altLang="nl-BE" sz="1600" dirty="0" smtClean="0">
                <a:latin typeface="Arial" panose="020B0604020202020204" pitchFamily="34" charset="0"/>
                <a:cs typeface="Arial" panose="020B0604020202020204" pitchFamily="34" charset="0"/>
              </a:rPr>
              <a:t>behouden.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Om de loper in de steenkraan te </a:t>
            </a:r>
            <a:r>
              <a:rPr lang="nl-BE" altLang="nl-BE" sz="1600" dirty="0">
                <a:latin typeface="Arial" panose="020B0604020202020204" pitchFamily="34" charset="0"/>
                <a:cs typeface="Arial" panose="020B0604020202020204" pitchFamily="34" charset="0"/>
              </a:rPr>
              <a:t>keren bij het </a:t>
            </a:r>
            <a:r>
              <a:rPr lang="nl-BE" altLang="nl-BE" sz="1600" dirty="0" smtClean="0">
                <a:latin typeface="Arial" panose="020B0604020202020204" pitchFamily="34" charset="0"/>
                <a:cs typeface="Arial" panose="020B0604020202020204" pitchFamily="34" charset="0"/>
              </a:rPr>
              <a:t>open leggen van het steenkoppel.</a:t>
            </a:r>
            <a:endParaRPr lang="nl-BE" altLang="nl-BE" sz="1600" dirty="0">
              <a:latin typeface="Arial" panose="020B0604020202020204" pitchFamily="34" charset="0"/>
              <a:cs typeface="Arial" panose="020B0604020202020204" pitchFamily="34" charset="0"/>
            </a:endParaRPr>
          </a:p>
        </p:txBody>
      </p:sp>
      <p:cxnSp>
        <p:nvCxnSpPr>
          <p:cNvPr id="30" name="Rechte verbindingslijn met pijl 29"/>
          <p:cNvCxnSpPr>
            <a:stCxn id="21" idx="1"/>
          </p:cNvCxnSpPr>
          <p:nvPr/>
        </p:nvCxnSpPr>
        <p:spPr>
          <a:xfrm flipH="1">
            <a:off x="4246564" y="1452680"/>
            <a:ext cx="298255" cy="6586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a:stCxn id="21" idx="3"/>
          </p:cNvCxnSpPr>
          <p:nvPr/>
        </p:nvCxnSpPr>
        <p:spPr>
          <a:xfrm>
            <a:off x="6524819" y="1452680"/>
            <a:ext cx="337649" cy="64718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7338718" y="1068057"/>
            <a:ext cx="4501152" cy="830997"/>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4 Balanceergaten in de loper</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Hier kan gewicht toegevoegd worden om de loper in balans te brengen</a:t>
            </a:r>
            <a:endParaRPr lang="nl-BE" sz="1600" dirty="0">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EA535AC4-64E1-4AAA-9974-D47E365D1163}"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23</a:t>
            </a:fld>
            <a:endParaRPr lang="nl-BE"/>
          </a:p>
        </p:txBody>
      </p:sp>
      <p:cxnSp>
        <p:nvCxnSpPr>
          <p:cNvPr id="35" name="Rechte verbindingslijn met pijl 34"/>
          <p:cNvCxnSpPr>
            <a:stCxn id="21" idx="2"/>
          </p:cNvCxnSpPr>
          <p:nvPr/>
        </p:nvCxnSpPr>
        <p:spPr>
          <a:xfrm>
            <a:off x="5534819" y="1632680"/>
            <a:ext cx="0" cy="405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66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1+#ppt_w/2"/>
                                          </p:val>
                                        </p:tav>
                                        <p:tav tm="100000">
                                          <p:val>
                                            <p:strVal val="#ppt_x"/>
                                          </p:val>
                                        </p:tav>
                                      </p:tavLst>
                                    </p:anim>
                                    <p:anim calcmode="lin" valueType="num">
                                      <p:cBhvr additive="base">
                                        <p:cTn id="36" dur="500" fill="hold"/>
                                        <p:tgtEl>
                                          <p:spTgt spid="17"/>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1+#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1+#ppt_w/2"/>
                                          </p:val>
                                        </p:tav>
                                        <p:tav tm="100000">
                                          <p:val>
                                            <p:strVal val="#ppt_x"/>
                                          </p:val>
                                        </p:tav>
                                      </p:tavLst>
                                    </p:anim>
                                    <p:anim calcmode="lin" valueType="num">
                                      <p:cBhvr additive="base">
                                        <p:cTn id="44" dur="500" fill="hold"/>
                                        <p:tgtEl>
                                          <p:spTgt spid="1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1+#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1+#ppt_w/2"/>
                                          </p:val>
                                        </p:tav>
                                        <p:tav tm="100000">
                                          <p:val>
                                            <p:strVal val="#ppt_x"/>
                                          </p:val>
                                        </p:tav>
                                      </p:tavLst>
                                    </p:anim>
                                    <p:anim calcmode="lin" valueType="num">
                                      <p:cBhvr additive="base">
                                        <p:cTn id="58" dur="500" fill="hold"/>
                                        <p:tgtEl>
                                          <p:spTgt spid="14"/>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1+#ppt_w/2"/>
                                          </p:val>
                                        </p:tav>
                                        <p:tav tm="100000">
                                          <p:val>
                                            <p:strVal val="#ppt_x"/>
                                          </p:val>
                                        </p:tav>
                                      </p:tavLst>
                                    </p:anim>
                                    <p:anim calcmode="lin" valueType="num">
                                      <p:cBhvr additive="base">
                                        <p:cTn id="62" dur="500" fill="hold"/>
                                        <p:tgtEl>
                                          <p:spTgt spid="15"/>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additive="base">
                                        <p:cTn id="65" dur="500" fill="hold"/>
                                        <p:tgtEl>
                                          <p:spTgt spid="19"/>
                                        </p:tgtEl>
                                        <p:attrNameLst>
                                          <p:attrName>ppt_x</p:attrName>
                                        </p:attrNameLst>
                                      </p:cBhvr>
                                      <p:tavLst>
                                        <p:tav tm="0">
                                          <p:val>
                                            <p:strVal val="1+#ppt_w/2"/>
                                          </p:val>
                                        </p:tav>
                                        <p:tav tm="100000">
                                          <p:val>
                                            <p:strVal val="#ppt_x"/>
                                          </p:val>
                                        </p:tav>
                                      </p:tavLst>
                                    </p:anim>
                                    <p:anim calcmode="lin" valueType="num">
                                      <p:cBhvr additive="base">
                                        <p:cTn id="66" dur="500" fill="hold"/>
                                        <p:tgtEl>
                                          <p:spTgt spid="19"/>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1+#ppt_w/2"/>
                                          </p:val>
                                        </p:tav>
                                        <p:tav tm="100000">
                                          <p:val>
                                            <p:strVal val="#ppt_x"/>
                                          </p:val>
                                        </p:tav>
                                      </p:tavLst>
                                    </p:anim>
                                    <p:anim calcmode="lin" valueType="num">
                                      <p:cBhvr additive="base">
                                        <p:cTn id="7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1" fill="hold" grpId="0" nodeType="clickEffect">
                                  <p:stCondLst>
                                    <p:cond delay="0"/>
                                  </p:stCondLst>
                                  <p:childTnLst>
                                    <p:set>
                                      <p:cBhvr>
                                        <p:cTn id="74" dur="1" fill="hold">
                                          <p:stCondLst>
                                            <p:cond delay="0"/>
                                          </p:stCondLst>
                                        </p:cTn>
                                        <p:tgtEl>
                                          <p:spTgt spid="21"/>
                                        </p:tgtEl>
                                        <p:attrNameLst>
                                          <p:attrName>style.visibility</p:attrName>
                                        </p:attrNameLst>
                                      </p:cBhvr>
                                      <p:to>
                                        <p:strVal val="visible"/>
                                      </p:to>
                                    </p:set>
                                    <p:anim calcmode="lin" valueType="num">
                                      <p:cBhvr additive="base">
                                        <p:cTn id="75" dur="500" fill="hold"/>
                                        <p:tgtEl>
                                          <p:spTgt spid="21"/>
                                        </p:tgtEl>
                                        <p:attrNameLst>
                                          <p:attrName>ppt_x</p:attrName>
                                        </p:attrNameLst>
                                      </p:cBhvr>
                                      <p:tavLst>
                                        <p:tav tm="0">
                                          <p:val>
                                            <p:strVal val="#ppt_x"/>
                                          </p:val>
                                        </p:tav>
                                        <p:tav tm="100000">
                                          <p:val>
                                            <p:strVal val="#ppt_x"/>
                                          </p:val>
                                        </p:tav>
                                      </p:tavLst>
                                    </p:anim>
                                    <p:anim calcmode="lin" valueType="num">
                                      <p:cBhvr additive="base">
                                        <p:cTn id="76" dur="500" fill="hold"/>
                                        <p:tgtEl>
                                          <p:spTgt spid="21"/>
                                        </p:tgtEl>
                                        <p:attrNameLst>
                                          <p:attrName>ppt_y</p:attrName>
                                        </p:attrNameLst>
                                      </p:cBhvr>
                                      <p:tavLst>
                                        <p:tav tm="0">
                                          <p:val>
                                            <p:strVal val="0-#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32"/>
                                        </p:tgtEl>
                                        <p:attrNameLst>
                                          <p:attrName>style.visibility</p:attrName>
                                        </p:attrNameLst>
                                      </p:cBhvr>
                                      <p:to>
                                        <p:strVal val="visible"/>
                                      </p:to>
                                    </p:set>
                                    <p:anim calcmode="lin" valueType="num">
                                      <p:cBhvr additive="base">
                                        <p:cTn id="87" dur="500" fill="hold"/>
                                        <p:tgtEl>
                                          <p:spTgt spid="32"/>
                                        </p:tgtEl>
                                        <p:attrNameLst>
                                          <p:attrName>ppt_x</p:attrName>
                                        </p:attrNameLst>
                                      </p:cBhvr>
                                      <p:tavLst>
                                        <p:tav tm="0">
                                          <p:val>
                                            <p:strVal val="1+#ppt_w/2"/>
                                          </p:val>
                                        </p:tav>
                                        <p:tav tm="100000">
                                          <p:val>
                                            <p:strVal val="#ppt_x"/>
                                          </p:val>
                                        </p:tav>
                                      </p:tavLst>
                                    </p:anim>
                                    <p:anim calcmode="lin" valueType="num">
                                      <p:cBhvr additive="base">
                                        <p:cTn id="88" dur="500" fill="hold"/>
                                        <p:tgtEl>
                                          <p:spTgt spid="32"/>
                                        </p:tgtEl>
                                        <p:attrNameLst>
                                          <p:attrName>ppt_y</p:attrName>
                                        </p:attrNameLst>
                                      </p:cBhvr>
                                      <p:tavLst>
                                        <p:tav tm="0">
                                          <p:val>
                                            <p:strVal val="#ppt_y"/>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5"/>
                                        </p:tgtEl>
                                        <p:attrNameLst>
                                          <p:attrName>style.visibility</p:attrName>
                                        </p:attrNameLst>
                                      </p:cBhvr>
                                      <p:to>
                                        <p:strVal val="visible"/>
                                      </p:to>
                                    </p:set>
                                    <p:anim calcmode="lin" valueType="num">
                                      <p:cBhvr additive="base">
                                        <p:cTn id="91" dur="500" fill="hold"/>
                                        <p:tgtEl>
                                          <p:spTgt spid="35"/>
                                        </p:tgtEl>
                                        <p:attrNameLst>
                                          <p:attrName>ppt_x</p:attrName>
                                        </p:attrNameLst>
                                      </p:cBhvr>
                                      <p:tavLst>
                                        <p:tav tm="0">
                                          <p:val>
                                            <p:strVal val="#ppt_x"/>
                                          </p:val>
                                        </p:tav>
                                        <p:tav tm="100000">
                                          <p:val>
                                            <p:strVal val="#ppt_x"/>
                                          </p:val>
                                        </p:tav>
                                      </p:tavLst>
                                    </p:anim>
                                    <p:anim calcmode="lin" valueType="num">
                                      <p:cBhvr additive="base">
                                        <p:cTn id="9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 calcmode="lin" valueType="num">
                                      <p:cBhvr additive="base">
                                        <p:cTn id="101" dur="500" fill="hold"/>
                                        <p:tgtEl>
                                          <p:spTgt spid="25"/>
                                        </p:tgtEl>
                                        <p:attrNameLst>
                                          <p:attrName>ppt_x</p:attrName>
                                        </p:attrNameLst>
                                      </p:cBhvr>
                                      <p:tavLst>
                                        <p:tav tm="0">
                                          <p:val>
                                            <p:strVal val="#ppt_x"/>
                                          </p:val>
                                        </p:tav>
                                        <p:tav tm="100000">
                                          <p:val>
                                            <p:strVal val="#ppt_x"/>
                                          </p:val>
                                        </p:tav>
                                      </p:tavLst>
                                    </p:anim>
                                    <p:anim calcmode="lin" valueType="num">
                                      <p:cBhvr additive="base">
                                        <p:cTn id="102" dur="500" fill="hold"/>
                                        <p:tgtEl>
                                          <p:spTgt spid="25"/>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additive="base">
                                        <p:cTn id="105" dur="500" fill="hold"/>
                                        <p:tgtEl>
                                          <p:spTgt spid="23"/>
                                        </p:tgtEl>
                                        <p:attrNameLst>
                                          <p:attrName>ppt_x</p:attrName>
                                        </p:attrNameLst>
                                      </p:cBhvr>
                                      <p:tavLst>
                                        <p:tav tm="0">
                                          <p:val>
                                            <p:strVal val="#ppt_x"/>
                                          </p:val>
                                        </p:tav>
                                        <p:tav tm="100000">
                                          <p:val>
                                            <p:strVal val="#ppt_x"/>
                                          </p:val>
                                        </p:tav>
                                      </p:tavLst>
                                    </p:anim>
                                    <p:anim calcmode="lin" valueType="num">
                                      <p:cBhvr additive="base">
                                        <p:cTn id="106" dur="500" fill="hold"/>
                                        <p:tgtEl>
                                          <p:spTgt spid="23"/>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4"/>
                                        </p:tgtEl>
                                        <p:attrNameLst>
                                          <p:attrName>style.visibility</p:attrName>
                                        </p:attrNameLst>
                                      </p:cBhvr>
                                      <p:to>
                                        <p:strVal val="visible"/>
                                      </p:to>
                                    </p:set>
                                    <p:anim calcmode="lin" valueType="num">
                                      <p:cBhvr additive="base">
                                        <p:cTn id="109" dur="500" fill="hold"/>
                                        <p:tgtEl>
                                          <p:spTgt spid="24"/>
                                        </p:tgtEl>
                                        <p:attrNameLst>
                                          <p:attrName>ppt_x</p:attrName>
                                        </p:attrNameLst>
                                      </p:cBhvr>
                                      <p:tavLst>
                                        <p:tav tm="0">
                                          <p:val>
                                            <p:strVal val="#ppt_x"/>
                                          </p:val>
                                        </p:tav>
                                        <p:tav tm="100000">
                                          <p:val>
                                            <p:strVal val="#ppt_x"/>
                                          </p:val>
                                        </p:tav>
                                      </p:tavLst>
                                    </p:anim>
                                    <p:anim calcmode="lin" valueType="num">
                                      <p:cBhvr additive="base">
                                        <p:cTn id="110" dur="500" fill="hold"/>
                                        <p:tgtEl>
                                          <p:spTgt spid="24"/>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additive="base">
                                        <p:cTn id="113" dur="500" fill="hold"/>
                                        <p:tgtEl>
                                          <p:spTgt spid="29"/>
                                        </p:tgtEl>
                                        <p:attrNameLst>
                                          <p:attrName>ppt_x</p:attrName>
                                        </p:attrNameLst>
                                      </p:cBhvr>
                                      <p:tavLst>
                                        <p:tav tm="0">
                                          <p:val>
                                            <p:strVal val="#ppt_x"/>
                                          </p:val>
                                        </p:tav>
                                        <p:tav tm="100000">
                                          <p:val>
                                            <p:strVal val="#ppt_x"/>
                                          </p:val>
                                        </p:tav>
                                      </p:tavLst>
                                    </p:anim>
                                    <p:anim calcmode="lin" valueType="num">
                                      <p:cBhvr additive="base">
                                        <p:cTn id="1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P spid="12" grpId="0"/>
      <p:bldP spid="13" grpId="0" animBg="1"/>
      <p:bldP spid="14" grpId="0" animBg="1"/>
      <p:bldP spid="15" grpId="0" animBg="1"/>
      <p:bldP spid="16" grpId="0" animBg="1"/>
      <p:bldP spid="17" grpId="0"/>
      <p:bldP spid="18" grpId="0"/>
      <p:bldP spid="19" grpId="0"/>
      <p:bldP spid="20" grpId="0"/>
      <p:bldP spid="21" grpId="0"/>
      <p:bldP spid="22" grpId="0"/>
      <p:bldP spid="26" grpId="0"/>
      <p:bldP spid="27" grpId="0"/>
      <p:bldP spid="28" grpId="0"/>
      <p:bldP spid="29" grpId="0"/>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8" y="138487"/>
            <a:ext cx="6844305"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samengestelde kunststeen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1"/>
          <p:cNvSpPr txBox="1">
            <a:spLocks noChangeArrowheads="1"/>
          </p:cNvSpPr>
          <p:nvPr/>
        </p:nvSpPr>
        <p:spPr bwMode="auto">
          <a:xfrm>
            <a:off x="2178947" y="1027032"/>
            <a:ext cx="783410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Bij deze stenen worden de balken (kerven) apart gemaakt </a:t>
            </a:r>
          </a:p>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Daarna samengesteld in een mal en voorzien van een </a:t>
            </a:r>
            <a:r>
              <a:rPr lang="nl-BE" altLang="nl-BE" sz="2000" dirty="0" smtClean="0">
                <a:solidFill>
                  <a:srgbClr val="FF0000"/>
                </a:solidFill>
                <a:latin typeface="Arial" panose="020B0604020202020204" pitchFamily="34" charset="0"/>
                <a:cs typeface="Arial" panose="020B0604020202020204" pitchFamily="34" charset="0"/>
              </a:rPr>
              <a:t>ballastlaag</a:t>
            </a:r>
            <a:endParaRPr lang="nl-BE" altLang="nl-BE" sz="2000" dirty="0">
              <a:solidFill>
                <a:srgbClr val="FF0000"/>
              </a:solidFill>
              <a:latin typeface="Arial" panose="020B0604020202020204" pitchFamily="34" charset="0"/>
              <a:cs typeface="Arial" panose="020B0604020202020204" pitchFamily="34" charset="0"/>
            </a:endParaRP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220" y="1702930"/>
            <a:ext cx="519112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1071246" y="2915780"/>
            <a:ext cx="836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Plaat</a:t>
            </a:r>
          </a:p>
        </p:txBody>
      </p:sp>
      <p:sp>
        <p:nvSpPr>
          <p:cNvPr id="12" name="Tekstvak 11"/>
          <p:cNvSpPr txBox="1">
            <a:spLocks noChangeArrowheads="1"/>
          </p:cNvSpPr>
          <p:nvPr/>
        </p:nvSpPr>
        <p:spPr bwMode="auto">
          <a:xfrm>
            <a:off x="1830070" y="2545892"/>
            <a:ext cx="1047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Hard</a:t>
            </a:r>
          </a:p>
        </p:txBody>
      </p:sp>
      <p:sp>
        <p:nvSpPr>
          <p:cNvPr id="13" name="Tekstvak 12"/>
          <p:cNvSpPr txBox="1">
            <a:spLocks noChangeArrowheads="1"/>
          </p:cNvSpPr>
          <p:nvPr/>
        </p:nvSpPr>
        <p:spPr bwMode="auto">
          <a:xfrm>
            <a:off x="3204846" y="2134730"/>
            <a:ext cx="1190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Half hard</a:t>
            </a:r>
          </a:p>
        </p:txBody>
      </p:sp>
      <p:sp>
        <p:nvSpPr>
          <p:cNvPr id="14" name="Tekstvak 13"/>
          <p:cNvSpPr txBox="1">
            <a:spLocks noChangeArrowheads="1"/>
          </p:cNvSpPr>
          <p:nvPr/>
        </p:nvSpPr>
        <p:spPr bwMode="auto">
          <a:xfrm>
            <a:off x="3246122" y="3145851"/>
            <a:ext cx="14525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Moot van 15 cm</a:t>
            </a:r>
          </a:p>
        </p:txBody>
      </p:sp>
      <p:cxnSp>
        <p:nvCxnSpPr>
          <p:cNvPr id="15" name="Rechte verbindingslijn met pijl 14"/>
          <p:cNvCxnSpPr/>
          <p:nvPr/>
        </p:nvCxnSpPr>
        <p:spPr>
          <a:xfrm flipV="1">
            <a:off x="4484371" y="2915781"/>
            <a:ext cx="0" cy="288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p:cNvSpPr txBox="1">
            <a:spLocks noChangeArrowheads="1"/>
          </p:cNvSpPr>
          <p:nvPr/>
        </p:nvSpPr>
        <p:spPr bwMode="auto">
          <a:xfrm>
            <a:off x="4790761" y="1840974"/>
            <a:ext cx="74039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t>Een eerste laag steenmateriaal van harde samenstelling wordt op de plaat aangestampt (grove kwarts met of zonder grove amaril)</a:t>
            </a:r>
          </a:p>
        </p:txBody>
      </p:sp>
      <p:sp>
        <p:nvSpPr>
          <p:cNvPr id="17" name="Tekstvak 16"/>
          <p:cNvSpPr txBox="1">
            <a:spLocks noChangeArrowheads="1"/>
          </p:cNvSpPr>
          <p:nvPr/>
        </p:nvSpPr>
        <p:spPr bwMode="auto">
          <a:xfrm>
            <a:off x="4790761" y="2561649"/>
            <a:ext cx="7305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t>Daarna wordt er een laag van half hard materiaal opgelegd (fijne kwarts) </a:t>
            </a:r>
          </a:p>
        </p:txBody>
      </p:sp>
      <p:sp>
        <p:nvSpPr>
          <p:cNvPr id="18" name="Tekstvak 17"/>
          <p:cNvSpPr txBox="1">
            <a:spLocks noChangeArrowheads="1"/>
          </p:cNvSpPr>
          <p:nvPr/>
        </p:nvSpPr>
        <p:spPr bwMode="auto">
          <a:xfrm>
            <a:off x="4790761" y="3005325"/>
            <a:ext cx="77942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t>Als het geheel opgesteven is, worden er moten van 15 cm gesneden (dikte van de maallaag) en deze kunnen verder uitharden</a:t>
            </a:r>
          </a:p>
        </p:txBody>
      </p:sp>
      <p:pic>
        <p:nvPicPr>
          <p:cNvPr id="19" name="Afbeelding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9206" y="3498720"/>
            <a:ext cx="277495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9"/>
          <p:cNvSpPr txBox="1">
            <a:spLocks noChangeArrowheads="1"/>
          </p:cNvSpPr>
          <p:nvPr/>
        </p:nvSpPr>
        <p:spPr bwMode="auto">
          <a:xfrm>
            <a:off x="1237881" y="4486145"/>
            <a:ext cx="52228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Hard</a:t>
            </a:r>
          </a:p>
        </p:txBody>
      </p:sp>
      <p:sp>
        <p:nvSpPr>
          <p:cNvPr id="21" name="Tekstvak 20"/>
          <p:cNvSpPr txBox="1">
            <a:spLocks noChangeArrowheads="1"/>
          </p:cNvSpPr>
          <p:nvPr/>
        </p:nvSpPr>
        <p:spPr bwMode="auto">
          <a:xfrm>
            <a:off x="2136406" y="4478207"/>
            <a:ext cx="5222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Hard</a:t>
            </a:r>
          </a:p>
        </p:txBody>
      </p:sp>
      <p:sp>
        <p:nvSpPr>
          <p:cNvPr id="22" name="Tekstvak 21"/>
          <p:cNvSpPr txBox="1">
            <a:spLocks noChangeArrowheads="1"/>
          </p:cNvSpPr>
          <p:nvPr/>
        </p:nvSpPr>
        <p:spPr bwMode="auto">
          <a:xfrm>
            <a:off x="794969" y="4301995"/>
            <a:ext cx="5254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solidFill>
                  <a:srgbClr val="FF0000"/>
                </a:solidFill>
              </a:rPr>
              <a:t>Half</a:t>
            </a:r>
          </a:p>
          <a:p>
            <a:pPr>
              <a:lnSpc>
                <a:spcPct val="100000"/>
              </a:lnSpc>
              <a:spcBef>
                <a:spcPct val="0"/>
              </a:spcBef>
              <a:buFontTx/>
              <a:buNone/>
            </a:pPr>
            <a:r>
              <a:rPr lang="nl-BE" altLang="nl-BE" sz="1200" dirty="0">
                <a:solidFill>
                  <a:srgbClr val="FF0000"/>
                </a:solidFill>
              </a:rPr>
              <a:t>hard</a:t>
            </a:r>
          </a:p>
        </p:txBody>
      </p:sp>
      <p:sp>
        <p:nvSpPr>
          <p:cNvPr id="23" name="Tekstvak 22"/>
          <p:cNvSpPr txBox="1">
            <a:spLocks noChangeArrowheads="1"/>
          </p:cNvSpPr>
          <p:nvPr/>
        </p:nvSpPr>
        <p:spPr bwMode="auto">
          <a:xfrm>
            <a:off x="1731594" y="4301995"/>
            <a:ext cx="476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Half</a:t>
            </a:r>
          </a:p>
          <a:p>
            <a:pPr>
              <a:lnSpc>
                <a:spcPct val="100000"/>
              </a:lnSpc>
              <a:spcBef>
                <a:spcPct val="0"/>
              </a:spcBef>
              <a:buFontTx/>
              <a:buNone/>
            </a:pPr>
            <a:r>
              <a:rPr lang="nl-BE" altLang="nl-BE" sz="1200">
                <a:solidFill>
                  <a:srgbClr val="FF0000"/>
                </a:solidFill>
              </a:rPr>
              <a:t>hard</a:t>
            </a:r>
          </a:p>
        </p:txBody>
      </p:sp>
      <p:sp>
        <p:nvSpPr>
          <p:cNvPr id="24" name="Tekstvak 23"/>
          <p:cNvSpPr txBox="1">
            <a:spLocks noChangeArrowheads="1"/>
          </p:cNvSpPr>
          <p:nvPr/>
        </p:nvSpPr>
        <p:spPr bwMode="auto">
          <a:xfrm>
            <a:off x="3253598" y="3708072"/>
            <a:ext cx="50784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In een kuip wordt </a:t>
            </a:r>
            <a:r>
              <a:rPr lang="nl-BE" altLang="nl-BE" sz="1600" dirty="0" smtClean="0">
                <a:latin typeface="Arial" panose="020B0604020202020204" pitchFamily="34" charset="0"/>
                <a:cs typeface="Arial" panose="020B0604020202020204" pitchFamily="34" charset="0"/>
              </a:rPr>
              <a:t>een ballastlaag aangestampt</a:t>
            </a:r>
            <a:endParaRPr lang="nl-BE" altLang="nl-BE" sz="1600" dirty="0">
              <a:latin typeface="Arial" panose="020B0604020202020204" pitchFamily="34" charset="0"/>
              <a:cs typeface="Arial" panose="020B0604020202020204" pitchFamily="34" charset="0"/>
            </a:endParaRPr>
          </a:p>
        </p:txBody>
      </p:sp>
      <p:sp>
        <p:nvSpPr>
          <p:cNvPr id="25" name="Tekstvak 24"/>
          <p:cNvSpPr txBox="1">
            <a:spLocks noChangeArrowheads="1"/>
          </p:cNvSpPr>
          <p:nvPr/>
        </p:nvSpPr>
        <p:spPr bwMode="auto">
          <a:xfrm>
            <a:off x="3253599" y="4111369"/>
            <a:ext cx="58313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Daarop komen de segmenten volgens gekozen scherpsel</a:t>
            </a:r>
          </a:p>
        </p:txBody>
      </p:sp>
      <p:sp>
        <p:nvSpPr>
          <p:cNvPr id="26" name="Tekstvak 25"/>
          <p:cNvSpPr txBox="1">
            <a:spLocks noChangeArrowheads="1"/>
          </p:cNvSpPr>
          <p:nvPr/>
        </p:nvSpPr>
        <p:spPr bwMode="auto">
          <a:xfrm>
            <a:off x="3252522" y="4498669"/>
            <a:ext cx="57213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Deze worden samen gekit met zeer zachte en dunne </a:t>
            </a:r>
            <a:r>
              <a:rPr lang="nl-BE" altLang="nl-BE" sz="1600" dirty="0" smtClean="0">
                <a:latin typeface="Arial" panose="020B0604020202020204" pitchFamily="34" charset="0"/>
                <a:cs typeface="Arial" panose="020B0604020202020204" pitchFamily="34" charset="0"/>
              </a:rPr>
              <a:t>specie (van </a:t>
            </a:r>
            <a:r>
              <a:rPr lang="nl-BE" altLang="nl-BE" sz="1600" dirty="0">
                <a:latin typeface="Arial" panose="020B0604020202020204" pitchFamily="34" charset="0"/>
                <a:cs typeface="Arial" panose="020B0604020202020204" pitchFamily="34" charset="0"/>
              </a:rPr>
              <a:t>zeer fijne kwarts of zilver zand)</a:t>
            </a:r>
          </a:p>
        </p:txBody>
      </p:sp>
      <p:sp>
        <p:nvSpPr>
          <p:cNvPr id="27" name="Tekstvak 26"/>
          <p:cNvSpPr txBox="1">
            <a:spLocks noChangeArrowheads="1"/>
          </p:cNvSpPr>
          <p:nvPr/>
        </p:nvSpPr>
        <p:spPr bwMode="auto">
          <a:xfrm>
            <a:off x="352414" y="3691878"/>
            <a:ext cx="2514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t>         </a:t>
            </a:r>
            <a:r>
              <a:rPr lang="nl-BE" altLang="nl-BE" sz="1200" dirty="0">
                <a:solidFill>
                  <a:srgbClr val="FF0000"/>
                </a:solidFill>
              </a:rPr>
              <a:t>kit                      </a:t>
            </a:r>
            <a:r>
              <a:rPr lang="nl-BE" altLang="nl-BE" sz="1200" dirty="0" err="1">
                <a:solidFill>
                  <a:srgbClr val="FF0000"/>
                </a:solidFill>
              </a:rPr>
              <a:t>kit</a:t>
            </a:r>
            <a:r>
              <a:rPr lang="nl-BE" altLang="nl-BE" sz="1200" dirty="0">
                <a:solidFill>
                  <a:srgbClr val="FF0000"/>
                </a:solidFill>
              </a:rPr>
              <a:t>                     </a:t>
            </a:r>
            <a:r>
              <a:rPr lang="nl-BE" altLang="nl-BE" sz="1200" dirty="0" err="1">
                <a:solidFill>
                  <a:srgbClr val="FF0000"/>
                </a:solidFill>
              </a:rPr>
              <a:t>kit</a:t>
            </a:r>
            <a:endParaRPr lang="nl-BE" altLang="nl-BE" sz="1200" dirty="0"/>
          </a:p>
        </p:txBody>
      </p:sp>
      <p:cxnSp>
        <p:nvCxnSpPr>
          <p:cNvPr id="28" name="Rechte verbindingslijn met pijl 27"/>
          <p:cNvCxnSpPr/>
          <p:nvPr/>
        </p:nvCxnSpPr>
        <p:spPr>
          <a:xfrm rot="10800000" flipV="1">
            <a:off x="825515" y="3968360"/>
            <a:ext cx="0" cy="255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met pijl 40965"/>
          <p:cNvCxnSpPr/>
          <p:nvPr/>
        </p:nvCxnSpPr>
        <p:spPr>
          <a:xfrm rot="10800000" flipV="1">
            <a:off x="1731978" y="3968360"/>
            <a:ext cx="0" cy="255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rot="10800000" flipV="1">
            <a:off x="2659078" y="3968360"/>
            <a:ext cx="0" cy="2555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Afbeelding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6552" y="4064787"/>
            <a:ext cx="287655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kstvak 31"/>
          <p:cNvSpPr txBox="1">
            <a:spLocks noChangeArrowheads="1"/>
          </p:cNvSpPr>
          <p:nvPr/>
        </p:nvSpPr>
        <p:spPr bwMode="auto">
          <a:xfrm>
            <a:off x="10834727" y="3699662"/>
            <a:ext cx="493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Hard</a:t>
            </a:r>
          </a:p>
        </p:txBody>
      </p:sp>
      <p:cxnSp>
        <p:nvCxnSpPr>
          <p:cNvPr id="33" name="Rechte verbindingslijn met pijl 32"/>
          <p:cNvCxnSpPr>
            <a:stCxn id="32" idx="2"/>
          </p:cNvCxnSpPr>
          <p:nvPr/>
        </p:nvCxnSpPr>
        <p:spPr>
          <a:xfrm flipH="1">
            <a:off x="11082377" y="3977475"/>
            <a:ext cx="0" cy="565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a:spLocks noChangeArrowheads="1"/>
          </p:cNvSpPr>
          <p:nvPr/>
        </p:nvSpPr>
        <p:spPr bwMode="auto">
          <a:xfrm>
            <a:off x="9782214" y="3659975"/>
            <a:ext cx="847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Half hard</a:t>
            </a:r>
          </a:p>
        </p:txBody>
      </p:sp>
      <p:cxnSp>
        <p:nvCxnSpPr>
          <p:cNvPr id="35" name="Rechte verbindingslijn met pijl 34"/>
          <p:cNvCxnSpPr/>
          <p:nvPr/>
        </p:nvCxnSpPr>
        <p:spPr>
          <a:xfrm>
            <a:off x="9979064" y="3923500"/>
            <a:ext cx="0" cy="577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p:cNvSpPr txBox="1">
            <a:spLocks noChangeArrowheads="1"/>
          </p:cNvSpPr>
          <p:nvPr/>
        </p:nvSpPr>
        <p:spPr bwMode="auto">
          <a:xfrm>
            <a:off x="10242589" y="3861587"/>
            <a:ext cx="4841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rPr>
              <a:t>Kit</a:t>
            </a:r>
          </a:p>
        </p:txBody>
      </p:sp>
      <p:cxnSp>
        <p:nvCxnSpPr>
          <p:cNvPr id="37" name="Rechte verbindingslijn met pijl 36"/>
          <p:cNvCxnSpPr/>
          <p:nvPr/>
        </p:nvCxnSpPr>
        <p:spPr>
          <a:xfrm>
            <a:off x="10364827" y="4087012"/>
            <a:ext cx="0" cy="32543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p:nvPr/>
        </p:nvSpPr>
        <p:spPr>
          <a:xfrm>
            <a:off x="858520" y="4990783"/>
            <a:ext cx="1800174" cy="276999"/>
          </a:xfrm>
          <a:prstGeom prst="rect">
            <a:avLst/>
          </a:prstGeom>
          <a:noFill/>
        </p:spPr>
        <p:txBody>
          <a:bodyPr wrap="square" rtlCol="0">
            <a:spAutoFit/>
          </a:bodyPr>
          <a:lstStyle/>
          <a:p>
            <a:pPr algn="ctr"/>
            <a:r>
              <a:rPr lang="nl-BE" sz="1200" dirty="0" smtClean="0">
                <a:solidFill>
                  <a:srgbClr val="FF0000"/>
                </a:solidFill>
                <a:latin typeface="Arial" panose="020B0604020202020204" pitchFamily="34" charset="0"/>
                <a:cs typeface="Arial" panose="020B0604020202020204" pitchFamily="34" charset="0"/>
              </a:rPr>
              <a:t>Ballastlaag</a:t>
            </a:r>
            <a:endParaRPr lang="nl-BE" sz="1200" dirty="0">
              <a:solidFill>
                <a:srgbClr val="FF0000"/>
              </a:solidFill>
              <a:latin typeface="Arial" panose="020B0604020202020204" pitchFamily="34" charset="0"/>
              <a:cs typeface="Arial" panose="020B0604020202020204" pitchFamily="34" charset="0"/>
            </a:endParaRPr>
          </a:p>
        </p:txBody>
      </p:sp>
      <p:sp>
        <p:nvSpPr>
          <p:cNvPr id="39" name="Tekstvak 38"/>
          <p:cNvSpPr txBox="1"/>
          <p:nvPr/>
        </p:nvSpPr>
        <p:spPr>
          <a:xfrm>
            <a:off x="352414" y="5400028"/>
            <a:ext cx="11292206" cy="830997"/>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Dit is één van de mogelijke methodes, maar wordt niet door Hans </a:t>
            </a:r>
            <a:r>
              <a:rPr lang="nl-BE" sz="1600" dirty="0" err="1" smtClean="0">
                <a:solidFill>
                  <a:srgbClr val="FF0000"/>
                </a:solidFill>
                <a:latin typeface="Arial" panose="020B0604020202020204" pitchFamily="34" charset="0"/>
                <a:cs typeface="Arial" panose="020B0604020202020204" pitchFamily="34" charset="0"/>
              </a:rPr>
              <a:t>Titulaar</a:t>
            </a:r>
            <a:r>
              <a:rPr lang="nl-BE" sz="1600" dirty="0" smtClean="0">
                <a:solidFill>
                  <a:srgbClr val="FF0000"/>
                </a:solidFill>
                <a:latin typeface="Arial" panose="020B0604020202020204" pitchFamily="34" charset="0"/>
                <a:cs typeface="Arial" panose="020B0604020202020204" pitchFamily="34" charset="0"/>
              </a:rPr>
              <a:t> toegepast.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Hans giet de balken in moten van 15 cm. met een harde samenstelling (kerven).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Deze worden na het uitharden in een mal op de ballast laag geplaats en opgevuld met het zachtere materiaal (uitslag)</a:t>
            </a:r>
            <a:endParaRPr lang="nl-BE" sz="1600"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9449023F-3041-4182-8C1E-8AFF4ACFAE89}"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24</a:t>
            </a:fld>
            <a:endParaRPr lang="nl-BE"/>
          </a:p>
        </p:txBody>
      </p:sp>
    </p:spTree>
    <p:extLst>
      <p:ext uri="{BB962C8B-B14F-4D97-AF65-F5344CB8AC3E}">
        <p14:creationId xmlns:p14="http://schemas.microsoft.com/office/powerpoint/2010/main" val="274609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ppt_x"/>
                                          </p:val>
                                        </p:tav>
                                        <p:tav tm="100000">
                                          <p:val>
                                            <p:strVal val="#ppt_x"/>
                                          </p:val>
                                        </p:tav>
                                      </p:tavLst>
                                    </p:anim>
                                    <p:anim calcmode="lin" valueType="num">
                                      <p:cBhvr additive="base">
                                        <p:cTn id="4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additive="base">
                                        <p:cTn id="73" dur="500" fill="hold"/>
                                        <p:tgtEl>
                                          <p:spTgt spid="21"/>
                                        </p:tgtEl>
                                        <p:attrNameLst>
                                          <p:attrName>ppt_x</p:attrName>
                                        </p:attrNameLst>
                                      </p:cBhvr>
                                      <p:tavLst>
                                        <p:tav tm="0">
                                          <p:val>
                                            <p:strVal val="#ppt_x"/>
                                          </p:val>
                                        </p:tav>
                                        <p:tav tm="100000">
                                          <p:val>
                                            <p:strVal val="#ppt_x"/>
                                          </p:val>
                                        </p:tav>
                                      </p:tavLst>
                                    </p:anim>
                                    <p:anim calcmode="lin" valueType="num">
                                      <p:cBhvr additive="base">
                                        <p:cTn id="74" dur="500" fill="hold"/>
                                        <p:tgtEl>
                                          <p:spTgt spid="21"/>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500" fill="hold"/>
                                        <p:tgtEl>
                                          <p:spTgt spid="25"/>
                                        </p:tgtEl>
                                        <p:attrNameLst>
                                          <p:attrName>ppt_x</p:attrName>
                                        </p:attrNameLst>
                                      </p:cBhvr>
                                      <p:tavLst>
                                        <p:tav tm="0">
                                          <p:val>
                                            <p:strVal val="#ppt_x"/>
                                          </p:val>
                                        </p:tav>
                                        <p:tav tm="100000">
                                          <p:val>
                                            <p:strVal val="#ppt_x"/>
                                          </p:val>
                                        </p:tav>
                                      </p:tavLst>
                                    </p:anim>
                                    <p:anim calcmode="lin" valueType="num">
                                      <p:cBhvr additive="base">
                                        <p:cTn id="78" dur="500" fill="hold"/>
                                        <p:tgtEl>
                                          <p:spTgt spid="2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 calcmode="lin" valueType="num">
                                      <p:cBhvr additive="base">
                                        <p:cTn id="81" dur="500" fill="hold"/>
                                        <p:tgtEl>
                                          <p:spTgt spid="34"/>
                                        </p:tgtEl>
                                        <p:attrNameLst>
                                          <p:attrName>ppt_x</p:attrName>
                                        </p:attrNameLst>
                                      </p:cBhvr>
                                      <p:tavLst>
                                        <p:tav tm="0">
                                          <p:val>
                                            <p:strVal val="#ppt_x"/>
                                          </p:val>
                                        </p:tav>
                                        <p:tav tm="100000">
                                          <p:val>
                                            <p:strVal val="#ppt_x"/>
                                          </p:val>
                                        </p:tav>
                                      </p:tavLst>
                                    </p:anim>
                                    <p:anim calcmode="lin" valueType="num">
                                      <p:cBhvr additive="base">
                                        <p:cTn id="82" dur="500" fill="hold"/>
                                        <p:tgtEl>
                                          <p:spTgt spid="34"/>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ppt_x"/>
                                          </p:val>
                                        </p:tav>
                                        <p:tav tm="100000">
                                          <p:val>
                                            <p:strVal val="#ppt_x"/>
                                          </p:val>
                                        </p:tav>
                                      </p:tavLst>
                                    </p:anim>
                                    <p:anim calcmode="lin" valueType="num">
                                      <p:cBhvr additive="base">
                                        <p:cTn id="94" dur="500" fill="hold"/>
                                        <p:tgtEl>
                                          <p:spTgt spid="3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1"/>
                                        </p:tgtEl>
                                        <p:attrNameLst>
                                          <p:attrName>style.visibility</p:attrName>
                                        </p:attrNameLst>
                                      </p:cBhvr>
                                      <p:to>
                                        <p:strVal val="visible"/>
                                      </p:to>
                                    </p:set>
                                    <p:anim calcmode="lin" valueType="num">
                                      <p:cBhvr additive="base">
                                        <p:cTn id="105" dur="500" fill="hold"/>
                                        <p:tgtEl>
                                          <p:spTgt spid="31"/>
                                        </p:tgtEl>
                                        <p:attrNameLst>
                                          <p:attrName>ppt_x</p:attrName>
                                        </p:attrNameLst>
                                      </p:cBhvr>
                                      <p:tavLst>
                                        <p:tav tm="0">
                                          <p:val>
                                            <p:strVal val="#ppt_x"/>
                                          </p:val>
                                        </p:tav>
                                        <p:tav tm="100000">
                                          <p:val>
                                            <p:strVal val="#ppt_x"/>
                                          </p:val>
                                        </p:tav>
                                      </p:tavLst>
                                    </p:anim>
                                    <p:anim calcmode="lin" valueType="num">
                                      <p:cBhvr additive="base">
                                        <p:cTn id="106" dur="500" fill="hold"/>
                                        <p:tgtEl>
                                          <p:spTgt spid="31"/>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8"/>
                                        </p:tgtEl>
                                        <p:attrNameLst>
                                          <p:attrName>style.visibility</p:attrName>
                                        </p:attrNameLst>
                                      </p:cBhvr>
                                      <p:to>
                                        <p:strVal val="visible"/>
                                      </p:to>
                                    </p:set>
                                    <p:anim calcmode="lin" valueType="num">
                                      <p:cBhvr additive="base">
                                        <p:cTn id="109" dur="500" fill="hold"/>
                                        <p:tgtEl>
                                          <p:spTgt spid="38"/>
                                        </p:tgtEl>
                                        <p:attrNameLst>
                                          <p:attrName>ppt_x</p:attrName>
                                        </p:attrNameLst>
                                      </p:cBhvr>
                                      <p:tavLst>
                                        <p:tav tm="0">
                                          <p:val>
                                            <p:strVal val="#ppt_x"/>
                                          </p:val>
                                        </p:tav>
                                        <p:tav tm="100000">
                                          <p:val>
                                            <p:strVal val="#ppt_x"/>
                                          </p:val>
                                        </p:tav>
                                      </p:tavLst>
                                    </p:anim>
                                    <p:anim calcmode="lin" valueType="num">
                                      <p:cBhvr additive="base">
                                        <p:cTn id="11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fill="hold"/>
                                        <p:tgtEl>
                                          <p:spTgt spid="27"/>
                                        </p:tgtEl>
                                        <p:attrNameLst>
                                          <p:attrName>ppt_x</p:attrName>
                                        </p:attrNameLst>
                                      </p:cBhvr>
                                      <p:tavLst>
                                        <p:tav tm="0">
                                          <p:val>
                                            <p:strVal val="#ppt_x"/>
                                          </p:val>
                                        </p:tav>
                                        <p:tav tm="100000">
                                          <p:val>
                                            <p:strVal val="#ppt_x"/>
                                          </p:val>
                                        </p:tav>
                                      </p:tavLst>
                                    </p:anim>
                                    <p:anim calcmode="lin" valueType="num">
                                      <p:cBhvr additive="base">
                                        <p:cTn id="116" dur="500" fill="hold"/>
                                        <p:tgtEl>
                                          <p:spTgt spid="27"/>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additive="base">
                                        <p:cTn id="119" dur="500" fill="hold"/>
                                        <p:tgtEl>
                                          <p:spTgt spid="28"/>
                                        </p:tgtEl>
                                        <p:attrNameLst>
                                          <p:attrName>ppt_x</p:attrName>
                                        </p:attrNameLst>
                                      </p:cBhvr>
                                      <p:tavLst>
                                        <p:tav tm="0">
                                          <p:val>
                                            <p:strVal val="#ppt_x"/>
                                          </p:val>
                                        </p:tav>
                                        <p:tav tm="100000">
                                          <p:val>
                                            <p:strVal val="#ppt_x"/>
                                          </p:val>
                                        </p:tav>
                                      </p:tavLst>
                                    </p:anim>
                                    <p:anim calcmode="lin" valueType="num">
                                      <p:cBhvr additive="base">
                                        <p:cTn id="120" dur="500" fill="hold"/>
                                        <p:tgtEl>
                                          <p:spTgt spid="28"/>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 calcmode="lin" valueType="num">
                                      <p:cBhvr additive="base">
                                        <p:cTn id="127" dur="500" fill="hold"/>
                                        <p:tgtEl>
                                          <p:spTgt spid="30"/>
                                        </p:tgtEl>
                                        <p:attrNameLst>
                                          <p:attrName>ppt_x</p:attrName>
                                        </p:attrNameLst>
                                      </p:cBhvr>
                                      <p:tavLst>
                                        <p:tav tm="0">
                                          <p:val>
                                            <p:strVal val="#ppt_x"/>
                                          </p:val>
                                        </p:tav>
                                        <p:tav tm="100000">
                                          <p:val>
                                            <p:strVal val="#ppt_x"/>
                                          </p:val>
                                        </p:tav>
                                      </p:tavLst>
                                    </p:anim>
                                    <p:anim calcmode="lin" valueType="num">
                                      <p:cBhvr additive="base">
                                        <p:cTn id="128" dur="500" fill="hold"/>
                                        <p:tgtEl>
                                          <p:spTgt spid="30"/>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26"/>
                                        </p:tgtEl>
                                        <p:attrNameLst>
                                          <p:attrName>style.visibility</p:attrName>
                                        </p:attrNameLst>
                                      </p:cBhvr>
                                      <p:to>
                                        <p:strVal val="visible"/>
                                      </p:to>
                                    </p:set>
                                    <p:anim calcmode="lin" valueType="num">
                                      <p:cBhvr additive="base">
                                        <p:cTn id="131" dur="500" fill="hold"/>
                                        <p:tgtEl>
                                          <p:spTgt spid="26"/>
                                        </p:tgtEl>
                                        <p:attrNameLst>
                                          <p:attrName>ppt_x</p:attrName>
                                        </p:attrNameLst>
                                      </p:cBhvr>
                                      <p:tavLst>
                                        <p:tav tm="0">
                                          <p:val>
                                            <p:strVal val="#ppt_x"/>
                                          </p:val>
                                        </p:tav>
                                        <p:tav tm="100000">
                                          <p:val>
                                            <p:strVal val="#ppt_x"/>
                                          </p:val>
                                        </p:tav>
                                      </p:tavLst>
                                    </p:anim>
                                    <p:anim calcmode="lin" valueType="num">
                                      <p:cBhvr additive="base">
                                        <p:cTn id="1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grpId="0" nodeType="clickEffect">
                                  <p:stCondLst>
                                    <p:cond delay="0"/>
                                  </p:stCondLst>
                                  <p:childTnLst>
                                    <p:set>
                                      <p:cBhvr>
                                        <p:cTn id="136" dur="1" fill="hold">
                                          <p:stCondLst>
                                            <p:cond delay="0"/>
                                          </p:stCondLst>
                                        </p:cTn>
                                        <p:tgtEl>
                                          <p:spTgt spid="39"/>
                                        </p:tgtEl>
                                        <p:attrNameLst>
                                          <p:attrName>style.visibility</p:attrName>
                                        </p:attrNameLst>
                                      </p:cBhvr>
                                      <p:to>
                                        <p:strVal val="visible"/>
                                      </p:to>
                                    </p:set>
                                    <p:anim calcmode="lin" valueType="num">
                                      <p:cBhvr additive="base">
                                        <p:cTn id="137" dur="500" fill="hold"/>
                                        <p:tgtEl>
                                          <p:spTgt spid="39"/>
                                        </p:tgtEl>
                                        <p:attrNameLst>
                                          <p:attrName>ppt_x</p:attrName>
                                        </p:attrNameLst>
                                      </p:cBhvr>
                                      <p:tavLst>
                                        <p:tav tm="0">
                                          <p:val>
                                            <p:strVal val="#ppt_x"/>
                                          </p:val>
                                        </p:tav>
                                        <p:tav tm="100000">
                                          <p:val>
                                            <p:strVal val="#ppt_x"/>
                                          </p:val>
                                        </p:tav>
                                      </p:tavLst>
                                    </p:anim>
                                    <p:anim calcmode="lin" valueType="num">
                                      <p:cBhvr additive="base">
                                        <p:cTn id="1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20" grpId="0"/>
      <p:bldP spid="21" grpId="0"/>
      <p:bldP spid="22" grpId="0"/>
      <p:bldP spid="23" grpId="0"/>
      <p:bldP spid="24" grpId="0"/>
      <p:bldP spid="25" grpId="0"/>
      <p:bldP spid="26" grpId="0"/>
      <p:bldP spid="27" grpId="0"/>
      <p:bldP spid="32" grpId="0"/>
      <p:bldP spid="34" grpId="0"/>
      <p:bldP spid="36" grpId="0"/>
      <p:bldP spid="38" grpId="0"/>
      <p:bldP spid="3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Massieve kunststeen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5578772" y="1404303"/>
            <a:ext cx="6286500" cy="3539430"/>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In een kuip (ring) van de gewenste Ø en een bus voor de krop, worden 4 bussen geplaats voor de ballanceergaten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Daarna wordt ballastlaag gestampt met de eerste uitsparingen geplaatst voor de kraangaten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Ballastlaag is een samenstelling van fijn </a:t>
            </a:r>
            <a:r>
              <a:rPr lang="nl-BE" altLang="nl-BE" sz="1600" dirty="0" smtClean="0">
                <a:latin typeface="Arial" panose="020B0604020202020204" pitchFamily="34" charset="0"/>
                <a:cs typeface="Arial" panose="020B0604020202020204" pitchFamily="34" charset="0"/>
              </a:rPr>
              <a:t>zand</a:t>
            </a:r>
            <a:r>
              <a:rPr lang="nl-BE" altLang="nl-BE" sz="1600" dirty="0">
                <a:latin typeface="Arial" panose="020B0604020202020204" pitchFamily="34" charset="0"/>
                <a:cs typeface="Arial" panose="020B0604020202020204" pitchFamily="34" charset="0"/>
              </a:rPr>
              <a:t>, grind vermengd met magnesiet en chloormagnesium. </a:t>
            </a:r>
            <a:r>
              <a:rPr lang="nl-BE"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Op de deels uitgeharde ballastlaag komt de maallaag met de uitsparingen voor het tweede stel kraangaten en rijngaten</a:t>
            </a:r>
            <a:r>
              <a:rPr lang="nl-BE" sz="1600" dirty="0" smtClean="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samenstelling van de maal laag is afhankelijk van het doel waarvoor de stenen gemaakt worden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Na het uitharden wordt de steen uit de kuip gehaald.</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Nu kan de maal laag afgewerkt worden.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loper krijgt zijn nodige </a:t>
            </a:r>
            <a:r>
              <a:rPr lang="nl-BE" sz="1600" dirty="0" err="1" smtClean="0">
                <a:latin typeface="Arial" panose="020B0604020202020204" pitchFamily="34" charset="0"/>
                <a:cs typeface="Arial" panose="020B0604020202020204" pitchFamily="34" charset="0"/>
              </a:rPr>
              <a:t>entré</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Ook wordt het gewenste </a:t>
            </a:r>
            <a:r>
              <a:rPr lang="nl-BE" sz="1600" dirty="0" err="1" smtClean="0">
                <a:latin typeface="Arial" panose="020B0604020202020204" pitchFamily="34" charset="0"/>
                <a:cs typeface="Arial" panose="020B0604020202020204" pitchFamily="34" charset="0"/>
              </a:rPr>
              <a:t>scherpsel</a:t>
            </a:r>
            <a:r>
              <a:rPr lang="nl-BE" sz="1600" dirty="0" smtClean="0">
                <a:latin typeface="Arial" panose="020B0604020202020204" pitchFamily="34" charset="0"/>
                <a:cs typeface="Arial" panose="020B0604020202020204" pitchFamily="34" charset="0"/>
              </a:rPr>
              <a:t> aan gebracht</a:t>
            </a:r>
            <a:endParaRPr lang="nl-BE" sz="1600" dirty="0">
              <a:latin typeface="Arial" panose="020B0604020202020204" pitchFamily="34" charset="0"/>
              <a:cs typeface="Arial" panose="020B0604020202020204" pitchFamily="34" charset="0"/>
            </a:endParaRPr>
          </a:p>
        </p:txBody>
      </p:sp>
      <p:sp>
        <p:nvSpPr>
          <p:cNvPr id="10" name="Rechthoek 9"/>
          <p:cNvSpPr/>
          <p:nvPr/>
        </p:nvSpPr>
        <p:spPr>
          <a:xfrm>
            <a:off x="1612427" y="1927743"/>
            <a:ext cx="3528000" cy="900000"/>
          </a:xfrm>
          <a:prstGeom prst="rect">
            <a:avLst/>
          </a:prstGeom>
          <a:solidFill>
            <a:schemeClr val="bg1">
              <a:lumMod val="65000"/>
            </a:schemeClr>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1576157" y="1207743"/>
            <a:ext cx="3600000" cy="16200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p:cNvSpPr/>
          <p:nvPr/>
        </p:nvSpPr>
        <p:spPr>
          <a:xfrm>
            <a:off x="1612427" y="1386348"/>
            <a:ext cx="3528000" cy="5400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3178157" y="1207743"/>
            <a:ext cx="396000" cy="1620000"/>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 13"/>
          <p:cNvSpPr/>
          <p:nvPr/>
        </p:nvSpPr>
        <p:spPr>
          <a:xfrm>
            <a:off x="4942292" y="1986130"/>
            <a:ext cx="216000" cy="10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Rechthoek 14"/>
          <p:cNvSpPr/>
          <p:nvPr/>
        </p:nvSpPr>
        <p:spPr>
          <a:xfrm>
            <a:off x="1612427" y="1986130"/>
            <a:ext cx="216000" cy="108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Ovaal 15"/>
          <p:cNvSpPr/>
          <p:nvPr/>
        </p:nvSpPr>
        <p:spPr>
          <a:xfrm>
            <a:off x="3322157" y="1794937"/>
            <a:ext cx="108000" cy="10800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7" name="Ovaal 16"/>
          <p:cNvSpPr/>
          <p:nvPr/>
        </p:nvSpPr>
        <p:spPr>
          <a:xfrm>
            <a:off x="1561249" y="3135487"/>
            <a:ext cx="3528000" cy="3528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8" name="Ovaal 17"/>
          <p:cNvSpPr/>
          <p:nvPr/>
        </p:nvSpPr>
        <p:spPr>
          <a:xfrm>
            <a:off x="3126930" y="4719487"/>
            <a:ext cx="360000" cy="3600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9" name="Rechthoek 18"/>
          <p:cNvSpPr/>
          <p:nvPr/>
        </p:nvSpPr>
        <p:spPr>
          <a:xfrm>
            <a:off x="3250157" y="3315364"/>
            <a:ext cx="144000" cy="144000"/>
          </a:xfrm>
          <a:prstGeom prst="rect">
            <a:avLst/>
          </a:prstGeom>
          <a:solidFill>
            <a:schemeClr val="bg1">
              <a:lumMod val="75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Rechthoek 19"/>
          <p:cNvSpPr/>
          <p:nvPr/>
        </p:nvSpPr>
        <p:spPr>
          <a:xfrm>
            <a:off x="3232157" y="6361673"/>
            <a:ext cx="144000" cy="144000"/>
          </a:xfrm>
          <a:prstGeom prst="rect">
            <a:avLst/>
          </a:prstGeom>
          <a:solidFill>
            <a:schemeClr val="bg1">
              <a:lumMod val="75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 name="Rechthoek 20"/>
          <p:cNvSpPr/>
          <p:nvPr/>
        </p:nvSpPr>
        <p:spPr>
          <a:xfrm>
            <a:off x="1774427" y="4766527"/>
            <a:ext cx="144000" cy="144000"/>
          </a:xfrm>
          <a:prstGeom prst="rect">
            <a:avLst/>
          </a:prstGeom>
          <a:solidFill>
            <a:schemeClr val="bg1">
              <a:lumMod val="75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Rechthoek 21"/>
          <p:cNvSpPr/>
          <p:nvPr/>
        </p:nvSpPr>
        <p:spPr>
          <a:xfrm>
            <a:off x="4759142" y="4766527"/>
            <a:ext cx="144000" cy="144000"/>
          </a:xfrm>
          <a:prstGeom prst="rect">
            <a:avLst/>
          </a:prstGeom>
          <a:solidFill>
            <a:schemeClr val="bg1">
              <a:lumMod val="75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Rechthoek 22"/>
          <p:cNvSpPr/>
          <p:nvPr/>
        </p:nvSpPr>
        <p:spPr>
          <a:xfrm>
            <a:off x="4804489" y="2624223"/>
            <a:ext cx="144000" cy="180000"/>
          </a:xfrm>
          <a:prstGeom prst="rect">
            <a:avLst/>
          </a:prstGeom>
          <a:solidFill>
            <a:schemeClr val="bg1">
              <a:lumMod val="65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Rechthoek 23"/>
          <p:cNvSpPr/>
          <p:nvPr/>
        </p:nvSpPr>
        <p:spPr>
          <a:xfrm>
            <a:off x="3295504" y="2624223"/>
            <a:ext cx="144000" cy="180000"/>
          </a:xfrm>
          <a:prstGeom prst="rect">
            <a:avLst/>
          </a:prstGeom>
          <a:solidFill>
            <a:schemeClr val="bg1">
              <a:lumMod val="65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5" name="Rechthoek 24"/>
          <p:cNvSpPr/>
          <p:nvPr/>
        </p:nvSpPr>
        <p:spPr>
          <a:xfrm>
            <a:off x="1773664" y="2624223"/>
            <a:ext cx="144000" cy="180000"/>
          </a:xfrm>
          <a:prstGeom prst="rect">
            <a:avLst/>
          </a:prstGeom>
          <a:solidFill>
            <a:schemeClr val="bg1">
              <a:lumMod val="65000"/>
            </a:schemeClr>
          </a:solid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6" name="Tekstvak 25"/>
          <p:cNvSpPr txBox="1"/>
          <p:nvPr/>
        </p:nvSpPr>
        <p:spPr>
          <a:xfrm>
            <a:off x="1998333" y="2206560"/>
            <a:ext cx="968355"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Ballastlaag</a:t>
            </a:r>
            <a:endParaRPr lang="nl-BE" sz="1200" dirty="0">
              <a:solidFill>
                <a:srgbClr val="FF0000"/>
              </a:solidFill>
              <a:latin typeface="Arial" panose="020B0604020202020204" pitchFamily="34" charset="0"/>
              <a:cs typeface="Arial" panose="020B0604020202020204" pitchFamily="34" charset="0"/>
            </a:endParaRPr>
          </a:p>
        </p:txBody>
      </p:sp>
      <p:sp>
        <p:nvSpPr>
          <p:cNvPr id="27" name="Tekstvak 26"/>
          <p:cNvSpPr txBox="1"/>
          <p:nvPr/>
        </p:nvSpPr>
        <p:spPr>
          <a:xfrm>
            <a:off x="2050772" y="1600810"/>
            <a:ext cx="915916"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Maallaag</a:t>
            </a:r>
            <a:endParaRPr lang="nl-BE" sz="1200"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F315E3BE-1CE7-48D9-89FA-F7E5EF66A89E}"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25</a:t>
            </a:fld>
            <a:endParaRPr lang="nl-BE"/>
          </a:p>
        </p:txBody>
      </p:sp>
      <p:sp>
        <p:nvSpPr>
          <p:cNvPr id="28" name="Rechthoek 27"/>
          <p:cNvSpPr/>
          <p:nvPr/>
        </p:nvSpPr>
        <p:spPr>
          <a:xfrm>
            <a:off x="3034157" y="1386348"/>
            <a:ext cx="144000" cy="884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Rechthoek 28"/>
          <p:cNvSpPr/>
          <p:nvPr/>
        </p:nvSpPr>
        <p:spPr>
          <a:xfrm>
            <a:off x="3583098" y="1386348"/>
            <a:ext cx="144000" cy="884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Tekstvak 29"/>
          <p:cNvSpPr txBox="1"/>
          <p:nvPr/>
        </p:nvSpPr>
        <p:spPr>
          <a:xfrm>
            <a:off x="5574237" y="4998399"/>
            <a:ext cx="6178628" cy="738664"/>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 Afhankelijk van de gebruikte rijn:</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 vaste rijn 2, 3 of 4 gaten, </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balanceerrijnen 2 rijngaten </a:t>
            </a:r>
            <a:endParaRPr lang="nl-BE" sz="1400" dirty="0">
              <a:solidFill>
                <a:srgbClr val="FF0000"/>
              </a:solidFill>
              <a:latin typeface="Arial" panose="020B0604020202020204" pitchFamily="34" charset="0"/>
              <a:cs typeface="Arial" panose="020B0604020202020204" pitchFamily="34" charset="0"/>
            </a:endParaRPr>
          </a:p>
        </p:txBody>
      </p:sp>
      <p:sp>
        <p:nvSpPr>
          <p:cNvPr id="31" name="Rechthoek 30"/>
          <p:cNvSpPr/>
          <p:nvPr/>
        </p:nvSpPr>
        <p:spPr>
          <a:xfrm>
            <a:off x="2960459" y="4855242"/>
            <a:ext cx="144000" cy="884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2" name="Rechthoek 31"/>
          <p:cNvSpPr/>
          <p:nvPr/>
        </p:nvSpPr>
        <p:spPr>
          <a:xfrm>
            <a:off x="3509400" y="4855242"/>
            <a:ext cx="144000" cy="884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Tekstvak 32"/>
          <p:cNvSpPr txBox="1"/>
          <p:nvPr/>
        </p:nvSpPr>
        <p:spPr>
          <a:xfrm>
            <a:off x="5578772" y="5707915"/>
            <a:ext cx="6229770" cy="830997"/>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De ligger wordt op dezelfde wijze gemaakt</a:t>
            </a:r>
          </a:p>
          <a:p>
            <a:pPr marL="285750" indent="-285750">
              <a:buFont typeface="Arial" panose="020B0604020202020204" pitchFamily="34" charset="0"/>
              <a:buChar char="•"/>
            </a:pPr>
            <a:r>
              <a:rPr lang="nl-BE" sz="1600" dirty="0" err="1" smtClean="0">
                <a:latin typeface="Arial" panose="020B0604020202020204" pitchFamily="34" charset="0"/>
                <a:cs typeface="Arial" panose="020B0604020202020204" pitchFamily="34" charset="0"/>
              </a:rPr>
              <a:t>Ballastlaag</a:t>
            </a:r>
            <a:r>
              <a:rPr lang="nl-BE" sz="1600" dirty="0" smtClean="0">
                <a:latin typeface="Arial" panose="020B0604020202020204" pitchFamily="34" charset="0"/>
                <a:cs typeface="Arial" panose="020B0604020202020204" pitchFamily="34" charset="0"/>
              </a:rPr>
              <a:t> minder dik</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Geen </a:t>
            </a:r>
            <a:r>
              <a:rPr lang="nl-BE" sz="1600" dirty="0" err="1" smtClean="0">
                <a:latin typeface="Arial" panose="020B0604020202020204" pitchFamily="34" charset="0"/>
                <a:cs typeface="Arial" panose="020B0604020202020204" pitchFamily="34" charset="0"/>
              </a:rPr>
              <a:t>ballanceergaten</a:t>
            </a:r>
            <a:r>
              <a:rPr lang="nl-BE" sz="1600" dirty="0" smtClean="0">
                <a:latin typeface="Arial" panose="020B0604020202020204" pitchFamily="34" charset="0"/>
                <a:cs typeface="Arial" panose="020B0604020202020204" pitchFamily="34" charset="0"/>
              </a:rPr>
              <a:t>, rijngaten of kraangaten</a:t>
            </a:r>
            <a:endParaRPr lang="nl-BE" sz="1600" dirty="0">
              <a:latin typeface="Arial" panose="020B0604020202020204" pitchFamily="34" charset="0"/>
              <a:cs typeface="Arial" panose="020B0604020202020204" pitchFamily="34" charset="0"/>
            </a:endParaRPr>
          </a:p>
        </p:txBody>
      </p:sp>
      <p:sp>
        <p:nvSpPr>
          <p:cNvPr id="34" name="Tekstvak 33"/>
          <p:cNvSpPr txBox="1"/>
          <p:nvPr/>
        </p:nvSpPr>
        <p:spPr>
          <a:xfrm>
            <a:off x="5574237" y="915312"/>
            <a:ext cx="4965291" cy="369332"/>
          </a:xfrm>
          <a:prstGeom prst="rect">
            <a:avLst/>
          </a:prstGeom>
          <a:noFill/>
        </p:spPr>
        <p:txBody>
          <a:bodyPr wrap="square" rtlCol="0">
            <a:spAutoFit/>
          </a:bodyPr>
          <a:lstStyle/>
          <a:p>
            <a:r>
              <a:rPr lang="nl-BE" dirty="0" smtClean="0">
                <a:latin typeface="Arial" panose="020B0604020202020204" pitchFamily="34" charset="0"/>
                <a:cs typeface="Arial" panose="020B0604020202020204" pitchFamily="34" charset="0"/>
              </a:rPr>
              <a:t>Maken van een loper:</a:t>
            </a:r>
            <a:endParaRPr lang="nl-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06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 calcmode="lin" valueType="num">
                                      <p:cBhvr additive="base">
                                        <p:cTn id="57" dur="500" fill="hold"/>
                                        <p:tgtEl>
                                          <p:spTgt spid="29"/>
                                        </p:tgtEl>
                                        <p:attrNameLst>
                                          <p:attrName>ppt_x</p:attrName>
                                        </p:attrNameLst>
                                      </p:cBhvr>
                                      <p:tavLst>
                                        <p:tav tm="0">
                                          <p:val>
                                            <p:strVal val="#ppt_x"/>
                                          </p:val>
                                        </p:tav>
                                        <p:tav tm="100000">
                                          <p:val>
                                            <p:strVal val="#ppt_x"/>
                                          </p:val>
                                        </p:tav>
                                      </p:tavLst>
                                    </p:anim>
                                    <p:anim calcmode="lin" valueType="num">
                                      <p:cBhvr additive="base">
                                        <p:cTn id="5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ppt_x"/>
                                          </p:val>
                                        </p:tav>
                                        <p:tav tm="100000">
                                          <p:val>
                                            <p:strVal val="#ppt_x"/>
                                          </p:val>
                                        </p:tav>
                                      </p:tavLst>
                                    </p:anim>
                                    <p:anim calcmode="lin" valueType="num">
                                      <p:cBhvr additive="base">
                                        <p:cTn id="64" dur="500" fill="hold"/>
                                        <p:tgtEl>
                                          <p:spTgt spid="3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anim calcmode="lin" valueType="num">
                                      <p:cBhvr additive="base">
                                        <p:cTn id="77" dur="500" fill="hold"/>
                                        <p:tgtEl>
                                          <p:spTgt spid="33"/>
                                        </p:tgtEl>
                                        <p:attrNameLst>
                                          <p:attrName>ppt_x</p:attrName>
                                        </p:attrNameLst>
                                      </p:cBhvr>
                                      <p:tavLst>
                                        <p:tav tm="0">
                                          <p:val>
                                            <p:strVal val="#ppt_x"/>
                                          </p:val>
                                        </p:tav>
                                        <p:tav tm="100000">
                                          <p:val>
                                            <p:strVal val="#ppt_x"/>
                                          </p:val>
                                        </p:tav>
                                      </p:tavLst>
                                    </p:anim>
                                    <p:anim calcmode="lin" valueType="num">
                                      <p:cBhvr additive="base">
                                        <p:cTn id="7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15" grpId="0" animBg="1"/>
      <p:bldP spid="16" grpId="0" animBg="1"/>
      <p:bldP spid="23" grpId="0" animBg="1"/>
      <p:bldP spid="24" grpId="0" animBg="1"/>
      <p:bldP spid="25" grpId="0" animBg="1"/>
      <p:bldP spid="26" grpId="0"/>
      <p:bldP spid="27" grpId="0"/>
      <p:bldP spid="28" grpId="0" animBg="1"/>
      <p:bldP spid="29" grpId="0" animBg="1"/>
      <p:bldP spid="30" grpId="0"/>
      <p:bldP spid="31" grpId="0" animBg="1"/>
      <p:bldP spid="32"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a:t>
            </a:r>
            <a:r>
              <a:rPr lang="nl-BE" sz="3600" dirty="0" err="1" smtClean="0">
                <a:latin typeface="AR JULIAN" panose="02000000000000000000" pitchFamily="2" charset="0"/>
              </a:rPr>
              <a:t>maallaag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1"/>
          <p:cNvSpPr txBox="1">
            <a:spLocks noChangeArrowheads="1"/>
          </p:cNvSpPr>
          <p:nvPr/>
        </p:nvSpPr>
        <p:spPr bwMode="auto">
          <a:xfrm>
            <a:off x="358474" y="1371021"/>
            <a:ext cx="115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Afhankelijk van het </a:t>
            </a:r>
            <a:r>
              <a:rPr lang="nl-BE" altLang="nl-BE" sz="2000" dirty="0" smtClean="0">
                <a:solidFill>
                  <a:srgbClr val="FF0000"/>
                </a:solidFill>
                <a:latin typeface="Arial" panose="020B0604020202020204" pitchFamily="34" charset="0"/>
                <a:cs typeface="Arial" panose="020B0604020202020204" pitchFamily="34" charset="0"/>
              </a:rPr>
              <a:t>doel van de stenen, </a:t>
            </a:r>
            <a:r>
              <a:rPr lang="nl-BE" altLang="nl-BE" sz="2000" dirty="0">
                <a:solidFill>
                  <a:srgbClr val="FF0000"/>
                </a:solidFill>
                <a:latin typeface="Arial" panose="020B0604020202020204" pitchFamily="34" charset="0"/>
                <a:cs typeface="Arial" panose="020B0604020202020204" pitchFamily="34" charset="0"/>
              </a:rPr>
              <a:t>wordt bepaald uit welk materiaal de maallaag wordt gemaakt</a:t>
            </a:r>
            <a:r>
              <a:rPr lang="nl-BE" altLang="nl-BE" sz="2000" dirty="0" smtClean="0">
                <a:solidFill>
                  <a:srgbClr val="FF0000"/>
                </a:solidFill>
                <a:latin typeface="Arial" panose="020B0604020202020204" pitchFamily="34" charset="0"/>
                <a:cs typeface="Arial" panose="020B0604020202020204" pitchFamily="34" charset="0"/>
              </a:rPr>
              <a:t>.</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10" name="Tekstvak 2"/>
          <p:cNvSpPr txBox="1">
            <a:spLocks noChangeArrowheads="1"/>
          </p:cNvSpPr>
          <p:nvPr/>
        </p:nvSpPr>
        <p:spPr bwMode="auto">
          <a:xfrm>
            <a:off x="608065" y="2002869"/>
            <a:ext cx="9977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u="sng">
                <a:latin typeface="Arial" panose="020B0604020202020204" pitchFamily="34" charset="0"/>
                <a:cs typeface="Arial" panose="020B0604020202020204" pitchFamily="34" charset="0"/>
              </a:rPr>
              <a:t>Gebruikte grondstoffen: </a:t>
            </a:r>
          </a:p>
        </p:txBody>
      </p:sp>
      <p:sp>
        <p:nvSpPr>
          <p:cNvPr id="11" name="Tekstvak 10"/>
          <p:cNvSpPr txBox="1">
            <a:spLocks noChangeArrowheads="1"/>
          </p:cNvSpPr>
          <p:nvPr/>
        </p:nvSpPr>
        <p:spPr bwMode="auto">
          <a:xfrm>
            <a:off x="1017588" y="2468563"/>
            <a:ext cx="65071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Kwarts: zelfde materiaal als de Franse steen. In kleine stukjes gebroken en gesorteerd. Voor molenstenen steentjes Nr 4 tot 12 Kleinste getal is het </a:t>
            </a:r>
            <a:r>
              <a:rPr lang="nl-BE" altLang="nl-BE" sz="1600" dirty="0" smtClean="0">
                <a:latin typeface="Arial" panose="020B0604020202020204" pitchFamily="34" charset="0"/>
                <a:cs typeface="Arial" panose="020B0604020202020204" pitchFamily="34" charset="0"/>
              </a:rPr>
              <a:t>grofst </a:t>
            </a:r>
            <a:r>
              <a:rPr lang="nl-BE" altLang="nl-BE" sz="1600" dirty="0" smtClean="0">
                <a:solidFill>
                  <a:srgbClr val="FF0000"/>
                </a:solidFill>
                <a:latin typeface="Arial" panose="020B0604020202020204" pitchFamily="34" charset="0"/>
                <a:cs typeface="Arial" panose="020B0604020202020204" pitchFamily="34" charset="0"/>
              </a:rPr>
              <a:t>(1)</a:t>
            </a:r>
            <a:endParaRPr lang="nl-BE" altLang="nl-BE" sz="1600" dirty="0">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1017588" y="3333750"/>
            <a:ext cx="65071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Amaril: Een zeer harde basaltsoort, ook gebroken en zelfde klassering als kwarts. Afkomst Griekenland, eiland </a:t>
            </a:r>
            <a:r>
              <a:rPr lang="nl-BE" altLang="nl-BE" sz="1600" dirty="0" err="1">
                <a:latin typeface="Arial" panose="020B0604020202020204" pitchFamily="34" charset="0"/>
                <a:cs typeface="Arial" panose="020B0604020202020204" pitchFamily="34" charset="0"/>
              </a:rPr>
              <a:t>Nixos</a:t>
            </a:r>
            <a:r>
              <a:rPr lang="nl-BE" altLang="nl-BE" sz="1600" dirty="0">
                <a:latin typeface="Arial" panose="020B0604020202020204" pitchFamily="34" charset="0"/>
                <a:cs typeface="Arial" panose="020B0604020202020204" pitchFamily="34" charset="0"/>
              </a:rPr>
              <a:t>. Heeft zeer scherpe </a:t>
            </a:r>
            <a:r>
              <a:rPr lang="nl-BE" altLang="nl-BE" sz="1600" dirty="0" smtClean="0">
                <a:latin typeface="Arial" panose="020B0604020202020204" pitchFamily="34" charset="0"/>
                <a:cs typeface="Arial" panose="020B0604020202020204" pitchFamily="34" charset="0"/>
              </a:rPr>
              <a:t>randjes </a:t>
            </a:r>
            <a:r>
              <a:rPr lang="nl-BE" altLang="nl-BE" sz="1600" dirty="0" smtClean="0">
                <a:solidFill>
                  <a:srgbClr val="FF0000"/>
                </a:solidFill>
                <a:latin typeface="Arial" panose="020B0604020202020204" pitchFamily="34" charset="0"/>
                <a:cs typeface="Arial" panose="020B0604020202020204" pitchFamily="34" charset="0"/>
              </a:rPr>
              <a:t>(2)</a:t>
            </a:r>
            <a:endParaRPr lang="nl-BE" altLang="nl-BE" sz="1600" dirty="0">
              <a:latin typeface="Arial" panose="020B0604020202020204" pitchFamily="34" charset="0"/>
              <a:cs typeface="Arial" panose="020B0604020202020204" pitchFamily="34" charset="0"/>
            </a:endParaRPr>
          </a:p>
        </p:txBody>
      </p:sp>
      <p:sp>
        <p:nvSpPr>
          <p:cNvPr id="13" name="Tekstvak 12"/>
          <p:cNvSpPr txBox="1">
            <a:spLocks noChangeArrowheads="1"/>
          </p:cNvSpPr>
          <p:nvPr/>
        </p:nvSpPr>
        <p:spPr bwMode="auto">
          <a:xfrm>
            <a:off x="1017588" y="4205288"/>
            <a:ext cx="65071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Flintsteen: vuursteen of keisteen, erg hard, bestaat uit cryptokristallijn; siliciumdioxide (kwarts) en veel kristalwater. Te vinden in de vuursteenmijnen te </a:t>
            </a:r>
            <a:r>
              <a:rPr lang="nl-BE" altLang="nl-BE" sz="1600" dirty="0" err="1">
                <a:latin typeface="Arial" panose="020B0604020202020204" pitchFamily="34" charset="0"/>
                <a:cs typeface="Arial" panose="020B0604020202020204" pitchFamily="34" charset="0"/>
              </a:rPr>
              <a:t>Spiennes</a:t>
            </a:r>
            <a:r>
              <a:rPr lang="nl-BE" altLang="nl-BE" sz="1600" dirty="0">
                <a:latin typeface="Arial" panose="020B0604020202020204" pitchFamily="34" charset="0"/>
                <a:cs typeface="Arial" panose="020B0604020202020204" pitchFamily="34" charset="0"/>
              </a:rPr>
              <a:t> (b) maar ook tussen </a:t>
            </a:r>
            <a:r>
              <a:rPr lang="nl-BE" altLang="nl-BE" sz="1600" dirty="0" err="1">
                <a:latin typeface="Arial" panose="020B0604020202020204" pitchFamily="34" charset="0"/>
                <a:cs typeface="Arial" panose="020B0604020202020204" pitchFamily="34" charset="0"/>
              </a:rPr>
              <a:t>Rijcholt</a:t>
            </a:r>
            <a:r>
              <a:rPr lang="nl-BE" altLang="nl-BE" sz="1600" dirty="0">
                <a:latin typeface="Arial" panose="020B0604020202020204" pitchFamily="34" charset="0"/>
                <a:cs typeface="Arial" panose="020B0604020202020204" pitchFamily="34" charset="0"/>
              </a:rPr>
              <a:t> en Sint Geertruid (Nl Limb</a:t>
            </a:r>
            <a:r>
              <a:rPr lang="nl-BE" altLang="nl-BE" sz="1600" dirty="0" smtClean="0">
                <a:latin typeface="Arial" panose="020B0604020202020204" pitchFamily="34" charset="0"/>
                <a:cs typeface="Arial" panose="020B0604020202020204" pitchFamily="34" charset="0"/>
              </a:rPr>
              <a:t>.) </a:t>
            </a:r>
            <a:r>
              <a:rPr lang="nl-BE" altLang="nl-BE" sz="1600" dirty="0" smtClean="0">
                <a:solidFill>
                  <a:srgbClr val="FF0000"/>
                </a:solidFill>
                <a:latin typeface="Arial" panose="020B0604020202020204" pitchFamily="34" charset="0"/>
                <a:cs typeface="Arial" panose="020B0604020202020204" pitchFamily="34" charset="0"/>
              </a:rPr>
              <a:t>(3)</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14" name="Tekstvak 13"/>
          <p:cNvSpPr txBox="1">
            <a:spLocks noChangeArrowheads="1"/>
          </p:cNvSpPr>
          <p:nvPr/>
        </p:nvSpPr>
        <p:spPr bwMode="auto">
          <a:xfrm>
            <a:off x="1017587" y="5353050"/>
            <a:ext cx="68804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pPr>
            <a:r>
              <a:rPr lang="nl-BE" altLang="nl-BE" sz="1600" dirty="0">
                <a:latin typeface="Arial" panose="020B0604020202020204" pitchFamily="34" charset="0"/>
                <a:cs typeface="Arial" panose="020B0604020202020204" pitchFamily="34" charset="0"/>
              </a:rPr>
              <a:t>Bindmiddel, waterglas en gips, nu vloeibare </a:t>
            </a:r>
            <a:r>
              <a:rPr lang="nl-BE" altLang="nl-BE" sz="1600" dirty="0" smtClean="0">
                <a:latin typeface="Arial" panose="020B0604020202020204" pitchFamily="34" charset="0"/>
                <a:cs typeface="Arial" panose="020B0604020202020204" pitchFamily="34" charset="0"/>
              </a:rPr>
              <a:t>magnesiumchloride</a:t>
            </a:r>
            <a:r>
              <a:rPr lang="nl-BE" altLang="nl-BE" sz="1600" dirty="0" smtClean="0">
                <a:solidFill>
                  <a:srgbClr val="FF0000"/>
                </a:solidFill>
                <a:latin typeface="Arial" panose="020B0604020202020204" pitchFamily="34" charset="0"/>
                <a:cs typeface="Arial" panose="020B0604020202020204" pitchFamily="34" charset="0"/>
              </a:rPr>
              <a:t>(4) </a:t>
            </a:r>
            <a:r>
              <a:rPr lang="nl-BE" altLang="nl-BE" sz="1600" dirty="0" smtClean="0">
                <a:latin typeface="Arial" panose="020B0604020202020204" pitchFamily="34" charset="0"/>
                <a:cs typeface="Arial" panose="020B0604020202020204" pitchFamily="34" charset="0"/>
              </a:rPr>
              <a:t>(</a:t>
            </a:r>
            <a:r>
              <a:rPr lang="nl-BE" altLang="nl-BE" sz="1600" dirty="0">
                <a:latin typeface="Arial" panose="020B0604020202020204" pitchFamily="34" charset="0"/>
                <a:cs typeface="Arial" panose="020B0604020202020204" pitchFamily="34" charset="0"/>
              </a:rPr>
              <a:t>Chloormagnesium) </a:t>
            </a:r>
            <a:r>
              <a:rPr lang="nl-BE" altLang="nl-BE" sz="1600" dirty="0" smtClean="0">
                <a:latin typeface="Arial" panose="020B0604020202020204" pitchFamily="34" charset="0"/>
                <a:cs typeface="Arial" panose="020B0604020202020204" pitchFamily="34" charset="0"/>
              </a:rPr>
              <a:t>en </a:t>
            </a:r>
            <a:r>
              <a:rPr lang="nl-BE" altLang="nl-BE" sz="1600" dirty="0">
                <a:latin typeface="Arial" panose="020B0604020202020204" pitchFamily="34" charset="0"/>
                <a:cs typeface="Arial" panose="020B0604020202020204" pitchFamily="34" charset="0"/>
              </a:rPr>
              <a:t>het vaste </a:t>
            </a:r>
            <a:r>
              <a:rPr lang="nl-BE" altLang="nl-BE" sz="1600" dirty="0" smtClean="0">
                <a:latin typeface="Arial" panose="020B0604020202020204" pitchFamily="34" charset="0"/>
                <a:cs typeface="Arial" panose="020B0604020202020204" pitchFamily="34" charset="0"/>
              </a:rPr>
              <a:t>magnesiumoxide</a:t>
            </a:r>
            <a:r>
              <a:rPr lang="nl-BE" altLang="nl-BE" sz="1600" dirty="0" smtClean="0">
                <a:solidFill>
                  <a:srgbClr val="FF0000"/>
                </a:solidFill>
                <a:latin typeface="Arial" panose="020B0604020202020204" pitchFamily="34" charset="0"/>
                <a:cs typeface="Arial" panose="020B0604020202020204" pitchFamily="34" charset="0"/>
              </a:rPr>
              <a:t>(5)</a:t>
            </a:r>
            <a:r>
              <a:rPr lang="nl-BE" altLang="nl-BE" sz="1600" dirty="0" smtClean="0">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(magnesiet) </a:t>
            </a:r>
          </a:p>
        </p:txBody>
      </p:sp>
      <p:pic>
        <p:nvPicPr>
          <p:cNvPr id="15"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2741613"/>
            <a:ext cx="4483100"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kstvak 15"/>
          <p:cNvSpPr txBox="1"/>
          <p:nvPr/>
        </p:nvSpPr>
        <p:spPr>
          <a:xfrm>
            <a:off x="8153400" y="3222476"/>
            <a:ext cx="457200"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(1)</a:t>
            </a:r>
            <a:endParaRPr lang="nl-BE" sz="1200" dirty="0">
              <a:solidFill>
                <a:srgbClr val="FF0000"/>
              </a:solidFill>
              <a:latin typeface="Arial" panose="020B0604020202020204" pitchFamily="34" charset="0"/>
              <a:cs typeface="Arial" panose="020B0604020202020204" pitchFamily="34" charset="0"/>
            </a:endParaRPr>
          </a:p>
        </p:txBody>
      </p:sp>
      <p:sp>
        <p:nvSpPr>
          <p:cNvPr id="17" name="Tekstvak 16"/>
          <p:cNvSpPr txBox="1"/>
          <p:nvPr/>
        </p:nvSpPr>
        <p:spPr>
          <a:xfrm>
            <a:off x="11617464" y="4310743"/>
            <a:ext cx="482321"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(5)</a:t>
            </a:r>
            <a:endParaRPr lang="nl-BE" sz="1200" dirty="0">
              <a:solidFill>
                <a:srgbClr val="FF0000"/>
              </a:solidFill>
              <a:latin typeface="Arial" panose="020B0604020202020204" pitchFamily="34" charset="0"/>
              <a:cs typeface="Arial" panose="020B0604020202020204" pitchFamily="34" charset="0"/>
            </a:endParaRPr>
          </a:p>
        </p:txBody>
      </p:sp>
      <p:sp>
        <p:nvSpPr>
          <p:cNvPr id="18" name="Tekstvak 17"/>
          <p:cNvSpPr txBox="1"/>
          <p:nvPr/>
        </p:nvSpPr>
        <p:spPr>
          <a:xfrm>
            <a:off x="10103182" y="4967193"/>
            <a:ext cx="482321"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(4)</a:t>
            </a:r>
            <a:endParaRPr lang="nl-BE" sz="1200" dirty="0">
              <a:solidFill>
                <a:srgbClr val="FF0000"/>
              </a:solidFill>
              <a:latin typeface="Arial" panose="020B0604020202020204" pitchFamily="34" charset="0"/>
              <a:cs typeface="Arial" panose="020B0604020202020204" pitchFamily="34" charset="0"/>
            </a:endParaRPr>
          </a:p>
        </p:txBody>
      </p:sp>
      <p:sp>
        <p:nvSpPr>
          <p:cNvPr id="19" name="Tekstvak 18"/>
          <p:cNvSpPr txBox="1"/>
          <p:nvPr/>
        </p:nvSpPr>
        <p:spPr>
          <a:xfrm>
            <a:off x="9826903" y="2982139"/>
            <a:ext cx="482321"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(3)</a:t>
            </a:r>
            <a:endParaRPr lang="nl-BE" sz="1200" dirty="0">
              <a:solidFill>
                <a:srgbClr val="FF0000"/>
              </a:solidFill>
              <a:latin typeface="Arial" panose="020B0604020202020204" pitchFamily="34" charset="0"/>
              <a:cs typeface="Arial" panose="020B0604020202020204" pitchFamily="34" charset="0"/>
            </a:endParaRPr>
          </a:p>
        </p:txBody>
      </p:sp>
      <p:sp>
        <p:nvSpPr>
          <p:cNvPr id="20" name="Tekstvak 19"/>
          <p:cNvSpPr txBox="1"/>
          <p:nvPr/>
        </p:nvSpPr>
        <p:spPr>
          <a:xfrm>
            <a:off x="11018017" y="3083976"/>
            <a:ext cx="482321"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(2)</a:t>
            </a:r>
            <a:endParaRPr lang="nl-BE" sz="1200"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86B6887E-2338-4D1B-94CD-D23925BE597A}"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26</a:t>
            </a:fld>
            <a:endParaRPr lang="nl-BE"/>
          </a:p>
        </p:txBody>
      </p:sp>
    </p:spTree>
    <p:extLst>
      <p:ext uri="{BB962C8B-B14F-4D97-AF65-F5344CB8AC3E}">
        <p14:creationId xmlns:p14="http://schemas.microsoft.com/office/powerpoint/2010/main" val="211145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Samenstelling </a:t>
            </a:r>
            <a:r>
              <a:rPr lang="nl-BE" sz="3600" dirty="0" err="1" smtClean="0">
                <a:latin typeface="AR JULIAN" panose="02000000000000000000" pitchFamily="2" charset="0"/>
              </a:rPr>
              <a:t>maallaag</a:t>
            </a:r>
            <a:r>
              <a:rPr lang="nl-BE" sz="3600" dirty="0" smtClean="0">
                <a:latin typeface="AR JULIAN" panose="02000000000000000000" pitchFamily="2" charset="0"/>
              </a:rPr>
              <a:t> </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6"/>
          <p:cNvSpPr txBox="1">
            <a:spLocks noChangeArrowheads="1"/>
          </p:cNvSpPr>
          <p:nvPr/>
        </p:nvSpPr>
        <p:spPr bwMode="auto">
          <a:xfrm>
            <a:off x="2082000" y="1431131"/>
            <a:ext cx="802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Het gebruik van de steen bepaald de samenstelling van de maallaag</a:t>
            </a:r>
          </a:p>
        </p:txBody>
      </p:sp>
      <p:sp>
        <p:nvSpPr>
          <p:cNvPr id="10" name="Tekstvak 9"/>
          <p:cNvSpPr txBox="1">
            <a:spLocks noChangeArrowheads="1"/>
          </p:cNvSpPr>
          <p:nvPr/>
        </p:nvSpPr>
        <p:spPr bwMode="auto">
          <a:xfrm>
            <a:off x="355600" y="3832040"/>
            <a:ext cx="11553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Het spreekt voor zich dat de molenaar geen stenen gaat wisselen telkens hij een ander graan gaat malen</a:t>
            </a:r>
            <a:r>
              <a:rPr lang="nl-BE" altLang="nl-BE" sz="18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Daarom </a:t>
            </a:r>
            <a:r>
              <a:rPr lang="nl-BE" altLang="nl-BE" sz="1800" dirty="0">
                <a:latin typeface="Arial" panose="020B0604020202020204" pitchFamily="34" charset="0"/>
                <a:cs typeface="Arial" panose="020B0604020202020204" pitchFamily="34" charset="0"/>
              </a:rPr>
              <a:t>gaat hij overwegen wat het hoofddoel is een voersteen of een tarwesteen</a:t>
            </a:r>
            <a:r>
              <a:rPr lang="nl-BE" altLang="nl-BE" sz="18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800" dirty="0" smtClean="0">
                <a:latin typeface="Arial" panose="020B0604020202020204" pitchFamily="34" charset="0"/>
                <a:cs typeface="Arial" panose="020B0604020202020204" pitchFamily="34" charset="0"/>
              </a:rPr>
              <a:t>In </a:t>
            </a:r>
            <a:r>
              <a:rPr lang="nl-BE" altLang="nl-BE" sz="1800" dirty="0">
                <a:latin typeface="Arial" panose="020B0604020202020204" pitchFamily="34" charset="0"/>
                <a:cs typeface="Arial" panose="020B0604020202020204" pitchFamily="34" charset="0"/>
              </a:rPr>
              <a:t>overleg met de steenmaker wordt er een steen gemaakt die het best voldoet.</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Niet allen het gebruikte materiaal maar ook het soort scherpsel moet bepaald worden  </a:t>
            </a:r>
          </a:p>
        </p:txBody>
      </p:sp>
      <p:sp>
        <p:nvSpPr>
          <p:cNvPr id="11" name="Tekstvak 10"/>
          <p:cNvSpPr txBox="1">
            <a:spLocks noChangeArrowheads="1"/>
          </p:cNvSpPr>
          <p:nvPr/>
        </p:nvSpPr>
        <p:spPr bwMode="auto">
          <a:xfrm>
            <a:off x="147638" y="5432425"/>
            <a:ext cx="118443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Is de structuur van de steen grof, dan heeft hij veel natuurlijk snijvermogen: steen is </a:t>
            </a:r>
            <a:r>
              <a:rPr lang="nl-BE" altLang="nl-BE" sz="1800" b="1" dirty="0">
                <a:solidFill>
                  <a:srgbClr val="FF0000"/>
                </a:solidFill>
                <a:latin typeface="Arial" panose="020B0604020202020204" pitchFamily="34" charset="0"/>
                <a:cs typeface="Arial" panose="020B0604020202020204" pitchFamily="34" charset="0"/>
              </a:rPr>
              <a:t>“GRAAG” </a:t>
            </a:r>
          </a:p>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Door het afmalen kan de steen </a:t>
            </a:r>
            <a:r>
              <a:rPr lang="nl-BE" altLang="nl-BE" sz="1800" b="1" dirty="0">
                <a:solidFill>
                  <a:srgbClr val="FF0000"/>
                </a:solidFill>
                <a:latin typeface="Arial" panose="020B0604020202020204" pitchFamily="34" charset="0"/>
                <a:cs typeface="Arial" panose="020B0604020202020204" pitchFamily="34" charset="0"/>
              </a:rPr>
              <a:t>“VAST” </a:t>
            </a:r>
            <a:r>
              <a:rPr lang="nl-BE" altLang="nl-BE" sz="1800" dirty="0">
                <a:solidFill>
                  <a:srgbClr val="FF0000"/>
                </a:solidFill>
                <a:latin typeface="Arial" panose="020B0604020202020204" pitchFamily="34" charset="0"/>
                <a:cs typeface="Arial" panose="020B0604020202020204" pitchFamily="34" charset="0"/>
              </a:rPr>
              <a:t>worden, er komen glanzende delen op de maallaag. Tijd om te billen !!!</a:t>
            </a:r>
          </a:p>
          <a:p>
            <a:pPr algn="ctr">
              <a:lnSpc>
                <a:spcPct val="100000"/>
              </a:lnSpc>
              <a:spcBef>
                <a:spcPct val="0"/>
              </a:spcBef>
              <a:buFontTx/>
              <a:buNone/>
            </a:pPr>
            <a:endParaRPr lang="nl-BE" altLang="nl-BE" sz="1800" dirty="0">
              <a:solidFill>
                <a:srgbClr val="FF0000"/>
              </a:solidFill>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1190624" y="2231476"/>
            <a:ext cx="10067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Een steen voor het uitmalen (bakker) bestaat uit 100% </a:t>
            </a:r>
            <a:r>
              <a:rPr lang="nl-BE" altLang="nl-BE" sz="1800" dirty="0" smtClean="0">
                <a:latin typeface="Arial" panose="020B0604020202020204" pitchFamily="34" charset="0"/>
                <a:cs typeface="Arial" panose="020B0604020202020204" pitchFamily="34" charset="0"/>
              </a:rPr>
              <a:t>kwarts</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Een harde steen voor het koekmalen wordt gemaakt uit 50% kwarts en 50% </a:t>
            </a:r>
            <a:r>
              <a:rPr lang="nl-BE" altLang="nl-BE" sz="1800" dirty="0" smtClean="0">
                <a:latin typeface="Arial" panose="020B0604020202020204" pitchFamily="34" charset="0"/>
                <a:cs typeface="Arial" panose="020B0604020202020204" pitchFamily="34" charset="0"/>
              </a:rPr>
              <a:t>amaril</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Een steen om maïs te malen bestaat uit 75% kwarts en 25% </a:t>
            </a:r>
            <a:r>
              <a:rPr lang="nl-BE" altLang="nl-BE" sz="1800" dirty="0" smtClean="0">
                <a:latin typeface="Arial" panose="020B0604020202020204" pitchFamily="34" charset="0"/>
                <a:cs typeface="Arial" panose="020B0604020202020204" pitchFamily="34" charset="0"/>
              </a:rPr>
              <a:t>amaril</a:t>
            </a:r>
          </a:p>
          <a:p>
            <a:pPr marL="285750" indent="-285750">
              <a:lnSpc>
                <a:spcPct val="100000"/>
              </a:lnSpc>
              <a:spcBef>
                <a:spcPct val="0"/>
              </a:spcBef>
            </a:pPr>
            <a:r>
              <a:rPr lang="nl-BE" altLang="nl-BE" sz="1800" dirty="0">
                <a:latin typeface="Arial" panose="020B0604020202020204" pitchFamily="34" charset="0"/>
                <a:cs typeface="Arial" panose="020B0604020202020204" pitchFamily="34" charset="0"/>
              </a:rPr>
              <a:t>Een rogge breeksteen kan wel 100% Amaril </a:t>
            </a:r>
            <a:r>
              <a:rPr lang="nl-BE" altLang="nl-BE" sz="1800" dirty="0" smtClean="0">
                <a:latin typeface="Arial" panose="020B0604020202020204" pitchFamily="34" charset="0"/>
                <a:cs typeface="Arial" panose="020B0604020202020204" pitchFamily="34" charset="0"/>
              </a:rPr>
              <a:t>bevatten</a:t>
            </a:r>
            <a:endParaRPr lang="nl-BE" altLang="nl-BE" sz="1800" dirty="0">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C4C5BAFB-6613-42F1-BEDE-905BFF1E099B}"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27</a:t>
            </a:fld>
            <a:endParaRPr lang="nl-BE"/>
          </a:p>
        </p:txBody>
      </p:sp>
    </p:spTree>
    <p:extLst>
      <p:ext uri="{BB962C8B-B14F-4D97-AF65-F5344CB8AC3E}">
        <p14:creationId xmlns:p14="http://schemas.microsoft.com/office/powerpoint/2010/main" val="94765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Maalbanen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Ovaal 8"/>
          <p:cNvSpPr/>
          <p:nvPr/>
        </p:nvSpPr>
        <p:spPr>
          <a:xfrm>
            <a:off x="277813" y="2084249"/>
            <a:ext cx="3557587" cy="3530600"/>
          </a:xfrm>
          <a:prstGeom prst="ellipse">
            <a:avLst/>
          </a:prstGeom>
          <a:solidFill>
            <a:schemeClr val="accent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10" name="Ovaal 9"/>
          <p:cNvSpPr/>
          <p:nvPr/>
        </p:nvSpPr>
        <p:spPr>
          <a:xfrm>
            <a:off x="868363" y="2611299"/>
            <a:ext cx="2374900" cy="2476500"/>
          </a:xfrm>
          <a:prstGeom prst="ellipse">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11" name="Ovaal 10"/>
          <p:cNvSpPr/>
          <p:nvPr/>
        </p:nvSpPr>
        <p:spPr>
          <a:xfrm>
            <a:off x="1357313" y="3119299"/>
            <a:ext cx="1397000" cy="1460500"/>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12" name="Ovaal 11"/>
          <p:cNvSpPr/>
          <p:nvPr/>
        </p:nvSpPr>
        <p:spPr>
          <a:xfrm>
            <a:off x="1757363" y="3565387"/>
            <a:ext cx="598487" cy="563562"/>
          </a:xfrm>
          <a:prstGeom prst="ellipse">
            <a:avLst/>
          </a:prstGeom>
          <a:solidFill>
            <a:schemeClr val="accent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13" name="Tekstvak 12"/>
          <p:cNvSpPr txBox="1">
            <a:spLocks noChangeArrowheads="1"/>
          </p:cNvSpPr>
          <p:nvPr/>
        </p:nvSpPr>
        <p:spPr bwMode="auto">
          <a:xfrm>
            <a:off x="4355306" y="1602182"/>
            <a:ext cx="2520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Krop gat </a:t>
            </a:r>
            <a:r>
              <a:rPr lang="nl-BE" altLang="nl-BE" sz="1800" dirty="0">
                <a:latin typeface="Arial" panose="020B0604020202020204" pitchFamily="34" charset="0"/>
                <a:cs typeface="Arial" panose="020B0604020202020204" pitchFamily="34" charset="0"/>
              </a:rPr>
              <a:t>Loper</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Steenoog Ligger</a:t>
            </a:r>
          </a:p>
        </p:txBody>
      </p:sp>
      <p:cxnSp>
        <p:nvCxnSpPr>
          <p:cNvPr id="14" name="Rechte verbindingslijn met pijl 13"/>
          <p:cNvCxnSpPr>
            <a:stCxn id="13" idx="1"/>
          </p:cNvCxnSpPr>
          <p:nvPr/>
        </p:nvCxnSpPr>
        <p:spPr>
          <a:xfrm flipH="1">
            <a:off x="2211389" y="1925348"/>
            <a:ext cx="2143917" cy="1850122"/>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4159250" y="2519757"/>
            <a:ext cx="291306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1</a:t>
            </a:r>
            <a:r>
              <a:rPr lang="nl-BE" altLang="nl-BE" sz="1800" baseline="30000" dirty="0" smtClean="0">
                <a:latin typeface="Arial" panose="020B0604020202020204" pitchFamily="34" charset="0"/>
                <a:cs typeface="Arial" panose="020B0604020202020204" pitchFamily="34" charset="0"/>
              </a:rPr>
              <a:t>ste</a:t>
            </a:r>
            <a:r>
              <a:rPr lang="nl-BE" altLang="nl-BE" sz="1800" dirty="0" smtClean="0">
                <a:latin typeface="Arial" panose="020B0604020202020204" pitchFamily="34" charset="0"/>
                <a:cs typeface="Arial" panose="020B0604020202020204" pitchFamily="34" charset="0"/>
              </a:rPr>
              <a:t> baan: Krop</a:t>
            </a:r>
            <a:r>
              <a:rPr lang="nl-BE" altLang="nl-BE" sz="1800" dirty="0">
                <a:latin typeface="Arial" panose="020B0604020202020204" pitchFamily="34" charset="0"/>
                <a:cs typeface="Arial" panose="020B0604020202020204" pitchFamily="34" charset="0"/>
              </a:rPr>
              <a:t>, Entree</a:t>
            </a:r>
          </a:p>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Verdeling van het graan</a:t>
            </a:r>
          </a:p>
        </p:txBody>
      </p:sp>
      <p:cxnSp>
        <p:nvCxnSpPr>
          <p:cNvPr id="16" name="Rechte verbindingslijn met pijl 15"/>
          <p:cNvCxnSpPr>
            <a:stCxn id="15" idx="1"/>
          </p:cNvCxnSpPr>
          <p:nvPr/>
        </p:nvCxnSpPr>
        <p:spPr>
          <a:xfrm flipH="1">
            <a:off x="2478090" y="2827534"/>
            <a:ext cx="1681160" cy="97968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4005262" y="3583382"/>
            <a:ext cx="32210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2</a:t>
            </a:r>
            <a:r>
              <a:rPr lang="nl-BE" altLang="nl-BE" sz="1800" baseline="30000" dirty="0" smtClean="0">
                <a:latin typeface="Arial" panose="020B0604020202020204" pitchFamily="34" charset="0"/>
                <a:cs typeface="Arial" panose="020B0604020202020204" pitchFamily="34" charset="0"/>
              </a:rPr>
              <a:t>de</a:t>
            </a:r>
            <a:r>
              <a:rPr lang="nl-BE" altLang="nl-BE" sz="1800" dirty="0" smtClean="0">
                <a:latin typeface="Arial" panose="020B0604020202020204" pitchFamily="34" charset="0"/>
                <a:cs typeface="Arial" panose="020B0604020202020204" pitchFamily="34" charset="0"/>
              </a:rPr>
              <a:t> baan:  Breekvlak</a:t>
            </a:r>
            <a:endParaRPr lang="nl-BE" altLang="nl-BE"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Breken van de graankorr</a:t>
            </a:r>
            <a:r>
              <a:rPr lang="nl-BE" altLang="nl-BE" sz="1800" dirty="0">
                <a:latin typeface="Arial" panose="020B0604020202020204" pitchFamily="34" charset="0"/>
                <a:cs typeface="Arial" panose="020B0604020202020204" pitchFamily="34" charset="0"/>
              </a:rPr>
              <a:t>el</a:t>
            </a:r>
          </a:p>
        </p:txBody>
      </p:sp>
      <p:cxnSp>
        <p:nvCxnSpPr>
          <p:cNvPr id="18" name="Rechte verbindingslijn met pijl 17"/>
          <p:cNvCxnSpPr>
            <a:stCxn id="17" idx="1"/>
          </p:cNvCxnSpPr>
          <p:nvPr/>
        </p:nvCxnSpPr>
        <p:spPr>
          <a:xfrm flipH="1" flipV="1">
            <a:off x="2952750" y="3807220"/>
            <a:ext cx="1052512" cy="99328"/>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4410869" y="4584562"/>
            <a:ext cx="2409825"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3</a:t>
            </a:r>
            <a:r>
              <a:rPr lang="nl-BE" altLang="nl-BE" sz="1800" baseline="30000" dirty="0" smtClean="0">
                <a:latin typeface="Arial" panose="020B0604020202020204" pitchFamily="34" charset="0"/>
                <a:cs typeface="Arial" panose="020B0604020202020204" pitchFamily="34" charset="0"/>
              </a:rPr>
              <a:t>de</a:t>
            </a:r>
            <a:r>
              <a:rPr lang="nl-BE" altLang="nl-BE" sz="1800" dirty="0" smtClean="0">
                <a:latin typeface="Arial" panose="020B0604020202020204" pitchFamily="34" charset="0"/>
                <a:cs typeface="Arial" panose="020B0604020202020204" pitchFamily="34" charset="0"/>
              </a:rPr>
              <a:t> baan: Maalbaan</a:t>
            </a:r>
            <a:endParaRPr lang="nl-BE" altLang="nl-BE" sz="1800" dirty="0">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Uitmalen</a:t>
            </a:r>
            <a:endParaRPr lang="nl-BE" altLang="nl-BE" sz="1800" dirty="0">
              <a:latin typeface="Arial" panose="020B0604020202020204" pitchFamily="34" charset="0"/>
              <a:cs typeface="Arial" panose="020B0604020202020204" pitchFamily="34" charset="0"/>
            </a:endParaRPr>
          </a:p>
        </p:txBody>
      </p:sp>
      <p:cxnSp>
        <p:nvCxnSpPr>
          <p:cNvPr id="20" name="Rechte verbindingslijn met pijl 19"/>
          <p:cNvCxnSpPr>
            <a:stCxn id="19" idx="1"/>
          </p:cNvCxnSpPr>
          <p:nvPr/>
        </p:nvCxnSpPr>
        <p:spPr>
          <a:xfrm flipH="1" flipV="1">
            <a:off x="3341689" y="4735375"/>
            <a:ext cx="1069180" cy="15696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Magnetische schijf 20"/>
          <p:cNvSpPr/>
          <p:nvPr/>
        </p:nvSpPr>
        <p:spPr>
          <a:xfrm>
            <a:off x="7561263" y="3565387"/>
            <a:ext cx="4275137" cy="1787525"/>
          </a:xfrm>
          <a:prstGeom prst="flowChartMagneticDisk">
            <a:avLst/>
          </a:prstGeom>
          <a:solidFill>
            <a:schemeClr val="accent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22" name="Ovaal 21"/>
          <p:cNvSpPr/>
          <p:nvPr/>
        </p:nvSpPr>
        <p:spPr>
          <a:xfrm>
            <a:off x="8399462" y="3684449"/>
            <a:ext cx="2598738" cy="390525"/>
          </a:xfrm>
          <a:prstGeom prst="ellipse">
            <a:avLst/>
          </a:prstGeom>
          <a:solidFill>
            <a:schemeClr val="accent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23" name="Ovaal 22"/>
          <p:cNvSpPr/>
          <p:nvPr/>
        </p:nvSpPr>
        <p:spPr>
          <a:xfrm>
            <a:off x="9020969" y="3760649"/>
            <a:ext cx="1355725" cy="204788"/>
          </a:xfrm>
          <a:prstGeom prst="ellipse">
            <a:avLst/>
          </a:prstGeom>
          <a:solidFill>
            <a:schemeClr val="accent2">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sp>
        <p:nvSpPr>
          <p:cNvPr id="24" name="Tekstvak 39"/>
          <p:cNvSpPr txBox="1">
            <a:spLocks noChangeArrowheads="1"/>
          </p:cNvSpPr>
          <p:nvPr/>
        </p:nvSpPr>
        <p:spPr bwMode="auto">
          <a:xfrm>
            <a:off x="3341689" y="993445"/>
            <a:ext cx="54441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smtClean="0">
                <a:solidFill>
                  <a:srgbClr val="FF0000"/>
                </a:solidFill>
                <a:latin typeface="Arial" panose="020B0604020202020204" pitchFamily="34" charset="0"/>
                <a:cs typeface="Arial" panose="020B0604020202020204" pitchFamily="34" charset="0"/>
              </a:rPr>
              <a:t>Het </a:t>
            </a:r>
            <a:r>
              <a:rPr lang="nl-BE" altLang="nl-BE" sz="2000" dirty="0">
                <a:solidFill>
                  <a:srgbClr val="FF0000"/>
                </a:solidFill>
                <a:latin typeface="Arial" panose="020B0604020202020204" pitchFamily="34" charset="0"/>
                <a:cs typeface="Arial" panose="020B0604020202020204" pitchFamily="34" charset="0"/>
              </a:rPr>
              <a:t>maalvlak wordt ingedeeld in </a:t>
            </a:r>
            <a:r>
              <a:rPr lang="nl-BE" altLang="nl-BE" sz="2000" dirty="0" smtClean="0">
                <a:solidFill>
                  <a:srgbClr val="FF0000"/>
                </a:solidFill>
                <a:latin typeface="Arial" panose="020B0604020202020204" pitchFamily="34" charset="0"/>
                <a:cs typeface="Arial" panose="020B0604020202020204" pitchFamily="34" charset="0"/>
              </a:rPr>
              <a:t>3 maalbanen</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25" name="Tekstvak 24"/>
          <p:cNvSpPr txBox="1">
            <a:spLocks noChangeArrowheads="1"/>
          </p:cNvSpPr>
          <p:nvPr/>
        </p:nvSpPr>
        <p:spPr bwMode="auto">
          <a:xfrm>
            <a:off x="1389728" y="6051550"/>
            <a:ext cx="9412544" cy="36988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Breedte van de </a:t>
            </a:r>
            <a:r>
              <a:rPr lang="nl-BE" altLang="nl-BE" sz="1800" dirty="0" smtClean="0">
                <a:solidFill>
                  <a:srgbClr val="FF0000"/>
                </a:solidFill>
                <a:latin typeface="Arial" panose="020B0604020202020204" pitchFamily="34" charset="0"/>
                <a:cs typeface="Arial" panose="020B0604020202020204" pitchFamily="34" charset="0"/>
              </a:rPr>
              <a:t>maalbaan is </a:t>
            </a:r>
            <a:r>
              <a:rPr lang="nl-BE" altLang="nl-BE" sz="1800" dirty="0">
                <a:solidFill>
                  <a:srgbClr val="FF0000"/>
                </a:solidFill>
                <a:latin typeface="Arial" panose="020B0604020202020204" pitchFamily="34" charset="0"/>
                <a:cs typeface="Arial" panose="020B0604020202020204" pitchFamily="34" charset="0"/>
              </a:rPr>
              <a:t>afhankelijk van het eindproduct. Uitmalen breed, veevoer smal</a:t>
            </a:r>
          </a:p>
        </p:txBody>
      </p:sp>
      <p:cxnSp>
        <p:nvCxnSpPr>
          <p:cNvPr id="26" name="Rechte verbindingslijn met pijl 25"/>
          <p:cNvCxnSpPr>
            <a:stCxn id="15" idx="3"/>
          </p:cNvCxnSpPr>
          <p:nvPr/>
        </p:nvCxnSpPr>
        <p:spPr>
          <a:xfrm>
            <a:off x="7072313" y="2827534"/>
            <a:ext cx="2305863" cy="102935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a:stCxn id="17" idx="3"/>
          </p:cNvCxnSpPr>
          <p:nvPr/>
        </p:nvCxnSpPr>
        <p:spPr>
          <a:xfrm>
            <a:off x="7226300" y="3906548"/>
            <a:ext cx="1633587" cy="6159"/>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a:stCxn id="19" idx="3"/>
          </p:cNvCxnSpPr>
          <p:nvPr/>
        </p:nvCxnSpPr>
        <p:spPr>
          <a:xfrm flipV="1">
            <a:off x="6820694" y="4025763"/>
            <a:ext cx="1532731" cy="86657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9498066" y="3863043"/>
            <a:ext cx="0" cy="1224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9929043" y="3856884"/>
            <a:ext cx="0" cy="122475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Ovaal 30"/>
          <p:cNvSpPr/>
          <p:nvPr/>
        </p:nvSpPr>
        <p:spPr>
          <a:xfrm flipH="1">
            <a:off x="9500831" y="5124648"/>
            <a:ext cx="432000" cy="46038"/>
          </a:xfrm>
          <a:prstGeom prst="ellipse">
            <a:avLst/>
          </a:prstGeom>
          <a:solidFill>
            <a:schemeClr val="accent2">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p>
        </p:txBody>
      </p:sp>
      <p:cxnSp>
        <p:nvCxnSpPr>
          <p:cNvPr id="32" name="Rechte verbindingslijn met pijl 31"/>
          <p:cNvCxnSpPr>
            <a:stCxn id="13" idx="3"/>
          </p:cNvCxnSpPr>
          <p:nvPr/>
        </p:nvCxnSpPr>
        <p:spPr>
          <a:xfrm>
            <a:off x="6876256" y="1925348"/>
            <a:ext cx="2853531" cy="1914676"/>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jdelijke aanduiding voor datum 1"/>
          <p:cNvSpPr>
            <a:spLocks noGrp="1"/>
          </p:cNvSpPr>
          <p:nvPr>
            <p:ph type="dt" sz="half" idx="10"/>
          </p:nvPr>
        </p:nvSpPr>
        <p:spPr/>
        <p:txBody>
          <a:bodyPr/>
          <a:lstStyle/>
          <a:p>
            <a:fld id="{59918ABA-E5F7-40C0-AC32-773EC6B648A4}"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28</a:t>
            </a:fld>
            <a:endParaRPr lang="nl-BE"/>
          </a:p>
        </p:txBody>
      </p:sp>
      <p:sp>
        <p:nvSpPr>
          <p:cNvPr id="37" name="Ovaal 36"/>
          <p:cNvSpPr/>
          <p:nvPr/>
        </p:nvSpPr>
        <p:spPr>
          <a:xfrm flipV="1">
            <a:off x="9500831" y="3821577"/>
            <a:ext cx="432000" cy="6088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4033252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9" grpId="0"/>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306389" y="1349375"/>
            <a:ext cx="6274044" cy="1231106"/>
          </a:xfrm>
          <a:prstGeom prst="rect">
            <a:avLst/>
          </a:prstGeom>
          <a:noFill/>
        </p:spPr>
        <p:txBody>
          <a:bodyPr wrap="square">
            <a:spAutoFit/>
          </a:bodyPr>
          <a:lstStyle/>
          <a:p>
            <a:pPr>
              <a:defRPr/>
            </a:pPr>
            <a:r>
              <a:rPr lang="nl-BE" sz="2000" u="sng" dirty="0">
                <a:solidFill>
                  <a:srgbClr val="FF0000"/>
                </a:solidFill>
                <a:latin typeface="Arial" panose="020B0604020202020204" pitchFamily="34" charset="0"/>
                <a:cs typeface="Arial" panose="020B0604020202020204" pitchFamily="34" charset="0"/>
              </a:rPr>
              <a:t>Functie:</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Kunstmatig snijvermogen leveren</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Het te malen goed de nodige koeling geven</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Het transport van het maalgoed verzorgen.</a:t>
            </a:r>
          </a:p>
        </p:txBody>
      </p:sp>
      <p:pic>
        <p:nvPicPr>
          <p:cNvPr id="10"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80434" y="1352232"/>
            <a:ext cx="4776008" cy="31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6"/>
          <p:cNvSpPr txBox="1">
            <a:spLocks noChangeArrowheads="1"/>
          </p:cNvSpPr>
          <p:nvPr/>
        </p:nvSpPr>
        <p:spPr bwMode="auto">
          <a:xfrm>
            <a:off x="6580433" y="4797366"/>
            <a:ext cx="477600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u="sng" dirty="0">
                <a:latin typeface="Arial" panose="020B0604020202020204" pitchFamily="34" charset="0"/>
                <a:cs typeface="Arial" panose="020B0604020202020204" pitchFamily="34" charset="0"/>
              </a:rPr>
              <a:t>Het </a:t>
            </a:r>
            <a:r>
              <a:rPr lang="nl-BE" altLang="nl-BE" sz="2000" u="sng" dirty="0" err="1">
                <a:latin typeface="Arial" panose="020B0604020202020204" pitchFamily="34" charset="0"/>
                <a:cs typeface="Arial" panose="020B0604020202020204" pitchFamily="34" charset="0"/>
              </a:rPr>
              <a:t>scherpsel</a:t>
            </a:r>
            <a:r>
              <a:rPr lang="nl-BE" altLang="nl-BE" sz="2000" u="sng" dirty="0">
                <a:latin typeface="Arial" panose="020B0604020202020204" pitchFamily="34" charset="0"/>
                <a:cs typeface="Arial" panose="020B0604020202020204" pitchFamily="34" charset="0"/>
              </a:rPr>
              <a:t>: </a:t>
            </a:r>
          </a:p>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handmatig aangebrachte kerven op het maaloppervlak</a:t>
            </a:r>
          </a:p>
        </p:txBody>
      </p:sp>
      <p:sp>
        <p:nvSpPr>
          <p:cNvPr id="12" name="Tekstvak 11"/>
          <p:cNvSpPr txBox="1"/>
          <p:nvPr/>
        </p:nvSpPr>
        <p:spPr>
          <a:xfrm>
            <a:off x="306388" y="2735263"/>
            <a:ext cx="6124892" cy="2062103"/>
          </a:xfrm>
          <a:prstGeom prst="rect">
            <a:avLst/>
          </a:prstGeom>
          <a:noFill/>
        </p:spPr>
        <p:txBody>
          <a:bodyPr wrap="square">
            <a:spAutoFit/>
          </a:bodyPr>
          <a:lstStyle/>
          <a:p>
            <a:pPr>
              <a:defRPr/>
            </a:pPr>
            <a:r>
              <a:rPr lang="nl-BE" sz="2000" u="sng" dirty="0">
                <a:solidFill>
                  <a:srgbClr val="FF0000"/>
                </a:solidFill>
                <a:latin typeface="Arial" panose="020B0604020202020204" pitchFamily="34" charset="0"/>
                <a:cs typeface="Arial" panose="020B0604020202020204" pitchFamily="34" charset="0"/>
              </a:rPr>
              <a:t>Soorten scherpsels:</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Niet-panden scherpsels, concentrisch of excentrisch</a:t>
            </a:r>
          </a:p>
          <a:p>
            <a:pPr marL="800100" lvl="1"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Zwaai(gebogen)scherpsels</a:t>
            </a:r>
          </a:p>
          <a:p>
            <a:pPr marL="800100" lvl="1"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Stralen(recht)scherpsels</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Panden scherpsels, met vóór- of achterligging</a:t>
            </a:r>
          </a:p>
          <a:p>
            <a:pPr marL="800100" lvl="1"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Zwaaipanden</a:t>
            </a:r>
          </a:p>
          <a:p>
            <a:pPr marL="800100" lvl="1"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Recht panden</a:t>
            </a:r>
          </a:p>
        </p:txBody>
      </p:sp>
      <p:sp>
        <p:nvSpPr>
          <p:cNvPr id="13" name="Tekstvak 12"/>
          <p:cNvSpPr txBox="1"/>
          <p:nvPr/>
        </p:nvSpPr>
        <p:spPr>
          <a:xfrm>
            <a:off x="306388" y="5045075"/>
            <a:ext cx="6274045" cy="1231106"/>
          </a:xfrm>
          <a:prstGeom prst="rect">
            <a:avLst/>
          </a:prstGeom>
          <a:noFill/>
        </p:spPr>
        <p:txBody>
          <a:bodyPr wrap="square">
            <a:spAutoFit/>
          </a:bodyPr>
          <a:lstStyle/>
          <a:p>
            <a:pPr>
              <a:defRPr/>
            </a:pPr>
            <a:r>
              <a:rPr lang="nl-BE" sz="2000" u="sng" dirty="0">
                <a:solidFill>
                  <a:srgbClr val="FF0000"/>
                </a:solidFill>
                <a:latin typeface="Arial" panose="020B0604020202020204" pitchFamily="34" charset="0"/>
                <a:cs typeface="Arial" panose="020B0604020202020204" pitchFamily="34" charset="0"/>
              </a:rPr>
              <a:t>Wat bepaalt het scherpsel?</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De structuur van de steen</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Het te malen goed</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Het gewenste eindresultaat</a:t>
            </a:r>
          </a:p>
        </p:txBody>
      </p:sp>
      <p:sp>
        <p:nvSpPr>
          <p:cNvPr id="2" name="Tijdelijke aanduiding voor datum 1"/>
          <p:cNvSpPr>
            <a:spLocks noGrp="1"/>
          </p:cNvSpPr>
          <p:nvPr>
            <p:ph type="dt" sz="half" idx="10"/>
          </p:nvPr>
        </p:nvSpPr>
        <p:spPr/>
        <p:txBody>
          <a:bodyPr/>
          <a:lstStyle/>
          <a:p>
            <a:fld id="{46D6D7A1-0FAD-4093-A7E0-E9DA09171885}"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29</a:t>
            </a:fld>
            <a:endParaRPr lang="nl-BE"/>
          </a:p>
        </p:txBody>
      </p:sp>
    </p:spTree>
    <p:extLst>
      <p:ext uri="{BB962C8B-B14F-4D97-AF65-F5344CB8AC3E}">
        <p14:creationId xmlns:p14="http://schemas.microsoft.com/office/powerpoint/2010/main" val="280318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korenmolen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3651192" y="5062184"/>
            <a:ext cx="4916129" cy="1200329"/>
          </a:xfrm>
          <a:prstGeom prst="rect">
            <a:avLst/>
          </a:prstGeom>
          <a:noFill/>
          <a:ln w="19050">
            <a:noFill/>
          </a:ln>
        </p:spPr>
        <p:txBody>
          <a:bodyPr wrap="square" rtlCol="0">
            <a:spAutoFit/>
          </a:bodyPr>
          <a:lstStyle/>
          <a:p>
            <a:r>
              <a:rPr lang="nl-BE" smtClean="0">
                <a:solidFill>
                  <a:srgbClr val="FF0000"/>
                </a:solidFill>
                <a:latin typeface="Arial" panose="020B0604020202020204" pitchFamily="34" charset="0"/>
                <a:cs typeface="Arial" panose="020B0604020202020204" pitchFamily="34" charset="0"/>
              </a:rPr>
              <a:t>Goed uitgemalen meel </a:t>
            </a:r>
            <a:r>
              <a:rPr lang="nl-BE" dirty="0" smtClean="0">
                <a:solidFill>
                  <a:srgbClr val="FF0000"/>
                </a:solidFill>
                <a:latin typeface="Arial" panose="020B0604020202020204" pitchFamily="34" charset="0"/>
                <a:cs typeface="Arial" panose="020B0604020202020204" pitchFamily="34" charset="0"/>
              </a:rPr>
              <a:t>vraagt:</a:t>
            </a:r>
          </a:p>
          <a:p>
            <a:pPr marL="285750" indent="-285750">
              <a:buFont typeface="Arial" panose="020B0604020202020204" pitchFamily="34" charset="0"/>
              <a:buChar char="•"/>
            </a:pPr>
            <a:r>
              <a:rPr lang="nl-BE" dirty="0">
                <a:solidFill>
                  <a:srgbClr val="FF0000"/>
                </a:solidFill>
                <a:latin typeface="Arial" panose="020B0604020202020204" pitchFamily="34" charset="0"/>
                <a:cs typeface="Arial" panose="020B0604020202020204" pitchFamily="34" charset="0"/>
              </a:rPr>
              <a:t>De juiste en goed onderhouden stenen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Een goed afgestelde maalinrichting</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Veel ervaring is zeker een pluspunt</a:t>
            </a:r>
          </a:p>
        </p:txBody>
      </p:sp>
      <p:pic>
        <p:nvPicPr>
          <p:cNvPr id="12"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1193" y="1859191"/>
            <a:ext cx="3600413" cy="27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atum 1"/>
          <p:cNvSpPr>
            <a:spLocks noGrp="1"/>
          </p:cNvSpPr>
          <p:nvPr>
            <p:ph type="dt" sz="half" idx="10"/>
          </p:nvPr>
        </p:nvSpPr>
        <p:spPr/>
        <p:txBody>
          <a:bodyPr/>
          <a:lstStyle/>
          <a:p>
            <a:fld id="{04D45840-2369-48B1-9770-B63DD152D821}"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a:t>
            </a:fld>
            <a:endParaRPr lang="nl-BE"/>
          </a:p>
        </p:txBody>
      </p:sp>
      <p:sp>
        <p:nvSpPr>
          <p:cNvPr id="10" name="Tekstvak 9"/>
          <p:cNvSpPr txBox="1"/>
          <p:nvPr/>
        </p:nvSpPr>
        <p:spPr>
          <a:xfrm>
            <a:off x="2526891" y="900751"/>
            <a:ext cx="7285703" cy="707886"/>
          </a:xfrm>
          <a:prstGeom prst="rect">
            <a:avLst/>
          </a:prstGeom>
          <a:noFill/>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Door de maalinrichting, met de molenstenen, onderscheiden de korenmolens zich van alle andere molens</a:t>
            </a:r>
            <a:endParaRPr lang="nl-BE" sz="2000" dirty="0">
              <a:solidFill>
                <a:srgbClr val="FF0000"/>
              </a:solidFill>
              <a:latin typeface="Arial" panose="020B0604020202020204" pitchFamily="34" charset="0"/>
              <a:cs typeface="Arial" panose="020B0604020202020204" pitchFamily="34" charset="0"/>
            </a:endParaRPr>
          </a:p>
        </p:txBody>
      </p:sp>
      <p:pic>
        <p:nvPicPr>
          <p:cNvPr id="11" name="Afbeelding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0600" y="1859191"/>
            <a:ext cx="3599999" cy="2700000"/>
          </a:xfrm>
          <a:prstGeom prst="rect">
            <a:avLst/>
          </a:prstGeom>
        </p:spPr>
      </p:pic>
      <p:sp>
        <p:nvSpPr>
          <p:cNvPr id="14" name="Tekstvak 13"/>
          <p:cNvSpPr txBox="1"/>
          <p:nvPr/>
        </p:nvSpPr>
        <p:spPr>
          <a:xfrm>
            <a:off x="6817114" y="4723630"/>
            <a:ext cx="3569110" cy="338554"/>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De maalinrichting, maalstoel</a:t>
            </a:r>
            <a:endParaRPr lang="nl-BE" sz="1600" dirty="0">
              <a:latin typeface="Arial" panose="020B0604020202020204" pitchFamily="34" charset="0"/>
              <a:cs typeface="Arial" panose="020B0604020202020204" pitchFamily="34" charset="0"/>
            </a:endParaRPr>
          </a:p>
        </p:txBody>
      </p:sp>
      <p:sp>
        <p:nvSpPr>
          <p:cNvPr id="15" name="Tekstvak 14"/>
          <p:cNvSpPr txBox="1"/>
          <p:nvPr/>
        </p:nvSpPr>
        <p:spPr>
          <a:xfrm>
            <a:off x="1783128" y="4723630"/>
            <a:ext cx="3618271" cy="338554"/>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De molenstenen</a:t>
            </a:r>
            <a:endParaRPr lang="nl-B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280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Samenstelling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40133" y="1349637"/>
            <a:ext cx="5053012" cy="432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7"/>
          <p:cNvSpPr txBox="1">
            <a:spLocks noChangeArrowheads="1"/>
          </p:cNvSpPr>
          <p:nvPr/>
        </p:nvSpPr>
        <p:spPr bwMode="auto">
          <a:xfrm>
            <a:off x="11193145" y="4764349"/>
            <a:ext cx="1065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Ligger</a:t>
            </a:r>
          </a:p>
        </p:txBody>
      </p:sp>
      <p:sp>
        <p:nvSpPr>
          <p:cNvPr id="11" name="Tekstvak 10"/>
          <p:cNvSpPr txBox="1">
            <a:spLocks noChangeArrowheads="1"/>
          </p:cNvSpPr>
          <p:nvPr/>
        </p:nvSpPr>
        <p:spPr bwMode="auto">
          <a:xfrm>
            <a:off x="10823258" y="1821124"/>
            <a:ext cx="1343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Hoofdkerf</a:t>
            </a:r>
          </a:p>
        </p:txBody>
      </p:sp>
      <p:cxnSp>
        <p:nvCxnSpPr>
          <p:cNvPr id="12" name="Rechte verbindingslijn met pijl 11"/>
          <p:cNvCxnSpPr>
            <a:stCxn id="11" idx="1"/>
          </p:cNvCxnSpPr>
          <p:nvPr/>
        </p:nvCxnSpPr>
        <p:spPr>
          <a:xfrm flipH="1">
            <a:off x="9445308" y="2006862"/>
            <a:ext cx="1377950" cy="142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a:spLocks noChangeArrowheads="1"/>
          </p:cNvSpPr>
          <p:nvPr/>
        </p:nvSpPr>
        <p:spPr bwMode="auto">
          <a:xfrm>
            <a:off x="10823258" y="2230699"/>
            <a:ext cx="227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Uitslag of </a:t>
            </a:r>
            <a:endParaRPr lang="nl-BE" altLang="nl-BE" sz="1800" dirty="0" smtClean="0">
              <a:latin typeface="Arial" panose="020B0604020202020204" pitchFamily="34" charset="0"/>
              <a:cs typeface="Arial" panose="020B0604020202020204" pitchFamily="34" charset="0"/>
            </a:endParaRPr>
          </a:p>
          <a:p>
            <a:pP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bodemsel</a:t>
            </a:r>
            <a:endParaRPr lang="nl-BE" altLang="nl-BE" sz="1800" dirty="0">
              <a:latin typeface="Arial" panose="020B0604020202020204" pitchFamily="34" charset="0"/>
              <a:cs typeface="Arial" panose="020B0604020202020204" pitchFamily="34" charset="0"/>
            </a:endParaRPr>
          </a:p>
        </p:txBody>
      </p:sp>
      <p:cxnSp>
        <p:nvCxnSpPr>
          <p:cNvPr id="14" name="Rechte verbindingslijn met pijl 13"/>
          <p:cNvCxnSpPr/>
          <p:nvPr/>
        </p:nvCxnSpPr>
        <p:spPr>
          <a:xfrm flipH="1">
            <a:off x="9804083" y="2414849"/>
            <a:ext cx="1019175" cy="11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5"/>
          <p:cNvSpPr txBox="1">
            <a:spLocks noChangeArrowheads="1"/>
          </p:cNvSpPr>
          <p:nvPr/>
        </p:nvSpPr>
        <p:spPr bwMode="auto">
          <a:xfrm>
            <a:off x="10918508" y="2778387"/>
            <a:ext cx="1801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Nevenkerf</a:t>
            </a:r>
          </a:p>
        </p:txBody>
      </p:sp>
      <p:cxnSp>
        <p:nvCxnSpPr>
          <p:cNvPr id="17" name="Rechte verbindingslijn met pijl 16"/>
          <p:cNvCxnSpPr>
            <a:stCxn id="16" idx="1"/>
          </p:cNvCxnSpPr>
          <p:nvPr/>
        </p:nvCxnSpPr>
        <p:spPr>
          <a:xfrm flipH="1" flipV="1">
            <a:off x="10134283" y="2960949"/>
            <a:ext cx="784225" cy="1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10947083" y="4051562"/>
            <a:ext cx="1095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Snijhoek</a:t>
            </a:r>
          </a:p>
        </p:txBody>
      </p:sp>
      <p:cxnSp>
        <p:nvCxnSpPr>
          <p:cNvPr id="19" name="Rechte verbindingslijn met pijl 18"/>
          <p:cNvCxnSpPr>
            <a:stCxn id="18" idx="1"/>
          </p:cNvCxnSpPr>
          <p:nvPr/>
        </p:nvCxnSpPr>
        <p:spPr>
          <a:xfrm flipH="1">
            <a:off x="8254683" y="4237299"/>
            <a:ext cx="2692400" cy="8620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8" idx="1"/>
          </p:cNvCxnSpPr>
          <p:nvPr/>
        </p:nvCxnSpPr>
        <p:spPr>
          <a:xfrm flipH="1">
            <a:off x="8054658" y="4237299"/>
            <a:ext cx="2892425" cy="11239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a:off x="8340408" y="4224599"/>
            <a:ext cx="2606675" cy="5222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1"/>
          <p:cNvSpPr txBox="1"/>
          <p:nvPr/>
        </p:nvSpPr>
        <p:spPr>
          <a:xfrm>
            <a:off x="472758" y="1116235"/>
            <a:ext cx="6182042" cy="830997"/>
          </a:xfrm>
          <a:prstGeom prst="rect">
            <a:avLst/>
          </a:prstGeom>
          <a:noFill/>
        </p:spPr>
        <p:txBody>
          <a:bodyPr wrap="square">
            <a:spAutoFit/>
          </a:bodyPr>
          <a:lstStyle/>
          <a:p>
            <a:pPr>
              <a:defRPr/>
            </a:pPr>
            <a:r>
              <a:rPr lang="nl-BE" sz="1600" u="sng" dirty="0">
                <a:solidFill>
                  <a:srgbClr val="FF0000"/>
                </a:solidFill>
                <a:latin typeface="Arial" panose="020B0604020202020204" pitchFamily="34" charset="0"/>
                <a:cs typeface="Arial" panose="020B0604020202020204" pitchFamily="34" charset="0"/>
              </a:rPr>
              <a:t>De kerf of maalbalk: </a:t>
            </a: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Door de loperkerf over de liggerkerf te draaien, wordt </a:t>
            </a:r>
            <a:r>
              <a:rPr lang="nl-BE" sz="1600" dirty="0">
                <a:latin typeface="Arial" panose="020B0604020202020204" pitchFamily="34" charset="0"/>
                <a:cs typeface="Arial" panose="020B0604020202020204" pitchFamily="34" charset="0"/>
              </a:rPr>
              <a:t>het graan </a:t>
            </a:r>
            <a:r>
              <a:rPr lang="nl-BE" sz="1600" dirty="0" smtClean="0">
                <a:latin typeface="Arial" panose="020B0604020202020204" pitchFamily="34" charset="0"/>
                <a:cs typeface="Arial" panose="020B0604020202020204" pitchFamily="34" charset="0"/>
              </a:rPr>
              <a:t>gebroken, gemalen of </a:t>
            </a:r>
            <a:r>
              <a:rPr lang="nl-BE" sz="1600" dirty="0">
                <a:latin typeface="Arial" panose="020B0604020202020204" pitchFamily="34" charset="0"/>
                <a:cs typeface="Arial" panose="020B0604020202020204" pitchFamily="34" charset="0"/>
              </a:rPr>
              <a:t>uitgemalen door snijden en wrijven</a:t>
            </a:r>
          </a:p>
        </p:txBody>
      </p:sp>
      <p:sp>
        <p:nvSpPr>
          <p:cNvPr id="23" name="Tekstvak 22"/>
          <p:cNvSpPr txBox="1"/>
          <p:nvPr/>
        </p:nvSpPr>
        <p:spPr>
          <a:xfrm>
            <a:off x="472758" y="2084213"/>
            <a:ext cx="5670550" cy="1323439"/>
          </a:xfrm>
          <a:prstGeom prst="rect">
            <a:avLst/>
          </a:prstGeom>
          <a:noFill/>
        </p:spPr>
        <p:txBody>
          <a:bodyPr>
            <a:spAutoFit/>
          </a:bodyPr>
          <a:lstStyle/>
          <a:p>
            <a:pPr>
              <a:defRPr/>
            </a:pPr>
            <a:r>
              <a:rPr lang="nl-BE" sz="1600" u="sng" dirty="0">
                <a:solidFill>
                  <a:srgbClr val="FF0000"/>
                </a:solidFill>
                <a:latin typeface="Arial" panose="020B0604020202020204" pitchFamily="34" charset="0"/>
                <a:cs typeface="Arial" panose="020B0604020202020204" pitchFamily="34" charset="0"/>
              </a:rPr>
              <a:t>De uitslag of bodemsel:</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Door de draaibeweging van de loper wordt het graan in de uitslag van de ligger naar de steenomtrek gedreven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Ze trekken lucht uit de krop om de stenen en maalgoed te </a:t>
            </a:r>
            <a:r>
              <a:rPr lang="nl-BE" sz="1600" dirty="0" smtClean="0">
                <a:latin typeface="Arial" panose="020B0604020202020204" pitchFamily="34" charset="0"/>
                <a:cs typeface="Arial" panose="020B0604020202020204" pitchFamily="34" charset="0"/>
              </a:rPr>
              <a:t>koelen</a:t>
            </a:r>
            <a:endParaRPr lang="nl-BE" dirty="0">
              <a:latin typeface="Arial" panose="020B0604020202020204" pitchFamily="34" charset="0"/>
              <a:cs typeface="Arial" panose="020B0604020202020204" pitchFamily="34" charset="0"/>
            </a:endParaRPr>
          </a:p>
        </p:txBody>
      </p:sp>
      <p:sp>
        <p:nvSpPr>
          <p:cNvPr id="24" name="Tekstvak 23"/>
          <p:cNvSpPr txBox="1"/>
          <p:nvPr/>
        </p:nvSpPr>
        <p:spPr>
          <a:xfrm>
            <a:off x="472758" y="3545367"/>
            <a:ext cx="5688012" cy="1815882"/>
          </a:xfrm>
          <a:prstGeom prst="rect">
            <a:avLst/>
          </a:prstGeom>
          <a:noFill/>
        </p:spPr>
        <p:txBody>
          <a:bodyPr>
            <a:spAutoFit/>
          </a:bodyPr>
          <a:lstStyle/>
          <a:p>
            <a:pPr>
              <a:defRPr/>
            </a:pPr>
            <a:r>
              <a:rPr lang="nl-BE" sz="1600" u="sng" dirty="0">
                <a:solidFill>
                  <a:srgbClr val="FF0000"/>
                </a:solidFill>
                <a:latin typeface="Arial" panose="020B0604020202020204" pitchFamily="34" charset="0"/>
                <a:cs typeface="Arial" panose="020B0604020202020204" pitchFamily="34" charset="0"/>
              </a:rPr>
              <a:t>De snijhoek:</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snijhoek, gevormd door de kerven, bepaald de tijd dat het graan onder de stenen is. </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Hoe </a:t>
            </a:r>
            <a:r>
              <a:rPr lang="nl-BE" sz="1600" dirty="0">
                <a:latin typeface="Arial" panose="020B0604020202020204" pitchFamily="34" charset="0"/>
                <a:cs typeface="Arial" panose="020B0604020202020204" pitchFamily="34" charset="0"/>
              </a:rPr>
              <a:t>groter </a:t>
            </a:r>
            <a:r>
              <a:rPr lang="nl-BE" sz="1600" dirty="0" smtClean="0">
                <a:latin typeface="Arial" panose="020B0604020202020204" pitchFamily="34" charset="0"/>
                <a:cs typeface="Arial" panose="020B0604020202020204" pitchFamily="34" charset="0"/>
              </a:rPr>
              <a:t>de snijhoek hoe meer capaciteit, malen voor veevoer</a:t>
            </a:r>
          </a:p>
          <a:p>
            <a:pPr marL="285750" indent="-28575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Hoe kleiner de hoek hoe lager de productie, uitmalen voor bakmeel</a:t>
            </a:r>
            <a:endParaRPr lang="nl-BE" sz="1600" dirty="0">
              <a:latin typeface="Arial" panose="020B0604020202020204" pitchFamily="34" charset="0"/>
              <a:cs typeface="Arial" panose="020B0604020202020204" pitchFamily="34" charset="0"/>
            </a:endParaRPr>
          </a:p>
        </p:txBody>
      </p:sp>
      <p:sp>
        <p:nvSpPr>
          <p:cNvPr id="25" name="Rechthoek 1"/>
          <p:cNvSpPr>
            <a:spLocks noChangeArrowheads="1"/>
          </p:cNvSpPr>
          <p:nvPr/>
        </p:nvSpPr>
        <p:spPr bwMode="auto">
          <a:xfrm>
            <a:off x="472758" y="5361249"/>
            <a:ext cx="62547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De kerven van de loper en de ligger maken een schaarbeweging waardoor de snijhoek zich van de kern naar de omtrek van de steen verplaats</a:t>
            </a:r>
            <a:r>
              <a:rPr lang="nl-BE" altLang="nl-BE" sz="1800" dirty="0">
                <a:latin typeface="Arial" panose="020B0604020202020204" pitchFamily="34" charset="0"/>
                <a:cs typeface="Arial" panose="020B0604020202020204" pitchFamily="34" charset="0"/>
              </a:rPr>
              <a:t>.</a:t>
            </a:r>
          </a:p>
        </p:txBody>
      </p:sp>
      <p:sp>
        <p:nvSpPr>
          <p:cNvPr id="2" name="Tijdelijke aanduiding voor datum 1"/>
          <p:cNvSpPr>
            <a:spLocks noGrp="1"/>
          </p:cNvSpPr>
          <p:nvPr>
            <p:ph type="dt" sz="half" idx="10"/>
          </p:nvPr>
        </p:nvSpPr>
        <p:spPr/>
        <p:txBody>
          <a:bodyPr/>
          <a:lstStyle/>
          <a:p>
            <a:fld id="{F96F37A4-18F8-4CC9-AF4D-693AC0194AF4}"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30</a:t>
            </a:fld>
            <a:endParaRPr lang="nl-BE"/>
          </a:p>
        </p:txBody>
      </p:sp>
    </p:spTree>
    <p:extLst>
      <p:ext uri="{BB962C8B-B14F-4D97-AF65-F5344CB8AC3E}">
        <p14:creationId xmlns:p14="http://schemas.microsoft.com/office/powerpoint/2010/main" val="179428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1+#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1+#ppt_w/2"/>
                                          </p:val>
                                        </p:tav>
                                        <p:tav tm="100000">
                                          <p:val>
                                            <p:strVal val="#ppt_x"/>
                                          </p:val>
                                        </p:tav>
                                      </p:tavLst>
                                    </p:anim>
                                    <p:anim calcmode="lin" valueType="num">
                                      <p:cBhvr additive="base">
                                        <p:cTn id="48" dur="500" fill="hold"/>
                                        <p:tgtEl>
                                          <p:spTgt spid="2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1+#ppt_w/2"/>
                                          </p:val>
                                        </p:tav>
                                        <p:tav tm="100000">
                                          <p:val>
                                            <p:strVal val="#ppt_x"/>
                                          </p:val>
                                        </p:tav>
                                      </p:tavLst>
                                    </p:anim>
                                    <p:anim calcmode="lin" valueType="num">
                                      <p:cBhvr additive="base">
                                        <p:cTn id="52" dur="500" fill="hold"/>
                                        <p:tgtEl>
                                          <p:spTgt spid="19"/>
                                        </p:tgtEl>
                                        <p:attrNameLst>
                                          <p:attrName>ppt_y</p:attrName>
                                        </p:attrNameLst>
                                      </p:cBhvr>
                                      <p:tavLst>
                                        <p:tav tm="0">
                                          <p:val>
                                            <p:strVal val="#ppt_y"/>
                                          </p:val>
                                        </p:tav>
                                        <p:tav tm="100000">
                                          <p:val>
                                            <p:strVal val="#ppt_y"/>
                                          </p:val>
                                        </p:tav>
                                      </p:tavLst>
                                    </p:anim>
                                  </p:childTnLst>
                                </p:cTn>
                              </p:par>
                              <p:par>
                                <p:cTn id="53" presetID="2" presetClass="entr" presetSubtype="2"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1+#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1+#ppt_w/2"/>
                                          </p:val>
                                        </p:tav>
                                        <p:tav tm="100000">
                                          <p:val>
                                            <p:strVal val="#ppt_x"/>
                                          </p:val>
                                        </p:tav>
                                      </p:tavLst>
                                    </p:anim>
                                    <p:anim calcmode="lin" valueType="num">
                                      <p:cBhvr additive="base">
                                        <p:cTn id="60"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8" grpId="0"/>
      <p:bldP spid="22" grpId="0"/>
      <p:bldP spid="23" grpId="0"/>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Vijl- of snijkant en maalkant</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365125" y="1245321"/>
            <a:ext cx="7028569" cy="954107"/>
          </a:xfrm>
          <a:prstGeom prst="rect">
            <a:avLst/>
          </a:prstGeom>
          <a:noFill/>
        </p:spPr>
        <p:txBody>
          <a:bodyPr wrap="square">
            <a:spAutoFit/>
          </a:bodyPr>
          <a:lstStyle/>
          <a:p>
            <a:pPr>
              <a:defRPr/>
            </a:pPr>
            <a:r>
              <a:rPr lang="nl-BE" sz="2000" dirty="0" smtClean="0">
                <a:solidFill>
                  <a:srgbClr val="FF0000"/>
                </a:solidFill>
                <a:latin typeface="Arial" panose="020B0604020202020204" pitchFamily="34" charset="0"/>
                <a:cs typeface="Arial" panose="020B0604020202020204" pitchFamily="34" charset="0"/>
              </a:rPr>
              <a:t>Op de overgang van de kerf en de uitslag hebben we </a:t>
            </a:r>
            <a:r>
              <a:rPr lang="nl-BE" sz="2000" dirty="0" smtClean="0">
                <a:latin typeface="Arial" panose="020B0604020202020204" pitchFamily="34" charset="0"/>
                <a:cs typeface="Arial" panose="020B0604020202020204" pitchFamily="34" charset="0"/>
              </a:rPr>
              <a:t>:</a:t>
            </a:r>
            <a:endParaRPr lang="nl-BE"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een </a:t>
            </a:r>
            <a:r>
              <a:rPr lang="nl-BE" dirty="0" smtClean="0">
                <a:latin typeface="Arial" panose="020B0604020202020204" pitchFamily="34" charset="0"/>
                <a:cs typeface="Arial" panose="020B0604020202020204" pitchFamily="34" charset="0"/>
              </a:rPr>
              <a:t>vijlkant </a:t>
            </a:r>
            <a:r>
              <a:rPr lang="nl-BE" dirty="0">
                <a:latin typeface="Arial" panose="020B0604020202020204" pitchFamily="34" charset="0"/>
                <a:cs typeface="Arial" panose="020B0604020202020204" pitchFamily="34" charset="0"/>
              </a:rPr>
              <a:t>(rechte kant</a:t>
            </a:r>
            <a:r>
              <a:rPr lang="nl-BE" dirty="0" smtClean="0">
                <a:latin typeface="Arial" panose="020B0604020202020204" pitchFamily="34" charset="0"/>
                <a:cs typeface="Arial" panose="020B0604020202020204" pitchFamily="34" charset="0"/>
              </a:rPr>
              <a:t>) om het graan te snijden</a:t>
            </a:r>
            <a:endParaRPr lang="nl-BE"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een maalkant (oplopende kant</a:t>
            </a:r>
            <a:r>
              <a:rPr lang="nl-BE" dirty="0" smtClean="0">
                <a:latin typeface="Arial" panose="020B0604020202020204" pitchFamily="34" charset="0"/>
                <a:cs typeface="Arial" panose="020B0604020202020204" pitchFamily="34" charset="0"/>
              </a:rPr>
              <a:t>) om het graan uit te malen</a:t>
            </a:r>
            <a:endParaRPr lang="nl-BE" dirty="0">
              <a:latin typeface="Arial" panose="020B0604020202020204" pitchFamily="34" charset="0"/>
              <a:cs typeface="Arial" panose="020B0604020202020204" pitchFamily="34" charset="0"/>
            </a:endParaRPr>
          </a:p>
        </p:txBody>
      </p:sp>
      <p:pic>
        <p:nvPicPr>
          <p:cNvPr id="10"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1588" y="1533525"/>
            <a:ext cx="4217987"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p:cNvSpPr txBox="1"/>
          <p:nvPr/>
        </p:nvSpPr>
        <p:spPr>
          <a:xfrm>
            <a:off x="334963" y="2656674"/>
            <a:ext cx="7056438" cy="1785104"/>
          </a:xfrm>
          <a:prstGeom prst="rect">
            <a:avLst/>
          </a:prstGeom>
          <a:noFill/>
        </p:spPr>
        <p:txBody>
          <a:bodyPr wrap="square">
            <a:spAutoFit/>
          </a:bodyPr>
          <a:lstStyle/>
          <a:p>
            <a:pPr>
              <a:defRPr/>
            </a:pPr>
            <a:r>
              <a:rPr lang="nl-BE" sz="2000" dirty="0">
                <a:solidFill>
                  <a:srgbClr val="FF0000"/>
                </a:solidFill>
                <a:latin typeface="Arial" panose="020B0604020202020204" pitchFamily="34" charset="0"/>
                <a:cs typeface="Arial" panose="020B0604020202020204" pitchFamily="34" charset="0"/>
              </a:rPr>
              <a:t>Doel van </a:t>
            </a:r>
          </a:p>
          <a:p>
            <a:pPr marL="285750" indent="-285750">
              <a:buFont typeface="Arial" panose="020B0604020202020204" pitchFamily="34" charset="0"/>
              <a:buChar char="•"/>
              <a:defRPr/>
            </a:pPr>
            <a:r>
              <a:rPr lang="nl-BE" dirty="0">
                <a:latin typeface="Arial" panose="020B0604020202020204" pitchFamily="34" charset="0"/>
                <a:cs typeface="Arial" panose="020B0604020202020204" pitchFamily="34" charset="0"/>
              </a:rPr>
              <a:t>de vijlkant: korrels en koellucht transporteren </a:t>
            </a:r>
          </a:p>
          <a:p>
            <a:pPr marL="285750" indent="-285750">
              <a:buFont typeface="Arial" panose="020B0604020202020204" pitchFamily="34" charset="0"/>
              <a:buChar char="•"/>
              <a:defRPr/>
            </a:pPr>
            <a:r>
              <a:rPr lang="nl-BE" dirty="0">
                <a:latin typeface="Arial" panose="020B0604020202020204" pitchFamily="34" charset="0"/>
                <a:cs typeface="Arial" panose="020B0604020202020204" pitchFamily="34" charset="0"/>
              </a:rPr>
              <a:t>de maalkant: </a:t>
            </a:r>
          </a:p>
          <a:p>
            <a:pPr marL="742950" lvl="1" indent="-285750">
              <a:buFont typeface="Arial" panose="020B0604020202020204" pitchFamily="34" charset="0"/>
              <a:buChar char="•"/>
              <a:defRPr/>
            </a:pPr>
            <a:r>
              <a:rPr lang="nl-BE" dirty="0">
                <a:latin typeface="Arial" panose="020B0604020202020204" pitchFamily="34" charset="0"/>
                <a:cs typeface="Arial" panose="020B0604020202020204" pitchFamily="34" charset="0"/>
              </a:rPr>
              <a:t>Op de ligger, graankorrel tegenhouden</a:t>
            </a:r>
          </a:p>
          <a:p>
            <a:pPr marL="742950" lvl="1" indent="-285750">
              <a:buFont typeface="Arial" panose="020B0604020202020204" pitchFamily="34" charset="0"/>
              <a:buChar char="•"/>
              <a:defRPr/>
            </a:pPr>
            <a:r>
              <a:rPr lang="nl-BE" dirty="0">
                <a:latin typeface="Arial" panose="020B0604020202020204" pitchFamily="34" charset="0"/>
                <a:cs typeface="Arial" panose="020B0604020202020204" pitchFamily="34" charset="0"/>
              </a:rPr>
              <a:t>Op de loper, graankorrel </a:t>
            </a:r>
            <a:r>
              <a:rPr lang="nl-BE" dirty="0" smtClean="0">
                <a:latin typeface="Arial" panose="020B0604020202020204" pitchFamily="34" charset="0"/>
                <a:cs typeface="Arial" panose="020B0604020202020204" pitchFamily="34" charset="0"/>
              </a:rPr>
              <a:t>snijden en over </a:t>
            </a:r>
            <a:r>
              <a:rPr lang="nl-BE" dirty="0">
                <a:latin typeface="Arial" panose="020B0604020202020204" pitchFamily="34" charset="0"/>
                <a:cs typeface="Arial" panose="020B0604020202020204" pitchFamily="34" charset="0"/>
              </a:rPr>
              <a:t>de kerf </a:t>
            </a:r>
            <a:r>
              <a:rPr lang="nl-BE" dirty="0" smtClean="0">
                <a:latin typeface="Arial" panose="020B0604020202020204" pitchFamily="34" charset="0"/>
                <a:cs typeface="Arial" panose="020B0604020202020204" pitchFamily="34" charset="0"/>
              </a:rPr>
              <a:t>van de ligger uit malen</a:t>
            </a:r>
            <a:endParaRPr lang="nl-BE" dirty="0">
              <a:latin typeface="Arial" panose="020B0604020202020204" pitchFamily="34" charset="0"/>
              <a:cs typeface="Arial" panose="020B0604020202020204" pitchFamily="34" charset="0"/>
            </a:endParaRPr>
          </a:p>
        </p:txBody>
      </p:sp>
      <p:pic>
        <p:nvPicPr>
          <p:cNvPr id="16" name="Afbeelding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96150" y="5221288"/>
            <a:ext cx="48688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p:cNvSpPr txBox="1">
            <a:spLocks noChangeArrowheads="1"/>
          </p:cNvSpPr>
          <p:nvPr/>
        </p:nvSpPr>
        <p:spPr bwMode="auto">
          <a:xfrm>
            <a:off x="11068050" y="4899025"/>
            <a:ext cx="817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b="1" dirty="0">
                <a:solidFill>
                  <a:srgbClr val="FF0000"/>
                </a:solidFill>
                <a:latin typeface="Arial" panose="020B0604020202020204" pitchFamily="34" charset="0"/>
                <a:cs typeface="Arial" panose="020B0604020202020204" pitchFamily="34" charset="0"/>
              </a:rPr>
              <a:t>Loper</a:t>
            </a:r>
          </a:p>
        </p:txBody>
      </p:sp>
      <p:cxnSp>
        <p:nvCxnSpPr>
          <p:cNvPr id="18" name="Rechte verbindingslijn met pijl 17"/>
          <p:cNvCxnSpPr>
            <a:stCxn id="17" idx="1"/>
          </p:cNvCxnSpPr>
          <p:nvPr/>
        </p:nvCxnSpPr>
        <p:spPr>
          <a:xfrm flipH="1" flipV="1">
            <a:off x="10353675" y="5067300"/>
            <a:ext cx="714375" cy="158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7527925" y="5848350"/>
            <a:ext cx="14255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b="1" dirty="0">
                <a:solidFill>
                  <a:srgbClr val="FF0000"/>
                </a:solidFill>
                <a:latin typeface="Arial" panose="020B0604020202020204" pitchFamily="34" charset="0"/>
                <a:cs typeface="Arial" panose="020B0604020202020204" pitchFamily="34" charset="0"/>
              </a:rPr>
              <a:t>Ligger</a:t>
            </a:r>
          </a:p>
        </p:txBody>
      </p:sp>
      <p:sp>
        <p:nvSpPr>
          <p:cNvPr id="20" name="Tekstvak 19"/>
          <p:cNvSpPr txBox="1">
            <a:spLocks noChangeArrowheads="1"/>
          </p:cNvSpPr>
          <p:nvPr/>
        </p:nvSpPr>
        <p:spPr bwMode="auto">
          <a:xfrm>
            <a:off x="8839200" y="6075363"/>
            <a:ext cx="771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Kerf</a:t>
            </a:r>
          </a:p>
        </p:txBody>
      </p:sp>
      <p:sp>
        <p:nvSpPr>
          <p:cNvPr id="21" name="Tekstvak 20"/>
          <p:cNvSpPr txBox="1">
            <a:spLocks noChangeArrowheads="1"/>
          </p:cNvSpPr>
          <p:nvPr/>
        </p:nvSpPr>
        <p:spPr bwMode="auto">
          <a:xfrm>
            <a:off x="9382125" y="5848350"/>
            <a:ext cx="895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Uitslag</a:t>
            </a:r>
          </a:p>
        </p:txBody>
      </p:sp>
      <p:sp>
        <p:nvSpPr>
          <p:cNvPr id="22" name="Tekstvak 21"/>
          <p:cNvSpPr txBox="1">
            <a:spLocks noChangeArrowheads="1"/>
          </p:cNvSpPr>
          <p:nvPr/>
        </p:nvSpPr>
        <p:spPr bwMode="auto">
          <a:xfrm>
            <a:off x="10085390" y="6088373"/>
            <a:ext cx="1076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maalkant</a:t>
            </a:r>
          </a:p>
        </p:txBody>
      </p:sp>
      <p:sp>
        <p:nvSpPr>
          <p:cNvPr id="23" name="Tekstvak 22"/>
          <p:cNvSpPr txBox="1">
            <a:spLocks noChangeArrowheads="1"/>
          </p:cNvSpPr>
          <p:nvPr/>
        </p:nvSpPr>
        <p:spPr bwMode="auto">
          <a:xfrm>
            <a:off x="10972801" y="5783843"/>
            <a:ext cx="1123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Vijlkant</a:t>
            </a:r>
          </a:p>
        </p:txBody>
      </p:sp>
      <p:cxnSp>
        <p:nvCxnSpPr>
          <p:cNvPr id="24" name="Rechte verbindingslijn met pijl 23"/>
          <p:cNvCxnSpPr>
            <a:stCxn id="20" idx="0"/>
          </p:cNvCxnSpPr>
          <p:nvPr/>
        </p:nvCxnSpPr>
        <p:spPr>
          <a:xfrm flipV="1">
            <a:off x="9224963" y="5599113"/>
            <a:ext cx="0" cy="4762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stCxn id="21" idx="0"/>
          </p:cNvCxnSpPr>
          <p:nvPr/>
        </p:nvCxnSpPr>
        <p:spPr>
          <a:xfrm flipH="1" flipV="1">
            <a:off x="9825038" y="5678488"/>
            <a:ext cx="4762" cy="1698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H="1" flipV="1">
            <a:off x="10593390" y="5632760"/>
            <a:ext cx="11112" cy="3683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flipV="1">
            <a:off x="11280776" y="5599693"/>
            <a:ext cx="0" cy="1841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a:off x="8839200" y="5599113"/>
            <a:ext cx="50482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rot="300000">
            <a:off x="9364353" y="5678488"/>
            <a:ext cx="67151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kstvak 29"/>
          <p:cNvSpPr txBox="1"/>
          <p:nvPr/>
        </p:nvSpPr>
        <p:spPr>
          <a:xfrm>
            <a:off x="365125" y="4899025"/>
            <a:ext cx="6931025" cy="1231106"/>
          </a:xfrm>
          <a:prstGeom prst="rect">
            <a:avLst/>
          </a:prstGeom>
          <a:noFill/>
        </p:spPr>
        <p:txBody>
          <a:bodyPr>
            <a:spAutoFit/>
          </a:bodyPr>
          <a:lstStyle/>
          <a:p>
            <a:pPr>
              <a:defRPr/>
            </a:pPr>
            <a:r>
              <a:rPr lang="nl-BE" sz="2000" dirty="0">
                <a:solidFill>
                  <a:srgbClr val="FF0000"/>
                </a:solidFill>
                <a:latin typeface="Arial" panose="020B0604020202020204" pitchFamily="34" charset="0"/>
                <a:cs typeface="Arial" panose="020B0604020202020204" pitchFamily="34" charset="0"/>
              </a:rPr>
              <a:t>Ligger en loper hebben bij voorkeur hetzelfde scherpsel</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De loper komt omgekeerd op de ligger</a:t>
            </a:r>
          </a:p>
          <a:p>
            <a:pPr marL="342900" indent="-342900">
              <a:buFont typeface="Arial" panose="020B0604020202020204" pitchFamily="34" charset="0"/>
              <a:buChar char="•"/>
              <a:defRPr/>
            </a:pPr>
            <a:r>
              <a:rPr lang="nl-BE" dirty="0">
                <a:latin typeface="Arial" panose="020B0604020202020204" pitchFamily="34" charset="0"/>
                <a:cs typeface="Arial" panose="020B0604020202020204" pitchFamily="34" charset="0"/>
              </a:rPr>
              <a:t>door de draaibeweging van de loper kan het maalkoppel functioneren</a:t>
            </a:r>
          </a:p>
        </p:txBody>
      </p:sp>
      <p:sp>
        <p:nvSpPr>
          <p:cNvPr id="2" name="Tijdelijke aanduiding voor datum 1"/>
          <p:cNvSpPr>
            <a:spLocks noGrp="1"/>
          </p:cNvSpPr>
          <p:nvPr>
            <p:ph type="dt" sz="half" idx="10"/>
          </p:nvPr>
        </p:nvSpPr>
        <p:spPr/>
        <p:txBody>
          <a:bodyPr/>
          <a:lstStyle/>
          <a:p>
            <a:fld id="{205E1A9E-0805-49FB-A1FC-9BB129A1BF6F}"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31</a:t>
            </a:fld>
            <a:endParaRPr lang="nl-BE"/>
          </a:p>
        </p:txBody>
      </p:sp>
      <p:sp>
        <p:nvSpPr>
          <p:cNvPr id="31" name="Tekstvak 30"/>
          <p:cNvSpPr txBox="1"/>
          <p:nvPr/>
        </p:nvSpPr>
        <p:spPr>
          <a:xfrm>
            <a:off x="8610600" y="2199428"/>
            <a:ext cx="867697" cy="338554"/>
          </a:xfrm>
          <a:prstGeom prst="rect">
            <a:avLst/>
          </a:prstGeom>
          <a:noFill/>
        </p:spPr>
        <p:txBody>
          <a:bodyPr wrap="square" rtlCol="0">
            <a:spAutoFit/>
          </a:bodyPr>
          <a:lstStyle/>
          <a:p>
            <a:r>
              <a:rPr lang="nl-BE" sz="1600" dirty="0" smtClean="0">
                <a:solidFill>
                  <a:schemeClr val="bg1"/>
                </a:solidFill>
                <a:latin typeface="Arial" panose="020B0604020202020204" pitchFamily="34" charset="0"/>
                <a:cs typeface="Arial" panose="020B0604020202020204" pitchFamily="34" charset="0"/>
              </a:rPr>
              <a:t>Vijlkant</a:t>
            </a:r>
            <a:endParaRPr lang="nl-BE" sz="1600" dirty="0">
              <a:solidFill>
                <a:schemeClr val="bg1"/>
              </a:solidFill>
              <a:latin typeface="Arial" panose="020B0604020202020204" pitchFamily="34" charset="0"/>
              <a:cs typeface="Arial" panose="020B0604020202020204" pitchFamily="34" charset="0"/>
            </a:endParaRPr>
          </a:p>
        </p:txBody>
      </p:sp>
      <p:cxnSp>
        <p:nvCxnSpPr>
          <p:cNvPr id="33" name="Rechte verbindingslijn met pijl 32"/>
          <p:cNvCxnSpPr>
            <a:stCxn id="31" idx="2"/>
          </p:cNvCxnSpPr>
          <p:nvPr/>
        </p:nvCxnSpPr>
        <p:spPr>
          <a:xfrm>
            <a:off x="9044449" y="2537982"/>
            <a:ext cx="79886" cy="254379"/>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9750482" y="3091050"/>
            <a:ext cx="1053986" cy="338554"/>
          </a:xfrm>
          <a:prstGeom prst="rect">
            <a:avLst/>
          </a:prstGeom>
          <a:noFill/>
        </p:spPr>
        <p:txBody>
          <a:bodyPr wrap="square" rtlCol="0">
            <a:spAutoFit/>
          </a:bodyPr>
          <a:lstStyle/>
          <a:p>
            <a:r>
              <a:rPr lang="nl-BE" sz="1600" dirty="0" smtClean="0">
                <a:solidFill>
                  <a:schemeClr val="bg1"/>
                </a:solidFill>
                <a:latin typeface="Arial" panose="020B0604020202020204" pitchFamily="34" charset="0"/>
                <a:cs typeface="Arial" panose="020B0604020202020204" pitchFamily="34" charset="0"/>
              </a:rPr>
              <a:t>Maalkant</a:t>
            </a:r>
            <a:endParaRPr lang="nl-BE" sz="1600" dirty="0">
              <a:solidFill>
                <a:schemeClr val="bg1"/>
              </a:solidFill>
              <a:latin typeface="Arial" panose="020B0604020202020204" pitchFamily="34" charset="0"/>
              <a:cs typeface="Arial" panose="020B0604020202020204" pitchFamily="34" charset="0"/>
            </a:endParaRPr>
          </a:p>
        </p:txBody>
      </p:sp>
      <p:cxnSp>
        <p:nvCxnSpPr>
          <p:cNvPr id="38" name="Rechte verbindingslijn met pijl 37"/>
          <p:cNvCxnSpPr>
            <a:stCxn id="34" idx="2"/>
          </p:cNvCxnSpPr>
          <p:nvPr/>
        </p:nvCxnSpPr>
        <p:spPr>
          <a:xfrm flipH="1">
            <a:off x="9478297" y="3429604"/>
            <a:ext cx="799178" cy="28098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629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ppt_x"/>
                                          </p:val>
                                        </p:tav>
                                        <p:tav tm="100000">
                                          <p:val>
                                            <p:strVal val="#ppt_x"/>
                                          </p:val>
                                        </p:tav>
                                      </p:tavLst>
                                    </p:anim>
                                    <p:anim calcmode="lin" valueType="num">
                                      <p:cBhvr additive="base">
                                        <p:cTn id="30" dur="500" fill="hold"/>
                                        <p:tgtEl>
                                          <p:spTgt spid="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additive="base">
                                        <p:cTn id="49" dur="500" fill="hold"/>
                                        <p:tgtEl>
                                          <p:spTgt spid="30"/>
                                        </p:tgtEl>
                                        <p:attrNameLst>
                                          <p:attrName>ppt_x</p:attrName>
                                        </p:attrNameLst>
                                      </p:cBhvr>
                                      <p:tavLst>
                                        <p:tav tm="0">
                                          <p:val>
                                            <p:strVal val="#ppt_x"/>
                                          </p:val>
                                        </p:tav>
                                        <p:tav tm="100000">
                                          <p:val>
                                            <p:strVal val="#ppt_x"/>
                                          </p:val>
                                        </p:tav>
                                      </p:tavLst>
                                    </p:anim>
                                    <p:anim calcmode="lin" valueType="num">
                                      <p:cBhvr additive="base">
                                        <p:cTn id="5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30" grpId="0"/>
      <p:bldP spid="31"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Straal- of zwaai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9"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839418"/>
            <a:ext cx="19685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333375" y="1099569"/>
            <a:ext cx="36800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Het </a:t>
            </a:r>
            <a:r>
              <a:rPr lang="nl-BE" altLang="nl-BE" sz="2000" dirty="0" smtClean="0">
                <a:solidFill>
                  <a:srgbClr val="FF0000"/>
                </a:solidFill>
                <a:latin typeface="Arial" panose="020B0604020202020204" pitchFamily="34" charset="0"/>
                <a:cs typeface="Arial" panose="020B0604020202020204" pitchFamily="34" charset="0"/>
              </a:rPr>
              <a:t>straal - </a:t>
            </a:r>
            <a:r>
              <a:rPr lang="nl-BE" altLang="nl-BE" sz="2000" dirty="0">
                <a:solidFill>
                  <a:srgbClr val="FF0000"/>
                </a:solidFill>
                <a:latin typeface="Arial" panose="020B0604020202020204" pitchFamily="34" charset="0"/>
                <a:cs typeface="Arial" panose="020B0604020202020204" pitchFamily="34" charset="0"/>
              </a:rPr>
              <a:t>of recht scherpsel</a:t>
            </a:r>
          </a:p>
        </p:txBody>
      </p:sp>
      <p:pic>
        <p:nvPicPr>
          <p:cNvPr id="11" name="Afbeelding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0013" y="1839418"/>
            <a:ext cx="1946275" cy="19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11"/>
          <p:cNvSpPr txBox="1">
            <a:spLocks noChangeArrowheads="1"/>
          </p:cNvSpPr>
          <p:nvPr/>
        </p:nvSpPr>
        <p:spPr bwMode="auto">
          <a:xfrm>
            <a:off x="6450013" y="1099569"/>
            <a:ext cx="4356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Het </a:t>
            </a:r>
            <a:r>
              <a:rPr lang="nl-BE" altLang="nl-BE" sz="2000" dirty="0" smtClean="0">
                <a:solidFill>
                  <a:srgbClr val="FF0000"/>
                </a:solidFill>
                <a:latin typeface="Arial" panose="020B0604020202020204" pitchFamily="34" charset="0"/>
                <a:cs typeface="Arial" panose="020B0604020202020204" pitchFamily="34" charset="0"/>
              </a:rPr>
              <a:t>zwaai - </a:t>
            </a:r>
            <a:r>
              <a:rPr lang="nl-BE" altLang="nl-BE" sz="2000" dirty="0">
                <a:solidFill>
                  <a:srgbClr val="FF0000"/>
                </a:solidFill>
                <a:latin typeface="Arial" panose="020B0604020202020204" pitchFamily="34" charset="0"/>
                <a:cs typeface="Arial" panose="020B0604020202020204" pitchFamily="34" charset="0"/>
              </a:rPr>
              <a:t>of </a:t>
            </a:r>
            <a:r>
              <a:rPr lang="nl-BE" altLang="nl-BE" sz="2000" dirty="0" smtClean="0">
                <a:solidFill>
                  <a:srgbClr val="FF0000"/>
                </a:solidFill>
                <a:latin typeface="Arial" panose="020B0604020202020204" pitchFamily="34" charset="0"/>
                <a:cs typeface="Arial" panose="020B0604020202020204" pitchFamily="34" charset="0"/>
              </a:rPr>
              <a:t>regenboog </a:t>
            </a:r>
            <a:r>
              <a:rPr lang="nl-BE" altLang="nl-BE" sz="2000" dirty="0">
                <a:solidFill>
                  <a:srgbClr val="FF0000"/>
                </a:solidFill>
                <a:latin typeface="Arial" panose="020B0604020202020204" pitchFamily="34" charset="0"/>
                <a:cs typeface="Arial" panose="020B0604020202020204" pitchFamily="34" charset="0"/>
              </a:rPr>
              <a:t>scherpsel</a:t>
            </a:r>
          </a:p>
        </p:txBody>
      </p:sp>
      <p:pic>
        <p:nvPicPr>
          <p:cNvPr id="13"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450013" y="3987306"/>
            <a:ext cx="1993900"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3"/>
          <p:cNvSpPr txBox="1">
            <a:spLocks noChangeArrowheads="1"/>
          </p:cNvSpPr>
          <p:nvPr/>
        </p:nvSpPr>
        <p:spPr bwMode="auto">
          <a:xfrm>
            <a:off x="6288088" y="1726706"/>
            <a:ext cx="32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C</a:t>
            </a:r>
          </a:p>
        </p:txBody>
      </p:sp>
      <p:sp>
        <p:nvSpPr>
          <p:cNvPr id="15" name="Tekstvak 14"/>
          <p:cNvSpPr txBox="1">
            <a:spLocks noChangeArrowheads="1"/>
          </p:cNvSpPr>
          <p:nvPr/>
        </p:nvSpPr>
        <p:spPr bwMode="auto">
          <a:xfrm>
            <a:off x="8604250" y="1726706"/>
            <a:ext cx="34369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C </a:t>
            </a:r>
            <a:r>
              <a:rPr lang="nl-BE" altLang="nl-BE" sz="1600" dirty="0">
                <a:latin typeface="Arial" panose="020B0604020202020204" pitchFamily="34" charset="0"/>
                <a:cs typeface="Arial" panose="020B0604020202020204" pitchFamily="34" charset="0"/>
              </a:rPr>
              <a:t>is een excentrisch scherpsel of met voorbijligging. </a:t>
            </a:r>
            <a:endParaRPr lang="nl-BE" altLang="nl-BE" sz="1800" dirty="0">
              <a:solidFill>
                <a:srgbClr val="FF0000"/>
              </a:solidFill>
              <a:latin typeface="Arial" panose="020B0604020202020204" pitchFamily="34" charset="0"/>
              <a:cs typeface="Arial" panose="020B0604020202020204" pitchFamily="34" charset="0"/>
            </a:endParaRPr>
          </a:p>
        </p:txBody>
      </p:sp>
      <p:sp>
        <p:nvSpPr>
          <p:cNvPr id="16" name="Tekstvak 15"/>
          <p:cNvSpPr txBox="1">
            <a:spLocks noChangeArrowheads="1"/>
          </p:cNvSpPr>
          <p:nvPr/>
        </p:nvSpPr>
        <p:spPr bwMode="auto">
          <a:xfrm>
            <a:off x="6288088" y="4096843"/>
            <a:ext cx="32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D</a:t>
            </a:r>
          </a:p>
        </p:txBody>
      </p:sp>
      <p:sp>
        <p:nvSpPr>
          <p:cNvPr id="17" name="Tekstvak 16"/>
          <p:cNvSpPr txBox="1">
            <a:spLocks noChangeArrowheads="1"/>
          </p:cNvSpPr>
          <p:nvPr/>
        </p:nvSpPr>
        <p:spPr bwMode="auto">
          <a:xfrm>
            <a:off x="8604250" y="4036869"/>
            <a:ext cx="32607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D </a:t>
            </a:r>
            <a:r>
              <a:rPr lang="nl-BE" altLang="nl-BE" sz="1600" dirty="0">
                <a:latin typeface="Arial" panose="020B0604020202020204" pitchFamily="34" charset="0"/>
                <a:cs typeface="Arial" panose="020B0604020202020204" pitchFamily="34" charset="0"/>
              </a:rPr>
              <a:t>Is een concentrisch scherpsel, de kerven komen in het centrum van de krop</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18" name="Ovaal 17"/>
          <p:cNvSpPr/>
          <p:nvPr/>
        </p:nvSpPr>
        <p:spPr>
          <a:xfrm>
            <a:off x="7319963" y="2706193"/>
            <a:ext cx="252412" cy="25241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9" name="Rechte verbindingslijn met pijl 18"/>
          <p:cNvCxnSpPr>
            <a:stCxn id="15" idx="1"/>
            <a:endCxn id="18" idx="7"/>
          </p:cNvCxnSpPr>
          <p:nvPr/>
        </p:nvCxnSpPr>
        <p:spPr>
          <a:xfrm flipH="1">
            <a:off x="7535410" y="2018806"/>
            <a:ext cx="1068840" cy="7243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a:stCxn id="17" idx="1"/>
          </p:cNvCxnSpPr>
          <p:nvPr/>
        </p:nvCxnSpPr>
        <p:spPr>
          <a:xfrm flipH="1">
            <a:off x="7427914" y="4452001"/>
            <a:ext cx="1176336" cy="5243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15"/>
          <p:cNvSpPr txBox="1">
            <a:spLocks noChangeArrowheads="1"/>
          </p:cNvSpPr>
          <p:nvPr/>
        </p:nvSpPr>
        <p:spPr bwMode="auto">
          <a:xfrm>
            <a:off x="95250" y="1839418"/>
            <a:ext cx="238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A</a:t>
            </a:r>
          </a:p>
        </p:txBody>
      </p:sp>
      <p:sp>
        <p:nvSpPr>
          <p:cNvPr id="22" name="Tekstvak 16"/>
          <p:cNvSpPr txBox="1">
            <a:spLocks noChangeArrowheads="1"/>
          </p:cNvSpPr>
          <p:nvPr/>
        </p:nvSpPr>
        <p:spPr bwMode="auto">
          <a:xfrm>
            <a:off x="8604250" y="2512168"/>
            <a:ext cx="35877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Door de vorm en voorbijligging van de kerven neemt de snijhoek toe naar de omtrek. Veel capaciteit maar minder </a:t>
            </a:r>
            <a:r>
              <a:rPr lang="nl-BE" altLang="nl-BE" sz="1600" dirty="0" smtClean="0">
                <a:latin typeface="Arial" panose="020B0604020202020204" pitchFamily="34" charset="0"/>
                <a:cs typeface="Arial" panose="020B0604020202020204" pitchFamily="34" charset="0"/>
              </a:rPr>
              <a:t>uitmaling en vraagt veel kracht</a:t>
            </a:r>
            <a:endParaRPr lang="nl-BE" altLang="nl-BE" sz="1600" dirty="0">
              <a:latin typeface="Arial" panose="020B0604020202020204" pitchFamily="34" charset="0"/>
              <a:cs typeface="Arial" panose="020B0604020202020204" pitchFamily="34" charset="0"/>
            </a:endParaRPr>
          </a:p>
        </p:txBody>
      </p:sp>
      <p:sp>
        <p:nvSpPr>
          <p:cNvPr id="23" name="Stroomdiagram: Verbindingslijn 22"/>
          <p:cNvSpPr/>
          <p:nvPr/>
        </p:nvSpPr>
        <p:spPr>
          <a:xfrm>
            <a:off x="1192213" y="2703018"/>
            <a:ext cx="250825" cy="252412"/>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4" name="Tekstvak 23"/>
          <p:cNvSpPr txBox="1">
            <a:spLocks noChangeArrowheads="1"/>
          </p:cNvSpPr>
          <p:nvPr/>
        </p:nvSpPr>
        <p:spPr bwMode="auto">
          <a:xfrm>
            <a:off x="2463800" y="1839418"/>
            <a:ext cx="361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a:solidFill>
                  <a:srgbClr val="FF0000"/>
                </a:solidFill>
                <a:latin typeface="Arial" panose="020B0604020202020204" pitchFamily="34" charset="0"/>
                <a:cs typeface="Arial" panose="020B0604020202020204" pitchFamily="34" charset="0"/>
              </a:rPr>
              <a:t>A </a:t>
            </a:r>
            <a:r>
              <a:rPr lang="nl-BE" altLang="nl-BE" sz="1600">
                <a:latin typeface="Arial" panose="020B0604020202020204" pitchFamily="34" charset="0"/>
                <a:cs typeface="Arial" panose="020B0604020202020204" pitchFamily="34" charset="0"/>
              </a:rPr>
              <a:t>is een excentrisch scherpsel,  De kerven raken aan een hulpcirkel  </a:t>
            </a:r>
            <a:endParaRPr lang="nl-BE" altLang="nl-BE" sz="1600">
              <a:solidFill>
                <a:srgbClr val="FF0000"/>
              </a:solidFill>
              <a:latin typeface="Arial" panose="020B0604020202020204" pitchFamily="34" charset="0"/>
              <a:cs typeface="Arial" panose="020B0604020202020204" pitchFamily="34" charset="0"/>
            </a:endParaRPr>
          </a:p>
        </p:txBody>
      </p:sp>
      <p:cxnSp>
        <p:nvCxnSpPr>
          <p:cNvPr id="25" name="Rechte verbindingslijn met pijl 24"/>
          <p:cNvCxnSpPr>
            <a:stCxn id="24" idx="1"/>
            <a:endCxn id="23" idx="7"/>
          </p:cNvCxnSpPr>
          <p:nvPr/>
        </p:nvCxnSpPr>
        <p:spPr>
          <a:xfrm flipH="1">
            <a:off x="1406525" y="2131518"/>
            <a:ext cx="1057275" cy="6080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6" name="Afbeelding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3375" y="3985718"/>
            <a:ext cx="19494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kstvak 11"/>
          <p:cNvSpPr txBox="1">
            <a:spLocks noChangeArrowheads="1"/>
          </p:cNvSpPr>
          <p:nvPr/>
        </p:nvSpPr>
        <p:spPr bwMode="auto">
          <a:xfrm>
            <a:off x="95250" y="4096843"/>
            <a:ext cx="24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B</a:t>
            </a:r>
          </a:p>
        </p:txBody>
      </p:sp>
      <p:cxnSp>
        <p:nvCxnSpPr>
          <p:cNvPr id="28" name="Rechte verbindingslijn met pijl 27"/>
          <p:cNvCxnSpPr/>
          <p:nvPr/>
        </p:nvCxnSpPr>
        <p:spPr>
          <a:xfrm flipH="1">
            <a:off x="1308100" y="4511180"/>
            <a:ext cx="1155700" cy="4651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13"/>
          <p:cNvSpPr txBox="1">
            <a:spLocks noChangeArrowheads="1"/>
          </p:cNvSpPr>
          <p:nvPr/>
        </p:nvSpPr>
        <p:spPr bwMode="auto">
          <a:xfrm>
            <a:off x="2444750" y="5314614"/>
            <a:ext cx="3632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Dit scherpsel komt </a:t>
            </a:r>
            <a:r>
              <a:rPr lang="nl-BE" altLang="nl-BE" sz="1600" dirty="0" smtClean="0">
                <a:latin typeface="Arial" panose="020B0604020202020204" pitchFamily="34" charset="0"/>
                <a:cs typeface="Arial" panose="020B0604020202020204" pitchFamily="34" charset="0"/>
              </a:rPr>
              <a:t>maar weinig </a:t>
            </a:r>
            <a:r>
              <a:rPr lang="nl-BE" altLang="nl-BE" sz="1600" dirty="0">
                <a:latin typeface="Arial" panose="020B0604020202020204" pitchFamily="34" charset="0"/>
                <a:cs typeface="Arial" panose="020B0604020202020204" pitchFamily="34" charset="0"/>
              </a:rPr>
              <a:t>voor in de maalderij. Het is moeilijk te scherpen </a:t>
            </a:r>
            <a:r>
              <a:rPr lang="nl-BE" altLang="nl-BE" sz="1200" dirty="0">
                <a:latin typeface="Arial" panose="020B0604020202020204" pitchFamily="34" charset="0"/>
                <a:cs typeface="Arial" panose="020B0604020202020204" pitchFamily="34" charset="0"/>
              </a:rPr>
              <a:t>(houding). </a:t>
            </a:r>
            <a:endParaRPr lang="nl-BE" altLang="nl-BE" sz="1600" dirty="0">
              <a:latin typeface="Arial" panose="020B0604020202020204" pitchFamily="34" charset="0"/>
              <a:cs typeface="Arial" panose="020B0604020202020204" pitchFamily="34" charset="0"/>
            </a:endParaRPr>
          </a:p>
        </p:txBody>
      </p:sp>
      <p:sp>
        <p:nvSpPr>
          <p:cNvPr id="30" name="Tekstvak 29"/>
          <p:cNvSpPr txBox="1"/>
          <p:nvPr/>
        </p:nvSpPr>
        <p:spPr>
          <a:xfrm>
            <a:off x="2520950" y="2512168"/>
            <a:ext cx="3559175" cy="646331"/>
          </a:xfrm>
          <a:prstGeom prst="rect">
            <a:avLst/>
          </a:prstGeom>
          <a:noFill/>
        </p:spPr>
        <p:txBody>
          <a:bodyPr wrap="square" rtlCol="0">
            <a:spAutoFit/>
          </a:bodyPr>
          <a:lstStyle/>
          <a:p>
            <a:r>
              <a:rPr lang="nl-BE" dirty="0" smtClean="0"/>
              <a:t>Dit scherpsel heeft weinig capaciteit maar is zeer geschikt voor uitmalen </a:t>
            </a:r>
            <a:endParaRPr lang="nl-BE" dirty="0"/>
          </a:p>
        </p:txBody>
      </p:sp>
      <p:sp>
        <p:nvSpPr>
          <p:cNvPr id="31" name="Tekstvak 30"/>
          <p:cNvSpPr txBox="1"/>
          <p:nvPr/>
        </p:nvSpPr>
        <p:spPr>
          <a:xfrm>
            <a:off x="8604250" y="5068393"/>
            <a:ext cx="3402013" cy="1077218"/>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Hoofdkerf vanuit middelpunt, </a:t>
            </a:r>
            <a:r>
              <a:rPr lang="nl-BE" sz="1600" dirty="0" err="1" smtClean="0">
                <a:latin typeface="Arial" panose="020B0604020202020204" pitchFamily="34" charset="0"/>
                <a:cs typeface="Arial" panose="020B0604020202020204" pitchFamily="34" charset="0"/>
              </a:rPr>
              <a:t>bijkerf</a:t>
            </a:r>
            <a:r>
              <a:rPr lang="nl-BE" sz="1600" dirty="0" smtClean="0">
                <a:latin typeface="Arial" panose="020B0604020202020204" pitchFamily="34" charset="0"/>
                <a:cs typeface="Arial" panose="020B0604020202020204" pitchFamily="34" charset="0"/>
              </a:rPr>
              <a:t> met voorbijligging. Onvoldoende toegang in de krop, weinig product, goed uitmalen</a:t>
            </a:r>
            <a:endParaRPr lang="nl-BE" sz="1600" dirty="0">
              <a:latin typeface="Arial" panose="020B0604020202020204" pitchFamily="34" charset="0"/>
              <a:cs typeface="Arial" panose="020B0604020202020204" pitchFamily="34" charset="0"/>
            </a:endParaRPr>
          </a:p>
        </p:txBody>
      </p:sp>
      <p:sp>
        <p:nvSpPr>
          <p:cNvPr id="55" name="Tekstvak 54"/>
          <p:cNvSpPr txBox="1">
            <a:spLocks noChangeArrowheads="1"/>
          </p:cNvSpPr>
          <p:nvPr/>
        </p:nvSpPr>
        <p:spPr bwMode="auto">
          <a:xfrm>
            <a:off x="2463800" y="4036869"/>
            <a:ext cx="36322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B </a:t>
            </a:r>
            <a:r>
              <a:rPr lang="nl-BE" altLang="nl-BE" sz="1600" dirty="0">
                <a:latin typeface="Arial" panose="020B0604020202020204" pitchFamily="34" charset="0"/>
                <a:cs typeface="Arial" panose="020B0604020202020204" pitchFamily="34" charset="0"/>
              </a:rPr>
              <a:t>Is een concentrisch </a:t>
            </a:r>
            <a:r>
              <a:rPr lang="nl-BE" altLang="nl-BE" sz="1600" dirty="0" err="1">
                <a:latin typeface="Arial" panose="020B0604020202020204" pitchFamily="34" charset="0"/>
                <a:cs typeface="Arial" panose="020B0604020202020204" pitchFamily="34" charset="0"/>
              </a:rPr>
              <a:t>scherpsel</a:t>
            </a:r>
            <a:r>
              <a:rPr lang="nl-BE" altLang="nl-BE" sz="1600" dirty="0">
                <a:latin typeface="Arial" panose="020B0604020202020204" pitchFamily="34" charset="0"/>
                <a:cs typeface="Arial" panose="020B0604020202020204" pitchFamily="34" charset="0"/>
              </a:rPr>
              <a:t>, de kerven vertrekken vanuit het centrum van de krop  </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B6E58EC0-3578-4635-818E-47CD287AA5E4}"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32</a:t>
            </a:fld>
            <a:endParaRPr lang="nl-BE"/>
          </a:p>
        </p:txBody>
      </p:sp>
    </p:spTree>
    <p:extLst>
      <p:ext uri="{BB962C8B-B14F-4D97-AF65-F5344CB8AC3E}">
        <p14:creationId xmlns:p14="http://schemas.microsoft.com/office/powerpoint/2010/main" val="23841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1+#ppt_w/2"/>
                                          </p:val>
                                        </p:tav>
                                        <p:tav tm="100000">
                                          <p:val>
                                            <p:strVal val="#ppt_x"/>
                                          </p:val>
                                        </p:tav>
                                      </p:tavLst>
                                    </p:anim>
                                    <p:anim calcmode="lin" valueType="num">
                                      <p:cBhvr additive="base">
                                        <p:cTn id="74" dur="500" fill="hold"/>
                                        <p:tgtEl>
                                          <p:spTgt spid="31"/>
                                        </p:tgtEl>
                                        <p:attrNameLst>
                                          <p:attrName>ppt_y</p:attrName>
                                        </p:attrNameLst>
                                      </p:cBhvr>
                                      <p:tavLst>
                                        <p:tav tm="0">
                                          <p:val>
                                            <p:strVal val="#ppt_y"/>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animBg="1"/>
      <p:bldP spid="21" grpId="0"/>
      <p:bldP spid="22" grpId="0"/>
      <p:bldP spid="23" grpId="0" animBg="1"/>
      <p:bldP spid="24" grpId="0"/>
      <p:bldP spid="27" grpId="0"/>
      <p:bldP spid="31"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78302" y="129548"/>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panden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23741" y="2713"/>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8550" y="2713"/>
            <a:ext cx="2273449" cy="900000"/>
          </a:xfrm>
          <a:prstGeom prst="rect">
            <a:avLst/>
          </a:prstGeom>
        </p:spPr>
      </p:pic>
      <p:sp>
        <p:nvSpPr>
          <p:cNvPr id="2" name="Tijdelijke aanduiding voor voettekst 1"/>
          <p:cNvSpPr>
            <a:spLocks noGrp="1"/>
          </p:cNvSpPr>
          <p:nvPr>
            <p:ph type="ftr" sz="quarter" idx="11"/>
          </p:nvPr>
        </p:nvSpPr>
        <p:spPr/>
        <p:txBody>
          <a:bodyPr/>
          <a:lstStyle/>
          <a:p>
            <a:r>
              <a:rPr lang="nl-BE" smtClean="0"/>
              <a:t>Gilde van Molenaars</a:t>
            </a:r>
            <a:endParaRPr lang="nl-BE"/>
          </a:p>
        </p:txBody>
      </p:sp>
      <p:sp>
        <p:nvSpPr>
          <p:cNvPr id="3" name="Tijdelijke aanduiding voor dianummer 2"/>
          <p:cNvSpPr>
            <a:spLocks noGrp="1"/>
          </p:cNvSpPr>
          <p:nvPr>
            <p:ph type="sldNum" sz="quarter" idx="12"/>
          </p:nvPr>
        </p:nvSpPr>
        <p:spPr/>
        <p:txBody>
          <a:bodyPr/>
          <a:lstStyle/>
          <a:p>
            <a:fld id="{A6A1C6B5-0FD8-4053-99F0-CA7D12430399}" type="slidenum">
              <a:rPr lang="nl-BE" smtClean="0"/>
              <a:t>33</a:t>
            </a:fld>
            <a:endParaRPr lang="nl-BE"/>
          </a:p>
        </p:txBody>
      </p:sp>
      <p:sp>
        <p:nvSpPr>
          <p:cNvPr id="9" name="Tekstvak 8"/>
          <p:cNvSpPr txBox="1">
            <a:spLocks noChangeArrowheads="1"/>
          </p:cNvSpPr>
          <p:nvPr/>
        </p:nvSpPr>
        <p:spPr bwMode="auto">
          <a:xfrm>
            <a:off x="6167438" y="4008069"/>
            <a:ext cx="366553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Achterpand: </a:t>
            </a:r>
            <a:r>
              <a:rPr lang="nl-BE" altLang="nl-BE" sz="1600" dirty="0">
                <a:latin typeface="Arial" panose="020B0604020202020204" pitchFamily="34" charset="0"/>
                <a:cs typeface="Arial" panose="020B0604020202020204" pitchFamily="34" charset="0"/>
              </a:rPr>
              <a:t>nevenkerven een steeds kleinere voorbijligging</a:t>
            </a:r>
          </a:p>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Hoofdkerf loopt voorop </a:t>
            </a:r>
          </a:p>
        </p:txBody>
      </p:sp>
      <p:pic>
        <p:nvPicPr>
          <p:cNvPr id="10"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671050" y="2295604"/>
            <a:ext cx="2160588"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8"/>
          <p:cNvSpPr txBox="1">
            <a:spLocks noChangeArrowheads="1"/>
          </p:cNvSpPr>
          <p:nvPr/>
        </p:nvSpPr>
        <p:spPr bwMode="auto">
          <a:xfrm>
            <a:off x="2479675" y="2452766"/>
            <a:ext cx="3503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err="1">
                <a:solidFill>
                  <a:srgbClr val="FF0000"/>
                </a:solidFill>
                <a:latin typeface="Arial" panose="020B0604020202020204" pitchFamily="34" charset="0"/>
                <a:cs typeface="Arial" panose="020B0604020202020204" pitchFamily="34" charset="0"/>
              </a:rPr>
              <a:t>Rechtpand</a:t>
            </a:r>
            <a:r>
              <a:rPr lang="nl-BE" altLang="nl-BE" sz="1600" dirty="0">
                <a:solidFill>
                  <a:srgbClr val="FF0000"/>
                </a:solidFill>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komt wel eens voor op een </a:t>
            </a:r>
            <a:r>
              <a:rPr lang="nl-BE" altLang="nl-BE" sz="1600" dirty="0" smtClean="0">
                <a:latin typeface="Arial" panose="020B0604020202020204" pitchFamily="34" charset="0"/>
                <a:cs typeface="Arial" panose="020B0604020202020204" pitchFamily="34" charset="0"/>
              </a:rPr>
              <a:t>Franse, (Engelse steen).</a:t>
            </a:r>
          </a:p>
          <a:p>
            <a:pP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Lage productiviteit, goede uitmaling </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6145213" y="5248354"/>
            <a:ext cx="468312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Voorpand: </a:t>
            </a:r>
            <a:r>
              <a:rPr lang="nl-BE" altLang="nl-BE" sz="1600" dirty="0">
                <a:latin typeface="Arial" panose="020B0604020202020204" pitchFamily="34" charset="0"/>
                <a:cs typeface="Arial" panose="020B0604020202020204" pitchFamily="34" charset="0"/>
              </a:rPr>
              <a:t>nevenkerven een steeds meer voorbijligging. Nevenkerven liggen vóór de </a:t>
            </a:r>
            <a:r>
              <a:rPr lang="nl-BE" altLang="nl-BE" sz="1600" dirty="0" smtClean="0">
                <a:latin typeface="Arial" panose="020B0604020202020204" pitchFamily="34" charset="0"/>
                <a:cs typeface="Arial" panose="020B0604020202020204" pitchFamily="34" charset="0"/>
              </a:rPr>
              <a:t>hoofdkerf. Hoge productie geschikt voor traag draaiende stenen</a:t>
            </a:r>
            <a:endParaRPr lang="nl-BE" altLang="nl-BE" sz="1600" dirty="0">
              <a:latin typeface="Arial" panose="020B0604020202020204" pitchFamily="34" charset="0"/>
              <a:cs typeface="Arial" panose="020B0604020202020204" pitchFamily="34" charset="0"/>
            </a:endParaRPr>
          </a:p>
        </p:txBody>
      </p:sp>
      <p:sp>
        <p:nvSpPr>
          <p:cNvPr id="13" name="Tekstvak 7"/>
          <p:cNvSpPr txBox="1">
            <a:spLocks noChangeArrowheads="1"/>
          </p:cNvSpPr>
          <p:nvPr/>
        </p:nvSpPr>
        <p:spPr bwMode="auto">
          <a:xfrm>
            <a:off x="2370000" y="1008042"/>
            <a:ext cx="745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solidFill>
                  <a:srgbClr val="FF0000"/>
                </a:solidFill>
                <a:latin typeface="Arial" panose="020B0604020202020204" pitchFamily="34" charset="0"/>
                <a:cs typeface="Arial" panose="020B0604020202020204" pitchFamily="34" charset="0"/>
              </a:rPr>
              <a:t>Bij een panden scherpsel is de verdeling van de kerven zeer gunstig.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Weinig </a:t>
            </a:r>
            <a:r>
              <a:rPr lang="nl-BE" altLang="nl-BE" sz="1800" dirty="0">
                <a:solidFill>
                  <a:srgbClr val="FF0000"/>
                </a:solidFill>
                <a:latin typeface="Arial" panose="020B0604020202020204" pitchFamily="34" charset="0"/>
                <a:cs typeface="Arial" panose="020B0604020202020204" pitchFamily="34" charset="0"/>
              </a:rPr>
              <a:t>in de krop, meer in de breekbaan en veel in de maalbaan.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Aantal </a:t>
            </a:r>
            <a:r>
              <a:rPr lang="nl-BE" altLang="nl-BE" sz="1800" dirty="0">
                <a:solidFill>
                  <a:srgbClr val="FF0000"/>
                </a:solidFill>
                <a:latin typeface="Arial" panose="020B0604020202020204" pitchFamily="34" charset="0"/>
                <a:cs typeface="Arial" panose="020B0604020202020204" pitchFamily="34" charset="0"/>
              </a:rPr>
              <a:t>panden bij voorkeur een veelvoud van 4.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Een pand bestaat </a:t>
            </a:r>
            <a:r>
              <a:rPr lang="nl-BE" altLang="nl-BE" sz="1800" dirty="0">
                <a:solidFill>
                  <a:srgbClr val="FF0000"/>
                </a:solidFill>
                <a:latin typeface="Arial" panose="020B0604020202020204" pitchFamily="34" charset="0"/>
                <a:cs typeface="Arial" panose="020B0604020202020204" pitchFamily="34" charset="0"/>
              </a:rPr>
              <a:t>uit </a:t>
            </a:r>
            <a:r>
              <a:rPr lang="nl-BE" altLang="nl-BE" sz="1800" dirty="0" smtClean="0">
                <a:solidFill>
                  <a:srgbClr val="FF0000"/>
                </a:solidFill>
                <a:latin typeface="Arial" panose="020B0604020202020204" pitchFamily="34" charset="0"/>
                <a:cs typeface="Arial" panose="020B0604020202020204" pitchFamily="34" charset="0"/>
              </a:rPr>
              <a:t> 1 hoofdkerf </a:t>
            </a:r>
            <a:r>
              <a:rPr lang="nl-BE" altLang="nl-BE" sz="1800" dirty="0">
                <a:solidFill>
                  <a:srgbClr val="FF0000"/>
                </a:solidFill>
                <a:latin typeface="Arial" panose="020B0604020202020204" pitchFamily="34" charset="0"/>
                <a:cs typeface="Arial" panose="020B0604020202020204" pitchFamily="34" charset="0"/>
              </a:rPr>
              <a:t>en 3 à 5 nevenkerven </a:t>
            </a:r>
          </a:p>
        </p:txBody>
      </p:sp>
      <p:pic>
        <p:nvPicPr>
          <p:cNvPr id="14" name="Afbeelding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675" y="2295604"/>
            <a:ext cx="21590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kstvak 14"/>
          <p:cNvSpPr txBox="1">
            <a:spLocks noChangeArrowheads="1"/>
          </p:cNvSpPr>
          <p:nvPr/>
        </p:nvSpPr>
        <p:spPr bwMode="auto">
          <a:xfrm>
            <a:off x="2649538" y="4130754"/>
            <a:ext cx="1223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Voorpand</a:t>
            </a:r>
          </a:p>
        </p:txBody>
      </p:sp>
      <p:sp>
        <p:nvSpPr>
          <p:cNvPr id="16" name="Tekstvak 15"/>
          <p:cNvSpPr txBox="1">
            <a:spLocks noChangeArrowheads="1"/>
          </p:cNvSpPr>
          <p:nvPr/>
        </p:nvSpPr>
        <p:spPr bwMode="auto">
          <a:xfrm>
            <a:off x="2487613" y="5043566"/>
            <a:ext cx="1385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Achterpand</a:t>
            </a:r>
          </a:p>
        </p:txBody>
      </p:sp>
      <p:sp>
        <p:nvSpPr>
          <p:cNvPr id="17" name="Tekstvak 16"/>
          <p:cNvSpPr txBox="1">
            <a:spLocks noChangeArrowheads="1"/>
          </p:cNvSpPr>
          <p:nvPr/>
        </p:nvSpPr>
        <p:spPr bwMode="auto">
          <a:xfrm>
            <a:off x="6145213" y="2481341"/>
            <a:ext cx="352583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Zwaaipand: </a:t>
            </a:r>
            <a:r>
              <a:rPr lang="nl-BE" altLang="nl-BE" sz="1600" dirty="0">
                <a:latin typeface="Arial" panose="020B0604020202020204" pitchFamily="34" charset="0"/>
                <a:cs typeface="Arial" panose="020B0604020202020204" pitchFamily="34" charset="0"/>
              </a:rPr>
              <a:t>veel voorkomend. </a:t>
            </a:r>
            <a:endParaRPr lang="nl-BE" altLang="nl-BE" sz="1600" dirty="0" smtClean="0">
              <a:latin typeface="Arial" panose="020B0604020202020204" pitchFamily="34" charset="0"/>
              <a:cs typeface="Arial" panose="020B0604020202020204" pitchFamily="34" charset="0"/>
            </a:endParaRPr>
          </a:p>
          <a:p>
            <a:pP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nevenkerven krijgen een steeds grotere voorbijligging, dus meer productie</a:t>
            </a:r>
            <a:endParaRPr lang="nl-BE" altLang="nl-BE" sz="1600" dirty="0">
              <a:solidFill>
                <a:srgbClr val="FF0000"/>
              </a:solidFill>
              <a:latin typeface="Arial" panose="020B0604020202020204" pitchFamily="34" charset="0"/>
              <a:cs typeface="Arial" panose="020B0604020202020204" pitchFamily="34" charset="0"/>
            </a:endParaRPr>
          </a:p>
        </p:txBody>
      </p:sp>
      <p:pic>
        <p:nvPicPr>
          <p:cNvPr id="19"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0032" y="3821191"/>
            <a:ext cx="220345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kstvak 19"/>
          <p:cNvSpPr txBox="1"/>
          <p:nvPr/>
        </p:nvSpPr>
        <p:spPr>
          <a:xfrm>
            <a:off x="250032" y="6037341"/>
            <a:ext cx="2203450" cy="307777"/>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Granieten Franse steen</a:t>
            </a:r>
            <a:endParaRPr lang="nl-BE" sz="1400" dirty="0">
              <a:latin typeface="Arial" panose="020B0604020202020204" pitchFamily="34" charset="0"/>
              <a:cs typeface="Arial" panose="020B0604020202020204" pitchFamily="34" charset="0"/>
            </a:endParaRPr>
          </a:p>
        </p:txBody>
      </p:sp>
      <p:cxnSp>
        <p:nvCxnSpPr>
          <p:cNvPr id="22" name="Rechte verbindingslijn 21"/>
          <p:cNvCxnSpPr/>
          <p:nvPr/>
        </p:nvCxnSpPr>
        <p:spPr>
          <a:xfrm>
            <a:off x="4975226" y="3821191"/>
            <a:ext cx="0" cy="23399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Afbeelding 15"/>
          <p:cNvPicPr>
            <a:picLocks noChangeAspect="1"/>
          </p:cNvPicPr>
          <p:nvPr/>
        </p:nvPicPr>
        <p:blipFill rotWithShape="1">
          <a:blip r:embed="rId7" cstate="print">
            <a:extLst>
              <a:ext uri="{28A0092B-C50C-407E-A947-70E740481C1C}">
                <a14:useLocalDpi xmlns:a14="http://schemas.microsoft.com/office/drawing/2010/main" val="0"/>
              </a:ext>
            </a:extLst>
          </a:blip>
          <a:srcRect r="50143"/>
          <a:stretch/>
        </p:blipFill>
        <p:spPr bwMode="auto">
          <a:xfrm>
            <a:off x="3873500" y="3926162"/>
            <a:ext cx="107691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Afbeelding 15"/>
          <p:cNvPicPr>
            <a:picLocks noChangeAspect="1"/>
          </p:cNvPicPr>
          <p:nvPr/>
        </p:nvPicPr>
        <p:blipFill rotWithShape="1">
          <a:blip r:embed="rId7" cstate="print">
            <a:extLst>
              <a:ext uri="{28A0092B-C50C-407E-A947-70E740481C1C}">
                <a14:useLocalDpi xmlns:a14="http://schemas.microsoft.com/office/drawing/2010/main" val="0"/>
              </a:ext>
            </a:extLst>
          </a:blip>
          <a:srcRect l="49620"/>
          <a:stretch/>
        </p:blipFill>
        <p:spPr bwMode="auto">
          <a:xfrm>
            <a:off x="4991304" y="3926162"/>
            <a:ext cx="108819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Gekromde PIJL-OMLAAG 26"/>
          <p:cNvSpPr/>
          <p:nvPr/>
        </p:nvSpPr>
        <p:spPr>
          <a:xfrm>
            <a:off x="4238379" y="3767165"/>
            <a:ext cx="1512000" cy="28800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360801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ppt_x"/>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5" grpId="0"/>
      <p:bldP spid="16" grpId="0"/>
      <p:bldP spid="17" grpId="0"/>
      <p:bldP spid="20" grpId="0"/>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Verloop van het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1"/>
          <p:cNvSpPr txBox="1">
            <a:spLocks noChangeArrowheads="1"/>
          </p:cNvSpPr>
          <p:nvPr/>
        </p:nvSpPr>
        <p:spPr bwMode="auto">
          <a:xfrm>
            <a:off x="484147" y="1272680"/>
            <a:ext cx="1058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De uitslag van het scherpsel verloopt vanaf het kropgat naar de buiten omtrek  van de steen</a:t>
            </a:r>
          </a:p>
        </p:txBody>
      </p:sp>
      <p:pic>
        <p:nvPicPr>
          <p:cNvPr id="10" name="Afbeelding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22" y="2164915"/>
            <a:ext cx="4791075"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a:spLocks noChangeArrowheads="1"/>
          </p:cNvSpPr>
          <p:nvPr/>
        </p:nvSpPr>
        <p:spPr bwMode="auto">
          <a:xfrm>
            <a:off x="5330784" y="2134752"/>
            <a:ext cx="66976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In de krop: </a:t>
            </a:r>
            <a:r>
              <a:rPr lang="nl-BE" altLang="nl-BE" sz="1800" dirty="0">
                <a:latin typeface="Arial" panose="020B0604020202020204" pitchFamily="34" charset="0"/>
                <a:cs typeface="Arial" panose="020B0604020202020204" pitchFamily="34" charset="0"/>
              </a:rPr>
              <a:t>Om een snel transport op een klein oppervlak te bekomen wordt de maalkant en de vijlkant </a:t>
            </a:r>
            <a:r>
              <a:rPr lang="nl-BE" altLang="nl-BE" sz="1800" dirty="0" smtClean="0">
                <a:latin typeface="Arial" panose="020B0604020202020204" pitchFamily="34" charset="0"/>
                <a:cs typeface="Arial" panose="020B0604020202020204" pitchFamily="34" charset="0"/>
              </a:rPr>
              <a:t>diep </a:t>
            </a:r>
            <a:r>
              <a:rPr lang="nl-BE" altLang="nl-BE" sz="1800" dirty="0">
                <a:latin typeface="Arial" panose="020B0604020202020204" pitchFamily="34" charset="0"/>
                <a:cs typeface="Arial" panose="020B0604020202020204" pitchFamily="34" charset="0"/>
              </a:rPr>
              <a:t>uitgeslagen ‘Vierkant uitgeslagen’ </a:t>
            </a:r>
          </a:p>
        </p:txBody>
      </p:sp>
      <p:sp>
        <p:nvSpPr>
          <p:cNvPr id="12" name="Tekstvak 11"/>
          <p:cNvSpPr txBox="1">
            <a:spLocks noChangeArrowheads="1"/>
          </p:cNvSpPr>
          <p:nvPr/>
        </p:nvSpPr>
        <p:spPr bwMode="auto">
          <a:xfrm>
            <a:off x="5330784" y="3466665"/>
            <a:ext cx="60579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Op de breekbaan: </a:t>
            </a:r>
            <a:r>
              <a:rPr lang="nl-BE" altLang="nl-BE" sz="1800" dirty="0">
                <a:latin typeface="Arial" panose="020B0604020202020204" pitchFamily="34" charset="0"/>
                <a:cs typeface="Arial" panose="020B0604020202020204" pitchFamily="34" charset="0"/>
              </a:rPr>
              <a:t>Worden de kerven en uitslag breder, </a:t>
            </a:r>
            <a:r>
              <a:rPr lang="nl-BE" altLang="nl-BE" sz="1800" dirty="0" smtClean="0">
                <a:latin typeface="Arial" panose="020B0604020202020204" pitchFamily="34" charset="0"/>
                <a:cs typeface="Arial" panose="020B0604020202020204" pitchFamily="34" charset="0"/>
              </a:rPr>
              <a:t>in de </a:t>
            </a:r>
            <a:r>
              <a:rPr lang="nl-BE" altLang="nl-BE" sz="1800" dirty="0">
                <a:latin typeface="Arial" panose="020B0604020202020204" pitchFamily="34" charset="0"/>
                <a:cs typeface="Arial" panose="020B0604020202020204" pitchFamily="34" charset="0"/>
              </a:rPr>
              <a:t>uitslag </a:t>
            </a:r>
            <a:r>
              <a:rPr lang="nl-BE" altLang="nl-BE" sz="1800" dirty="0" smtClean="0">
                <a:latin typeface="Arial" panose="020B0604020202020204" pitchFamily="34" charset="0"/>
                <a:cs typeface="Arial" panose="020B0604020202020204" pitchFamily="34" charset="0"/>
              </a:rPr>
              <a:t>wordt </a:t>
            </a:r>
            <a:r>
              <a:rPr lang="nl-BE" altLang="nl-BE" sz="1800" dirty="0">
                <a:latin typeface="Arial" panose="020B0604020202020204" pitchFamily="34" charset="0"/>
                <a:cs typeface="Arial" panose="020B0604020202020204" pitchFamily="34" charset="0"/>
              </a:rPr>
              <a:t>de maalkant minder diep ‘Uitgelepeld’</a:t>
            </a:r>
          </a:p>
        </p:txBody>
      </p:sp>
      <p:sp>
        <p:nvSpPr>
          <p:cNvPr id="13" name="Tekstvak 12"/>
          <p:cNvSpPr txBox="1">
            <a:spLocks noChangeArrowheads="1"/>
          </p:cNvSpPr>
          <p:nvPr/>
        </p:nvSpPr>
        <p:spPr bwMode="auto">
          <a:xfrm>
            <a:off x="5330784" y="4708090"/>
            <a:ext cx="64008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Op de maalbaan: </a:t>
            </a:r>
            <a:r>
              <a:rPr lang="nl-BE" altLang="nl-BE" sz="1800" dirty="0">
                <a:latin typeface="Arial" panose="020B0604020202020204" pitchFamily="34" charset="0"/>
                <a:cs typeface="Arial" panose="020B0604020202020204" pitchFamily="34" charset="0"/>
              </a:rPr>
              <a:t>maalkant gaat volledig over op de kerf. Voor bakmeel is de maalbaan breed, op een voersteen smal</a:t>
            </a:r>
            <a:endParaRPr lang="nl-BE" altLang="nl-BE" sz="2400" dirty="0">
              <a:latin typeface="Arial" panose="020B0604020202020204" pitchFamily="34" charset="0"/>
              <a:cs typeface="Arial" panose="020B0604020202020204" pitchFamily="34" charset="0"/>
            </a:endParaRPr>
          </a:p>
        </p:txBody>
      </p:sp>
      <p:sp>
        <p:nvSpPr>
          <p:cNvPr id="14" name="Tekstvak 16"/>
          <p:cNvSpPr txBox="1">
            <a:spLocks noChangeArrowheads="1"/>
          </p:cNvSpPr>
          <p:nvPr/>
        </p:nvSpPr>
        <p:spPr bwMode="auto">
          <a:xfrm>
            <a:off x="993734" y="2979302"/>
            <a:ext cx="387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In de krop ‘vierkant uitgeslagen’</a:t>
            </a:r>
          </a:p>
        </p:txBody>
      </p:sp>
      <p:sp>
        <p:nvSpPr>
          <p:cNvPr id="15" name="Tekstvak 17"/>
          <p:cNvSpPr txBox="1">
            <a:spLocks noChangeArrowheads="1"/>
          </p:cNvSpPr>
          <p:nvPr/>
        </p:nvSpPr>
        <p:spPr bwMode="auto">
          <a:xfrm>
            <a:off x="866734" y="4271527"/>
            <a:ext cx="41338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a:latin typeface="Arial" panose="020B0604020202020204" pitchFamily="34" charset="0"/>
                <a:cs typeface="Arial" panose="020B0604020202020204" pitchFamily="34" charset="0"/>
              </a:rPr>
              <a:t>Op de breekbaan ‘uitgelepeld’</a:t>
            </a:r>
          </a:p>
        </p:txBody>
      </p:sp>
      <p:sp>
        <p:nvSpPr>
          <p:cNvPr id="16" name="Tekstvak 15"/>
          <p:cNvSpPr txBox="1">
            <a:spLocks noChangeArrowheads="1"/>
          </p:cNvSpPr>
          <p:nvPr/>
        </p:nvSpPr>
        <p:spPr bwMode="auto">
          <a:xfrm>
            <a:off x="538122" y="2002990"/>
            <a:ext cx="1235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Krop</a:t>
            </a:r>
          </a:p>
        </p:txBody>
      </p:sp>
      <p:sp>
        <p:nvSpPr>
          <p:cNvPr id="17" name="Tekstvak 16"/>
          <p:cNvSpPr txBox="1">
            <a:spLocks noChangeArrowheads="1"/>
          </p:cNvSpPr>
          <p:nvPr/>
        </p:nvSpPr>
        <p:spPr bwMode="auto">
          <a:xfrm>
            <a:off x="484147" y="3371415"/>
            <a:ext cx="1568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Breekbaan</a:t>
            </a:r>
          </a:p>
        </p:txBody>
      </p:sp>
      <p:sp>
        <p:nvSpPr>
          <p:cNvPr id="18" name="Tekstvak 17"/>
          <p:cNvSpPr txBox="1">
            <a:spLocks noChangeArrowheads="1"/>
          </p:cNvSpPr>
          <p:nvPr/>
        </p:nvSpPr>
        <p:spPr bwMode="auto">
          <a:xfrm>
            <a:off x="484147" y="4617602"/>
            <a:ext cx="1665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solidFill>
                  <a:srgbClr val="FF0000"/>
                </a:solidFill>
                <a:latin typeface="Arial" panose="020B0604020202020204" pitchFamily="34" charset="0"/>
                <a:cs typeface="Arial" panose="020B0604020202020204" pitchFamily="34" charset="0"/>
              </a:rPr>
              <a:t>Maalbaan</a:t>
            </a:r>
          </a:p>
        </p:txBody>
      </p:sp>
      <p:sp>
        <p:nvSpPr>
          <p:cNvPr id="2" name="Tijdelijke aanduiding voor datum 1"/>
          <p:cNvSpPr>
            <a:spLocks noGrp="1"/>
          </p:cNvSpPr>
          <p:nvPr>
            <p:ph type="dt" sz="half" idx="10"/>
          </p:nvPr>
        </p:nvSpPr>
        <p:spPr/>
        <p:txBody>
          <a:bodyPr/>
          <a:lstStyle/>
          <a:p>
            <a:fld id="{7971F666-ECB3-4598-9FD9-6BB0E7A4D287}"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34</a:t>
            </a:fld>
            <a:endParaRPr lang="nl-BE"/>
          </a:p>
        </p:txBody>
      </p:sp>
    </p:spTree>
    <p:extLst>
      <p:ext uri="{BB962C8B-B14F-4D97-AF65-F5344CB8AC3E}">
        <p14:creationId xmlns:p14="http://schemas.microsoft.com/office/powerpoint/2010/main" val="26012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7" grpId="0"/>
      <p:bldP spid="1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Werking van het </a:t>
            </a:r>
            <a:r>
              <a:rPr lang="nl-BE" sz="3600" dirty="0" err="1" smtClean="0">
                <a:latin typeface="AR JULIAN" panose="02000000000000000000" pitchFamily="2" charset="0"/>
              </a:rPr>
              <a:t>scherpsel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9860" y="1964000"/>
            <a:ext cx="39592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54097" y="1505212"/>
            <a:ext cx="3960813"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al 10"/>
          <p:cNvSpPr/>
          <p:nvPr/>
        </p:nvSpPr>
        <p:spPr>
          <a:xfrm>
            <a:off x="2305010" y="2057662"/>
            <a:ext cx="252412"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2" name="Ovaal 11"/>
          <p:cNvSpPr/>
          <p:nvPr/>
        </p:nvSpPr>
        <p:spPr>
          <a:xfrm>
            <a:off x="3416260" y="2049725"/>
            <a:ext cx="250825"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3" name="Ovaal 12"/>
          <p:cNvSpPr/>
          <p:nvPr/>
        </p:nvSpPr>
        <p:spPr>
          <a:xfrm>
            <a:off x="4557672" y="2049725"/>
            <a:ext cx="252413"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4" name="Rechte verbindingslijn met pijl 13"/>
          <p:cNvCxnSpPr/>
          <p:nvPr/>
        </p:nvCxnSpPr>
        <p:spPr>
          <a:xfrm flipH="1">
            <a:off x="2557422" y="1349637"/>
            <a:ext cx="1520825" cy="1111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5"/>
          <p:cNvSpPr txBox="1">
            <a:spLocks noChangeArrowheads="1"/>
          </p:cNvSpPr>
          <p:nvPr/>
        </p:nvSpPr>
        <p:spPr bwMode="auto">
          <a:xfrm>
            <a:off x="442872" y="1581412"/>
            <a:ext cx="91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Loper</a:t>
            </a:r>
          </a:p>
        </p:txBody>
      </p:sp>
      <p:sp>
        <p:nvSpPr>
          <p:cNvPr id="16" name="Tekstvak 16"/>
          <p:cNvSpPr txBox="1">
            <a:spLocks noChangeArrowheads="1"/>
          </p:cNvSpPr>
          <p:nvPr/>
        </p:nvSpPr>
        <p:spPr bwMode="auto">
          <a:xfrm>
            <a:off x="638135" y="204496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Ligger</a:t>
            </a:r>
          </a:p>
        </p:txBody>
      </p:sp>
      <p:sp>
        <p:nvSpPr>
          <p:cNvPr id="17" name="Tekstvak 17"/>
          <p:cNvSpPr txBox="1">
            <a:spLocks noChangeArrowheads="1"/>
          </p:cNvSpPr>
          <p:nvPr/>
        </p:nvSpPr>
        <p:spPr bwMode="auto">
          <a:xfrm>
            <a:off x="6234072" y="1541725"/>
            <a:ext cx="55991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In de krop:</a:t>
            </a:r>
            <a:r>
              <a:rPr lang="nl-BE" altLang="nl-BE" sz="2000" dirty="0">
                <a:latin typeface="Arial" panose="020B0604020202020204" pitchFamily="34" charset="0"/>
                <a:cs typeface="Arial" panose="020B0604020202020204" pitchFamily="34" charset="0"/>
              </a:rPr>
              <a:t>	</a:t>
            </a:r>
            <a:r>
              <a:rPr lang="nl-BE" altLang="nl-BE" sz="1800" dirty="0">
                <a:latin typeface="Arial" panose="020B0604020202020204" pitchFamily="34" charset="0"/>
                <a:cs typeface="Arial" panose="020B0604020202020204" pitchFamily="34" charset="0"/>
              </a:rPr>
              <a:t>De graankorrels worden verdeeld en door de draaiing van de loper naar de steenomtrek gedreven</a:t>
            </a:r>
          </a:p>
        </p:txBody>
      </p:sp>
      <p:pic>
        <p:nvPicPr>
          <p:cNvPr id="18" name="Afbeelding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87472" y="3529275"/>
            <a:ext cx="39608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4097" y="3056200"/>
            <a:ext cx="39608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al 19"/>
          <p:cNvSpPr/>
          <p:nvPr/>
        </p:nvSpPr>
        <p:spPr>
          <a:xfrm>
            <a:off x="4718010" y="3438787"/>
            <a:ext cx="250825"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1" name="Ovaal 20"/>
          <p:cNvSpPr/>
          <p:nvPr/>
        </p:nvSpPr>
        <p:spPr>
          <a:xfrm>
            <a:off x="3416260" y="3438787"/>
            <a:ext cx="250825"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2" name="Ovaal 21"/>
          <p:cNvSpPr/>
          <p:nvPr/>
        </p:nvSpPr>
        <p:spPr>
          <a:xfrm>
            <a:off x="2060535" y="3441962"/>
            <a:ext cx="250825" cy="180975"/>
          </a:xfrm>
          <a:prstGeom prst="ellipse">
            <a:avLst/>
          </a:prstGeom>
          <a:solidFill>
            <a:schemeClr val="accent4">
              <a:lumMod val="75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23" name="Rechte verbindingslijn met pijl 22"/>
          <p:cNvCxnSpPr/>
          <p:nvPr/>
        </p:nvCxnSpPr>
        <p:spPr>
          <a:xfrm flipH="1">
            <a:off x="2557422" y="2843475"/>
            <a:ext cx="152082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kstvak 23"/>
          <p:cNvSpPr txBox="1">
            <a:spLocks noChangeArrowheads="1"/>
          </p:cNvSpPr>
          <p:nvPr/>
        </p:nvSpPr>
        <p:spPr bwMode="auto">
          <a:xfrm>
            <a:off x="442872" y="3056200"/>
            <a:ext cx="8207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Loper</a:t>
            </a:r>
          </a:p>
        </p:txBody>
      </p:sp>
      <p:sp>
        <p:nvSpPr>
          <p:cNvPr id="25" name="Tekstvak 24"/>
          <p:cNvSpPr txBox="1">
            <a:spLocks noChangeArrowheads="1"/>
          </p:cNvSpPr>
          <p:nvPr/>
        </p:nvSpPr>
        <p:spPr bwMode="auto">
          <a:xfrm>
            <a:off x="638135" y="3545150"/>
            <a:ext cx="906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Ligger</a:t>
            </a:r>
          </a:p>
        </p:txBody>
      </p:sp>
      <p:sp>
        <p:nvSpPr>
          <p:cNvPr id="26" name="Tekstvak 25"/>
          <p:cNvSpPr txBox="1">
            <a:spLocks noChangeArrowheads="1"/>
          </p:cNvSpPr>
          <p:nvPr/>
        </p:nvSpPr>
        <p:spPr bwMode="auto">
          <a:xfrm>
            <a:off x="6234072" y="2940312"/>
            <a:ext cx="58356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Op de breekbaan: </a:t>
            </a:r>
            <a:r>
              <a:rPr lang="nl-BE" altLang="nl-BE" sz="1800" dirty="0">
                <a:latin typeface="Arial" panose="020B0604020202020204" pitchFamily="34" charset="0"/>
                <a:cs typeface="Arial" panose="020B0604020202020204" pitchFamily="34" charset="0"/>
              </a:rPr>
              <a:t>De graankorrel wordt tegengehouden door de maalkant en door de </a:t>
            </a:r>
            <a:r>
              <a:rPr lang="nl-BE" altLang="nl-BE" sz="1800" dirty="0" smtClean="0">
                <a:latin typeface="Arial" panose="020B0604020202020204" pitchFamily="34" charset="0"/>
                <a:cs typeface="Arial" panose="020B0604020202020204" pitchFamily="34" charset="0"/>
              </a:rPr>
              <a:t>maalkant </a:t>
            </a:r>
            <a:r>
              <a:rPr lang="nl-BE" altLang="nl-BE" sz="1800" dirty="0">
                <a:latin typeface="Arial" panose="020B0604020202020204" pitchFamily="34" charset="0"/>
                <a:cs typeface="Arial" panose="020B0604020202020204" pitchFamily="34" charset="0"/>
              </a:rPr>
              <a:t>van de loper doorgesneden</a:t>
            </a:r>
            <a:r>
              <a:rPr lang="nl-BE" altLang="nl-BE" sz="1800" dirty="0">
                <a:solidFill>
                  <a:srgbClr val="FF0000"/>
                </a:solidFill>
                <a:latin typeface="Arial" panose="020B0604020202020204" pitchFamily="34" charset="0"/>
                <a:cs typeface="Arial" panose="020B0604020202020204" pitchFamily="34" charset="0"/>
              </a:rPr>
              <a:t> </a:t>
            </a:r>
          </a:p>
        </p:txBody>
      </p:sp>
      <p:pic>
        <p:nvPicPr>
          <p:cNvPr id="27" name="Afbeelding 2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354097" y="5042162"/>
            <a:ext cx="39608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Afbeelding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87472" y="4546862"/>
            <a:ext cx="3960813"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Rechte verbindingslijn 28"/>
          <p:cNvCxnSpPr/>
          <p:nvPr/>
        </p:nvCxnSpPr>
        <p:spPr>
          <a:xfrm>
            <a:off x="3208297" y="5019937"/>
            <a:ext cx="688975"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5048210" y="5019937"/>
            <a:ext cx="2667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1717635" y="5019937"/>
            <a:ext cx="342900" cy="0"/>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H="1">
            <a:off x="2557422" y="4362712"/>
            <a:ext cx="152082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a:spLocks noChangeArrowheads="1"/>
          </p:cNvSpPr>
          <p:nvPr/>
        </p:nvSpPr>
        <p:spPr bwMode="auto">
          <a:xfrm>
            <a:off x="442872" y="4645287"/>
            <a:ext cx="911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Loper </a:t>
            </a:r>
          </a:p>
        </p:txBody>
      </p:sp>
      <p:sp>
        <p:nvSpPr>
          <p:cNvPr id="34" name="Tekstvak 33"/>
          <p:cNvSpPr txBox="1">
            <a:spLocks noChangeArrowheads="1"/>
          </p:cNvSpPr>
          <p:nvPr/>
        </p:nvSpPr>
        <p:spPr bwMode="auto">
          <a:xfrm>
            <a:off x="638135" y="5088200"/>
            <a:ext cx="879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a:latin typeface="Arial" panose="020B0604020202020204" pitchFamily="34" charset="0"/>
                <a:cs typeface="Arial" panose="020B0604020202020204" pitchFamily="34" charset="0"/>
              </a:rPr>
              <a:t>Ligger</a:t>
            </a:r>
          </a:p>
        </p:txBody>
      </p:sp>
      <p:sp>
        <p:nvSpPr>
          <p:cNvPr id="35" name="Tekstvak 34"/>
          <p:cNvSpPr txBox="1">
            <a:spLocks noChangeArrowheads="1"/>
          </p:cNvSpPr>
          <p:nvPr/>
        </p:nvSpPr>
        <p:spPr bwMode="auto">
          <a:xfrm>
            <a:off x="6234072" y="4504000"/>
            <a:ext cx="5824538"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Op de maalbaan: </a:t>
            </a:r>
            <a:r>
              <a:rPr lang="nl-BE" altLang="nl-BE" sz="1800" dirty="0">
                <a:latin typeface="Arial" panose="020B0604020202020204" pitchFamily="34" charset="0"/>
                <a:cs typeface="Arial" panose="020B0604020202020204" pitchFamily="34" charset="0"/>
              </a:rPr>
              <a:t>Hier is geen maalkant meer het gebroken graan wordt hier op de kerf uitgemalen.</a:t>
            </a:r>
            <a:endParaRPr lang="nl-BE" altLang="nl-BE" sz="1800" u="sng" dirty="0">
              <a:solidFill>
                <a:srgbClr val="FF0000"/>
              </a:solidFill>
              <a:latin typeface="Arial" panose="020B0604020202020204" pitchFamily="34" charset="0"/>
              <a:cs typeface="Arial" panose="020B0604020202020204" pitchFamily="34" charset="0"/>
            </a:endParaRPr>
          </a:p>
        </p:txBody>
      </p:sp>
      <p:sp>
        <p:nvSpPr>
          <p:cNvPr id="36" name="Tekstvak 42"/>
          <p:cNvSpPr txBox="1">
            <a:spLocks noChangeArrowheads="1"/>
          </p:cNvSpPr>
          <p:nvPr/>
        </p:nvSpPr>
        <p:spPr bwMode="auto">
          <a:xfrm>
            <a:off x="1544597" y="2454537"/>
            <a:ext cx="850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Maalkant</a:t>
            </a:r>
          </a:p>
        </p:txBody>
      </p:sp>
      <p:sp>
        <p:nvSpPr>
          <p:cNvPr id="37" name="Tekstvak 43"/>
          <p:cNvSpPr txBox="1">
            <a:spLocks noChangeArrowheads="1"/>
          </p:cNvSpPr>
          <p:nvPr/>
        </p:nvSpPr>
        <p:spPr bwMode="auto">
          <a:xfrm>
            <a:off x="2627272" y="2468825"/>
            <a:ext cx="14716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latin typeface="Arial" panose="020B0604020202020204" pitchFamily="34" charset="0"/>
                <a:cs typeface="Arial" panose="020B0604020202020204" pitchFamily="34" charset="0"/>
              </a:rPr>
              <a:t>Vijl- of snijkant</a:t>
            </a:r>
          </a:p>
        </p:txBody>
      </p:sp>
      <p:cxnSp>
        <p:nvCxnSpPr>
          <p:cNvPr id="38" name="Rechte verbindingslijn met pijl 37"/>
          <p:cNvCxnSpPr>
            <a:stCxn id="36" idx="0"/>
          </p:cNvCxnSpPr>
          <p:nvPr/>
        </p:nvCxnSpPr>
        <p:spPr>
          <a:xfrm flipV="1">
            <a:off x="1970047" y="2151325"/>
            <a:ext cx="334963" cy="3032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p:cNvCxnSpPr/>
          <p:nvPr/>
        </p:nvCxnSpPr>
        <p:spPr>
          <a:xfrm flipH="1" flipV="1">
            <a:off x="2757447" y="2151325"/>
            <a:ext cx="168275" cy="317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jdelijke aanduiding voor datum 1"/>
          <p:cNvSpPr>
            <a:spLocks noGrp="1"/>
          </p:cNvSpPr>
          <p:nvPr>
            <p:ph type="dt" sz="half" idx="10"/>
          </p:nvPr>
        </p:nvSpPr>
        <p:spPr/>
        <p:txBody>
          <a:bodyPr/>
          <a:lstStyle/>
          <a:p>
            <a:fld id="{8BD9A7AB-98EE-447E-ACE2-16A357BC9BD1}"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35</a:t>
            </a:fld>
            <a:endParaRPr lang="nl-BE"/>
          </a:p>
        </p:txBody>
      </p:sp>
    </p:spTree>
    <p:extLst>
      <p:ext uri="{BB962C8B-B14F-4D97-AF65-F5344CB8AC3E}">
        <p14:creationId xmlns:p14="http://schemas.microsoft.com/office/powerpoint/2010/main" val="119771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additive="base">
                                        <p:cTn id="39" dur="500" fill="hold"/>
                                        <p:tgtEl>
                                          <p:spTgt spid="26"/>
                                        </p:tgtEl>
                                        <p:attrNameLst>
                                          <p:attrName>ppt_x</p:attrName>
                                        </p:attrNameLst>
                                      </p:cBhvr>
                                      <p:tavLst>
                                        <p:tav tm="0">
                                          <p:val>
                                            <p:strVal val="#ppt_x"/>
                                          </p:val>
                                        </p:tav>
                                        <p:tav tm="100000">
                                          <p:val>
                                            <p:strVal val="#ppt_x"/>
                                          </p:val>
                                        </p:tav>
                                      </p:tavLst>
                                    </p:anim>
                                    <p:anim calcmode="lin" valueType="num">
                                      <p:cBhvr additive="base">
                                        <p:cTn id="4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additive="base">
                                        <p:cTn id="45" dur="500" fill="hold"/>
                                        <p:tgtEl>
                                          <p:spTgt spid="32"/>
                                        </p:tgtEl>
                                        <p:attrNameLst>
                                          <p:attrName>ppt_x</p:attrName>
                                        </p:attrNameLst>
                                      </p:cBhvr>
                                      <p:tavLst>
                                        <p:tav tm="0">
                                          <p:val>
                                            <p:strVal val="#ppt_x"/>
                                          </p:val>
                                        </p:tav>
                                        <p:tav tm="100000">
                                          <p:val>
                                            <p:strVal val="#ppt_x"/>
                                          </p:val>
                                        </p:tav>
                                      </p:tavLst>
                                    </p:anim>
                                    <p:anim calcmode="lin" valueType="num">
                                      <p:cBhvr additive="base">
                                        <p:cTn id="46" dur="500" fill="hold"/>
                                        <p:tgtEl>
                                          <p:spTgt spid="3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 calcmode="lin" valueType="num">
                                      <p:cBhvr additive="base">
                                        <p:cTn id="53" dur="500" fill="hold"/>
                                        <p:tgtEl>
                                          <p:spTgt spid="29"/>
                                        </p:tgtEl>
                                        <p:attrNameLst>
                                          <p:attrName>ppt_x</p:attrName>
                                        </p:attrNameLst>
                                      </p:cBhvr>
                                      <p:tavLst>
                                        <p:tav tm="0">
                                          <p:val>
                                            <p:strVal val="#ppt_x"/>
                                          </p:val>
                                        </p:tav>
                                        <p:tav tm="100000">
                                          <p:val>
                                            <p:strVal val="#ppt_x"/>
                                          </p:val>
                                        </p:tav>
                                      </p:tavLst>
                                    </p:anim>
                                    <p:anim calcmode="lin" valueType="num">
                                      <p:cBhvr additive="base">
                                        <p:cTn id="54" dur="500" fill="hold"/>
                                        <p:tgtEl>
                                          <p:spTgt spid="29"/>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additive="base">
                                        <p:cTn id="57" dur="500" fill="hold"/>
                                        <p:tgtEl>
                                          <p:spTgt spid="30"/>
                                        </p:tgtEl>
                                        <p:attrNameLst>
                                          <p:attrName>ppt_x</p:attrName>
                                        </p:attrNameLst>
                                      </p:cBhvr>
                                      <p:tavLst>
                                        <p:tav tm="0">
                                          <p:val>
                                            <p:strVal val="#ppt_x"/>
                                          </p:val>
                                        </p:tav>
                                        <p:tav tm="100000">
                                          <p:val>
                                            <p:strVal val="#ppt_x"/>
                                          </p:val>
                                        </p:tav>
                                      </p:tavLst>
                                    </p:anim>
                                    <p:anim calcmode="lin" valueType="num">
                                      <p:cBhvr additive="base">
                                        <p:cTn id="58" dur="500" fill="hold"/>
                                        <p:tgtEl>
                                          <p:spTgt spid="3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ppt_x"/>
                                          </p:val>
                                        </p:tav>
                                        <p:tav tm="100000">
                                          <p:val>
                                            <p:strVal val="#ppt_x"/>
                                          </p:val>
                                        </p:tav>
                                      </p:tavLst>
                                    </p:anim>
                                    <p:anim calcmode="lin" valueType="num">
                                      <p:cBhvr additive="base">
                                        <p:cTn id="66" dur="500" fill="hold"/>
                                        <p:tgtEl>
                                          <p:spTgt spid="27"/>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additive="base">
                                        <p:cTn id="69" dur="500" fill="hold"/>
                                        <p:tgtEl>
                                          <p:spTgt spid="34"/>
                                        </p:tgtEl>
                                        <p:attrNameLst>
                                          <p:attrName>ppt_x</p:attrName>
                                        </p:attrNameLst>
                                      </p:cBhvr>
                                      <p:tavLst>
                                        <p:tav tm="0">
                                          <p:val>
                                            <p:strVal val="#ppt_x"/>
                                          </p:val>
                                        </p:tav>
                                        <p:tav tm="100000">
                                          <p:val>
                                            <p:strVal val="#ppt_x"/>
                                          </p:val>
                                        </p:tav>
                                      </p:tavLst>
                                    </p:anim>
                                    <p:anim calcmode="lin" valueType="num">
                                      <p:cBhvr additive="base">
                                        <p:cTn id="70" dur="500" fill="hold"/>
                                        <p:tgtEl>
                                          <p:spTgt spid="34"/>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additive="base">
                                        <p:cTn id="77" dur="500" fill="hold"/>
                                        <p:tgtEl>
                                          <p:spTgt spid="35"/>
                                        </p:tgtEl>
                                        <p:attrNameLst>
                                          <p:attrName>ppt_x</p:attrName>
                                        </p:attrNameLst>
                                      </p:cBhvr>
                                      <p:tavLst>
                                        <p:tav tm="0">
                                          <p:val>
                                            <p:strVal val="#ppt_x"/>
                                          </p:val>
                                        </p:tav>
                                        <p:tav tm="100000">
                                          <p:val>
                                            <p:strVal val="#ppt_x"/>
                                          </p:val>
                                        </p:tav>
                                      </p:tavLst>
                                    </p:anim>
                                    <p:anim calcmode="lin" valueType="num">
                                      <p:cBhvr additive="base">
                                        <p:cTn id="7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p:bldP spid="25" grpId="0"/>
      <p:bldP spid="26" grpId="0"/>
      <p:bldP spid="33" grpId="0"/>
      <p:bldP spid="34"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Links- of rechtsdraaiend</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36</a:t>
            </a:fld>
            <a:endParaRPr lang="nl-BE"/>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2978" y="2803503"/>
            <a:ext cx="1704975"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ekromde PIJL-RECHTS 9"/>
          <p:cNvSpPr/>
          <p:nvPr/>
        </p:nvSpPr>
        <p:spPr>
          <a:xfrm>
            <a:off x="896270" y="2987653"/>
            <a:ext cx="503238" cy="1223962"/>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solidFill>
                <a:schemeClr val="tx1"/>
              </a:solidFill>
            </a:endParaRPr>
          </a:p>
        </p:txBody>
      </p:sp>
      <p:cxnSp>
        <p:nvCxnSpPr>
          <p:cNvPr id="11" name="Rechte verbindingslijn 10"/>
          <p:cNvCxnSpPr/>
          <p:nvPr/>
        </p:nvCxnSpPr>
        <p:spPr>
          <a:xfrm>
            <a:off x="1972595" y="2762228"/>
            <a:ext cx="0" cy="72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kstvak 11"/>
          <p:cNvSpPr txBox="1">
            <a:spLocks noChangeArrowheads="1"/>
          </p:cNvSpPr>
          <p:nvPr/>
        </p:nvSpPr>
        <p:spPr bwMode="auto">
          <a:xfrm>
            <a:off x="232695" y="4529115"/>
            <a:ext cx="25987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Links draaiende steen, scherpsel buigt </a:t>
            </a:r>
            <a:r>
              <a:rPr lang="nl-BE" altLang="nl-BE" sz="1600" dirty="0" smtClean="0">
                <a:latin typeface="Arial" panose="020B0604020202020204" pitchFamily="34" charset="0"/>
                <a:cs typeface="Arial" panose="020B0604020202020204" pitchFamily="34" charset="0"/>
              </a:rPr>
              <a:t>linksaf</a:t>
            </a:r>
            <a:endParaRPr lang="nl-BE" altLang="nl-BE" sz="1600" dirty="0">
              <a:latin typeface="Arial" panose="020B0604020202020204" pitchFamily="34" charset="0"/>
              <a:cs typeface="Arial" panose="020B0604020202020204" pitchFamily="34" charset="0"/>
            </a:endParaRPr>
          </a:p>
        </p:txBody>
      </p:sp>
      <p:pic>
        <p:nvPicPr>
          <p:cNvPr id="13" name="Afbeelding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57840" y="2803503"/>
            <a:ext cx="1755775"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ekromde PIJL-LINKS 13"/>
          <p:cNvSpPr/>
          <p:nvPr/>
        </p:nvSpPr>
        <p:spPr>
          <a:xfrm>
            <a:off x="4715795" y="2951140"/>
            <a:ext cx="503238" cy="1260475"/>
          </a:xfrm>
          <a:prstGeom prst="curvedLef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dirty="0">
              <a:solidFill>
                <a:schemeClr val="tx1"/>
              </a:solidFill>
            </a:endParaRPr>
          </a:p>
        </p:txBody>
      </p:sp>
      <p:sp>
        <p:nvSpPr>
          <p:cNvPr id="15" name="Tekstvak 14"/>
          <p:cNvSpPr txBox="1">
            <a:spLocks noChangeArrowheads="1"/>
          </p:cNvSpPr>
          <p:nvPr/>
        </p:nvSpPr>
        <p:spPr bwMode="auto">
          <a:xfrm>
            <a:off x="2831433" y="4529115"/>
            <a:ext cx="27987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Rechts draaiende steen, scherpsel buigt </a:t>
            </a:r>
            <a:r>
              <a:rPr lang="nl-BE" altLang="nl-BE" sz="1600" dirty="0" smtClean="0">
                <a:latin typeface="Arial" panose="020B0604020202020204" pitchFamily="34" charset="0"/>
                <a:cs typeface="Arial" panose="020B0604020202020204" pitchFamily="34" charset="0"/>
              </a:rPr>
              <a:t>rechtsaf</a:t>
            </a:r>
            <a:endParaRPr lang="nl-BE" altLang="nl-BE" sz="1600" dirty="0">
              <a:latin typeface="Arial" panose="020B0604020202020204" pitchFamily="34" charset="0"/>
              <a:cs typeface="Arial" panose="020B0604020202020204" pitchFamily="34" charset="0"/>
            </a:endParaRPr>
          </a:p>
        </p:txBody>
      </p:sp>
      <p:cxnSp>
        <p:nvCxnSpPr>
          <p:cNvPr id="16" name="Rechte verbindingslijn 15"/>
          <p:cNvCxnSpPr/>
          <p:nvPr/>
        </p:nvCxnSpPr>
        <p:spPr>
          <a:xfrm>
            <a:off x="4031583" y="2834910"/>
            <a:ext cx="0" cy="720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896270" y="2630465"/>
            <a:ext cx="636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links</a:t>
            </a:r>
          </a:p>
        </p:txBody>
      </p:sp>
      <p:sp>
        <p:nvSpPr>
          <p:cNvPr id="18" name="Tekstvak 17"/>
          <p:cNvSpPr txBox="1">
            <a:spLocks noChangeArrowheads="1"/>
          </p:cNvSpPr>
          <p:nvPr/>
        </p:nvSpPr>
        <p:spPr bwMode="auto">
          <a:xfrm>
            <a:off x="4715795" y="2630465"/>
            <a:ext cx="719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002060"/>
                </a:solidFill>
                <a:latin typeface="Arial" panose="020B0604020202020204" pitchFamily="34" charset="0"/>
                <a:cs typeface="Arial" panose="020B0604020202020204" pitchFamily="34" charset="0"/>
              </a:rPr>
              <a:t>rechts</a:t>
            </a:r>
          </a:p>
        </p:txBody>
      </p:sp>
      <p:sp>
        <p:nvSpPr>
          <p:cNvPr id="19" name="Tekstvak 18"/>
          <p:cNvSpPr txBox="1"/>
          <p:nvPr/>
        </p:nvSpPr>
        <p:spPr>
          <a:xfrm>
            <a:off x="315872" y="1717654"/>
            <a:ext cx="2447262"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Gebogen scherpsel</a:t>
            </a:r>
            <a:endParaRPr lang="nl-BE" dirty="0">
              <a:latin typeface="Arial" panose="020B0604020202020204" pitchFamily="34" charset="0"/>
              <a:cs typeface="Arial" panose="020B0604020202020204" pitchFamily="34" charset="0"/>
            </a:endParaRPr>
          </a:p>
        </p:txBody>
      </p:sp>
      <p:sp>
        <p:nvSpPr>
          <p:cNvPr id="20" name="Tekstvak 19"/>
          <p:cNvSpPr txBox="1"/>
          <p:nvPr/>
        </p:nvSpPr>
        <p:spPr>
          <a:xfrm>
            <a:off x="6804641" y="1713377"/>
            <a:ext cx="2313517"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Recht scherpsel</a:t>
            </a:r>
            <a:endParaRPr lang="nl-BE" dirty="0">
              <a:latin typeface="Arial" panose="020B0604020202020204" pitchFamily="34" charset="0"/>
              <a:cs typeface="Arial" panose="020B0604020202020204" pitchFamily="34" charset="0"/>
            </a:endParaRPr>
          </a:p>
        </p:txBody>
      </p:sp>
      <p:sp>
        <p:nvSpPr>
          <p:cNvPr id="21" name="Tekstvak 20"/>
          <p:cNvSpPr txBox="1"/>
          <p:nvPr/>
        </p:nvSpPr>
        <p:spPr>
          <a:xfrm>
            <a:off x="6873080" y="5084651"/>
            <a:ext cx="4490156" cy="338554"/>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Bij het scherpsel loopt de vijlkant steeds voorop</a:t>
            </a:r>
            <a:endParaRPr lang="nl-BE" sz="1600" dirty="0">
              <a:latin typeface="Arial" panose="020B0604020202020204" pitchFamily="34" charset="0"/>
              <a:cs typeface="Arial" panose="020B0604020202020204" pitchFamily="34" charset="0"/>
            </a:endParaRPr>
          </a:p>
        </p:txBody>
      </p:sp>
      <p:pic>
        <p:nvPicPr>
          <p:cNvPr id="22" name="Afbeelding 2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4641" y="2437112"/>
            <a:ext cx="4860000" cy="700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kstvak 22"/>
          <p:cNvSpPr txBox="1">
            <a:spLocks noChangeArrowheads="1"/>
          </p:cNvSpPr>
          <p:nvPr/>
        </p:nvSpPr>
        <p:spPr bwMode="auto">
          <a:xfrm>
            <a:off x="10631399" y="2137657"/>
            <a:ext cx="817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b="1" dirty="0">
                <a:solidFill>
                  <a:srgbClr val="FF0000"/>
                </a:solidFill>
                <a:latin typeface="Arial" panose="020B0604020202020204" pitchFamily="34" charset="0"/>
                <a:cs typeface="Arial" panose="020B0604020202020204" pitchFamily="34" charset="0"/>
              </a:rPr>
              <a:t>Loper</a:t>
            </a:r>
          </a:p>
        </p:txBody>
      </p:sp>
      <p:sp>
        <p:nvSpPr>
          <p:cNvPr id="24" name="Tekstvak 23"/>
          <p:cNvSpPr txBox="1">
            <a:spLocks noChangeArrowheads="1"/>
          </p:cNvSpPr>
          <p:nvPr/>
        </p:nvSpPr>
        <p:spPr bwMode="auto">
          <a:xfrm>
            <a:off x="10282766" y="3048794"/>
            <a:ext cx="1076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maalkant</a:t>
            </a:r>
          </a:p>
        </p:txBody>
      </p:sp>
      <p:sp>
        <p:nvSpPr>
          <p:cNvPr id="25" name="Tekstvak 24"/>
          <p:cNvSpPr txBox="1">
            <a:spLocks noChangeArrowheads="1"/>
          </p:cNvSpPr>
          <p:nvPr/>
        </p:nvSpPr>
        <p:spPr bwMode="auto">
          <a:xfrm>
            <a:off x="9530665" y="3094784"/>
            <a:ext cx="84896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solidFill>
                  <a:srgbClr val="FF0000"/>
                </a:solidFill>
                <a:latin typeface="Arial" panose="020B0604020202020204" pitchFamily="34" charset="0"/>
                <a:cs typeface="Arial" panose="020B0604020202020204" pitchFamily="34" charset="0"/>
              </a:rPr>
              <a:t>vijlkant</a:t>
            </a:r>
            <a:endParaRPr lang="nl-BE" altLang="nl-BE" sz="1600" dirty="0">
              <a:solidFill>
                <a:srgbClr val="FF0000"/>
              </a:solidFill>
              <a:latin typeface="Arial" panose="020B0604020202020204" pitchFamily="34" charset="0"/>
              <a:cs typeface="Arial" panose="020B0604020202020204" pitchFamily="34" charset="0"/>
            </a:endParaRPr>
          </a:p>
        </p:txBody>
      </p:sp>
      <p:cxnSp>
        <p:nvCxnSpPr>
          <p:cNvPr id="26" name="Rechte verbindingslijn met pijl 25"/>
          <p:cNvCxnSpPr/>
          <p:nvPr/>
        </p:nvCxnSpPr>
        <p:spPr>
          <a:xfrm flipH="1" flipV="1">
            <a:off x="10565591" y="2767624"/>
            <a:ext cx="0" cy="368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p:nvPr/>
        </p:nvCxnSpPr>
        <p:spPr>
          <a:xfrm flipV="1">
            <a:off x="9833772" y="2757183"/>
            <a:ext cx="0" cy="396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8" name="Afbeelding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808786" y="3841144"/>
            <a:ext cx="4860000" cy="86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Rechte verbindingslijn met pijl 28"/>
          <p:cNvCxnSpPr/>
          <p:nvPr/>
        </p:nvCxnSpPr>
        <p:spPr>
          <a:xfrm flipV="1">
            <a:off x="10367855" y="4249914"/>
            <a:ext cx="0" cy="43200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flipH="1" flipV="1">
            <a:off x="11159240" y="4210024"/>
            <a:ext cx="0" cy="504000"/>
          </a:xfrm>
          <a:prstGeom prst="straightConnector1">
            <a:avLst/>
          </a:prstGeom>
          <a:ln w="190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p:nvPr/>
        </p:nvSpPr>
        <p:spPr>
          <a:xfrm>
            <a:off x="7119144" y="3512433"/>
            <a:ext cx="909461" cy="338554"/>
          </a:xfrm>
          <a:prstGeom prst="rect">
            <a:avLst/>
          </a:prstGeom>
          <a:noFill/>
        </p:spPr>
        <p:txBody>
          <a:bodyPr wrap="square" rtlCol="0">
            <a:spAutoFit/>
          </a:bodyPr>
          <a:lstStyle/>
          <a:p>
            <a:r>
              <a:rPr lang="nl-BE" sz="1600" b="1" dirty="0" smtClean="0">
                <a:solidFill>
                  <a:srgbClr val="002060"/>
                </a:solidFill>
                <a:latin typeface="Arial" panose="020B0604020202020204" pitchFamily="34" charset="0"/>
                <a:cs typeface="Arial" panose="020B0604020202020204" pitchFamily="34" charset="0"/>
              </a:rPr>
              <a:t>Loper</a:t>
            </a:r>
            <a:endParaRPr lang="nl-BE" sz="1600" b="1" dirty="0">
              <a:solidFill>
                <a:srgbClr val="002060"/>
              </a:solidFill>
              <a:latin typeface="Arial" panose="020B0604020202020204" pitchFamily="34" charset="0"/>
              <a:cs typeface="Arial" panose="020B0604020202020204" pitchFamily="34" charset="0"/>
            </a:endParaRPr>
          </a:p>
        </p:txBody>
      </p:sp>
      <p:sp>
        <p:nvSpPr>
          <p:cNvPr id="32" name="Tekstvak 31"/>
          <p:cNvSpPr txBox="1"/>
          <p:nvPr/>
        </p:nvSpPr>
        <p:spPr>
          <a:xfrm>
            <a:off x="312999" y="2206902"/>
            <a:ext cx="5317195" cy="369332"/>
          </a:xfrm>
          <a:prstGeom prst="rect">
            <a:avLst/>
          </a:prstGeom>
          <a:noFill/>
        </p:spPr>
        <p:txBody>
          <a:bodyPr wrap="square" rtlCol="0">
            <a:spAutoFit/>
          </a:bodyPr>
          <a:lstStyle/>
          <a:p>
            <a:pPr algn="ctr"/>
            <a:r>
              <a:rPr lang="nl-BE" dirty="0" smtClean="0">
                <a:solidFill>
                  <a:srgbClr val="FF0000"/>
                </a:solidFill>
              </a:rPr>
              <a:t>Trek een lijn vanuit het kropgat naar de steenomtrek</a:t>
            </a:r>
            <a:endParaRPr lang="nl-BE" dirty="0">
              <a:solidFill>
                <a:srgbClr val="FF0000"/>
              </a:solidFill>
            </a:endParaRPr>
          </a:p>
        </p:txBody>
      </p:sp>
      <p:sp>
        <p:nvSpPr>
          <p:cNvPr id="33" name="Tekstvak 32"/>
          <p:cNvSpPr txBox="1">
            <a:spLocks noChangeArrowheads="1"/>
          </p:cNvSpPr>
          <p:nvPr/>
        </p:nvSpPr>
        <p:spPr bwMode="auto">
          <a:xfrm>
            <a:off x="9685724" y="4635801"/>
            <a:ext cx="10763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002060"/>
                </a:solidFill>
                <a:latin typeface="Arial" panose="020B0604020202020204" pitchFamily="34" charset="0"/>
                <a:cs typeface="Arial" panose="020B0604020202020204" pitchFamily="34" charset="0"/>
              </a:rPr>
              <a:t>maalkant</a:t>
            </a:r>
          </a:p>
        </p:txBody>
      </p:sp>
      <p:sp>
        <p:nvSpPr>
          <p:cNvPr id="34" name="Tekstvak 33"/>
          <p:cNvSpPr txBox="1">
            <a:spLocks noChangeArrowheads="1"/>
          </p:cNvSpPr>
          <p:nvPr/>
        </p:nvSpPr>
        <p:spPr bwMode="auto">
          <a:xfrm>
            <a:off x="10619845" y="4635800"/>
            <a:ext cx="84896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solidFill>
                  <a:srgbClr val="002060"/>
                </a:solidFill>
                <a:latin typeface="Arial" panose="020B0604020202020204" pitchFamily="34" charset="0"/>
                <a:cs typeface="Arial" panose="020B0604020202020204" pitchFamily="34" charset="0"/>
              </a:rPr>
              <a:t>vijlkant</a:t>
            </a:r>
            <a:endParaRPr lang="nl-BE" altLang="nl-BE" sz="1600" dirty="0">
              <a:solidFill>
                <a:srgbClr val="002060"/>
              </a:solidFill>
              <a:latin typeface="Arial" panose="020B0604020202020204" pitchFamily="34" charset="0"/>
              <a:cs typeface="Arial" panose="020B0604020202020204" pitchFamily="34" charset="0"/>
            </a:endParaRPr>
          </a:p>
        </p:txBody>
      </p:sp>
      <p:sp>
        <p:nvSpPr>
          <p:cNvPr id="35" name="Tekstvak 34"/>
          <p:cNvSpPr txBox="1"/>
          <p:nvPr/>
        </p:nvSpPr>
        <p:spPr>
          <a:xfrm>
            <a:off x="6804641" y="5840371"/>
            <a:ext cx="4860000" cy="369332"/>
          </a:xfrm>
          <a:prstGeom prst="rect">
            <a:avLst/>
          </a:prstGeom>
          <a:noFill/>
        </p:spPr>
        <p:txBody>
          <a:bodyPr wrap="square" rtlCol="0">
            <a:spAutoFit/>
          </a:bodyPr>
          <a:lstStyle/>
          <a:p>
            <a:r>
              <a:rPr lang="nl-BE" dirty="0" smtClean="0">
                <a:solidFill>
                  <a:srgbClr val="FF0000"/>
                </a:solidFill>
              </a:rPr>
              <a:t>Kijk ook hier vanuit de krop naar de steenomtrek</a:t>
            </a:r>
            <a:endParaRPr lang="nl-BE" dirty="0">
              <a:solidFill>
                <a:srgbClr val="FF0000"/>
              </a:solidFill>
            </a:endParaRPr>
          </a:p>
        </p:txBody>
      </p:sp>
      <p:sp>
        <p:nvSpPr>
          <p:cNvPr id="36" name="Tekstvak 35"/>
          <p:cNvSpPr txBox="1">
            <a:spLocks noChangeArrowheads="1"/>
          </p:cNvSpPr>
          <p:nvPr/>
        </p:nvSpPr>
        <p:spPr bwMode="auto">
          <a:xfrm>
            <a:off x="8912773" y="3532253"/>
            <a:ext cx="7191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002060"/>
                </a:solidFill>
                <a:latin typeface="Arial" panose="020B0604020202020204" pitchFamily="34" charset="0"/>
                <a:cs typeface="Arial" panose="020B0604020202020204" pitchFamily="34" charset="0"/>
              </a:rPr>
              <a:t>rechts</a:t>
            </a:r>
          </a:p>
        </p:txBody>
      </p:sp>
      <p:sp>
        <p:nvSpPr>
          <p:cNvPr id="37" name="Tekstvak 36"/>
          <p:cNvSpPr txBox="1">
            <a:spLocks noChangeArrowheads="1"/>
          </p:cNvSpPr>
          <p:nvPr/>
        </p:nvSpPr>
        <p:spPr bwMode="auto">
          <a:xfrm>
            <a:off x="8919331" y="2137657"/>
            <a:ext cx="636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links</a:t>
            </a:r>
          </a:p>
        </p:txBody>
      </p:sp>
      <p:sp>
        <p:nvSpPr>
          <p:cNvPr id="38" name="PIJL-RECHTS 37"/>
          <p:cNvSpPr/>
          <p:nvPr/>
        </p:nvSpPr>
        <p:spPr>
          <a:xfrm>
            <a:off x="8034775" y="3625221"/>
            <a:ext cx="720000" cy="144000"/>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9" name="PIJL-LINKS 38"/>
          <p:cNvSpPr/>
          <p:nvPr/>
        </p:nvSpPr>
        <p:spPr>
          <a:xfrm>
            <a:off x="9859741" y="2239195"/>
            <a:ext cx="720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Tekstvak 39"/>
          <p:cNvSpPr txBox="1"/>
          <p:nvPr/>
        </p:nvSpPr>
        <p:spPr>
          <a:xfrm>
            <a:off x="1085850" y="1042219"/>
            <a:ext cx="9975440" cy="400110"/>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Afhankelijk van het gaande werk hebben we links of rechtsdraaiende stenen</a:t>
            </a:r>
            <a:r>
              <a:rPr lang="nl-BE" dirty="0" smtClean="0">
                <a:latin typeface="Afhankelijk van de Arial"/>
                <a:cs typeface="Arial" panose="020B0604020202020204" pitchFamily="34" charset="0"/>
              </a:rPr>
              <a:t>.</a:t>
            </a:r>
            <a:endParaRPr lang="nl-BE" dirty="0">
              <a:latin typeface="Afhankelijk van de Arial"/>
              <a:cs typeface="Arial" panose="020B0604020202020204" pitchFamily="34" charset="0"/>
            </a:endParaRPr>
          </a:p>
        </p:txBody>
      </p:sp>
      <p:sp>
        <p:nvSpPr>
          <p:cNvPr id="41" name="Tekstvak 40"/>
          <p:cNvSpPr txBox="1"/>
          <p:nvPr/>
        </p:nvSpPr>
        <p:spPr>
          <a:xfrm>
            <a:off x="312999" y="5384781"/>
            <a:ext cx="6264782" cy="830997"/>
          </a:xfrm>
          <a:prstGeom prst="rect">
            <a:avLst/>
          </a:prstGeom>
          <a:noFill/>
          <a:ln w="19050">
            <a:noFill/>
          </a:ln>
        </p:spPr>
        <p:txBody>
          <a:bodyPr wrap="square" rtlCol="0">
            <a:spAutoFit/>
          </a:bodyPr>
          <a:lstStyle/>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Links draaiende stenen vinden we terug in een standaardmolen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Rechts draaiende stenen in een bovenkruier</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In een watermolen kunnen beiden voorkomen</a:t>
            </a:r>
            <a:endParaRPr lang="nl-BE"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33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ppt_x"/>
                                          </p:val>
                                        </p:tav>
                                        <p:tav tm="100000">
                                          <p:val>
                                            <p:strVal val="#ppt_x"/>
                                          </p:val>
                                        </p:tav>
                                      </p:tavLst>
                                    </p:anim>
                                    <p:anim calcmode="lin" valueType="num">
                                      <p:cBhvr additive="base">
                                        <p:cTn id="7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500" fill="hold"/>
                                        <p:tgtEl>
                                          <p:spTgt spid="23"/>
                                        </p:tgtEl>
                                        <p:attrNameLst>
                                          <p:attrName>ppt_x</p:attrName>
                                        </p:attrNameLst>
                                      </p:cBhvr>
                                      <p:tavLst>
                                        <p:tav tm="0">
                                          <p:val>
                                            <p:strVal val="#ppt_x"/>
                                          </p:val>
                                        </p:tav>
                                        <p:tav tm="100000">
                                          <p:val>
                                            <p:strVal val="#ppt_x"/>
                                          </p:val>
                                        </p:tav>
                                      </p:tavLst>
                                    </p:anim>
                                    <p:anim calcmode="lin" valueType="num">
                                      <p:cBhvr additive="base">
                                        <p:cTn id="94" dur="500" fill="hold"/>
                                        <p:tgtEl>
                                          <p:spTgt spid="23"/>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ppt_x"/>
                                          </p:val>
                                        </p:tav>
                                        <p:tav tm="100000">
                                          <p:val>
                                            <p:strVal val="#ppt_x"/>
                                          </p:val>
                                        </p:tav>
                                      </p:tavLst>
                                    </p:anim>
                                    <p:anim calcmode="lin" valueType="num">
                                      <p:cBhvr additive="base">
                                        <p:cTn id="104" dur="500" fill="hold"/>
                                        <p:tgtEl>
                                          <p:spTgt spid="3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anim calcmode="lin" valueType="num">
                                      <p:cBhvr additive="base">
                                        <p:cTn id="107" dur="500" fill="hold"/>
                                        <p:tgtEl>
                                          <p:spTgt spid="39"/>
                                        </p:tgtEl>
                                        <p:attrNameLst>
                                          <p:attrName>ppt_x</p:attrName>
                                        </p:attrNameLst>
                                      </p:cBhvr>
                                      <p:tavLst>
                                        <p:tav tm="0">
                                          <p:val>
                                            <p:strVal val="#ppt_x"/>
                                          </p:val>
                                        </p:tav>
                                        <p:tav tm="100000">
                                          <p:val>
                                            <p:strVal val="#ppt_x"/>
                                          </p:val>
                                        </p:tav>
                                      </p:tavLst>
                                    </p:anim>
                                    <p:anim calcmode="lin" valueType="num">
                                      <p:cBhvr additive="base">
                                        <p:cTn id="10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 calcmode="lin" valueType="num">
                                      <p:cBhvr additive="base">
                                        <p:cTn id="113" dur="500" fill="hold"/>
                                        <p:tgtEl>
                                          <p:spTgt spid="31"/>
                                        </p:tgtEl>
                                        <p:attrNameLst>
                                          <p:attrName>ppt_x</p:attrName>
                                        </p:attrNameLst>
                                      </p:cBhvr>
                                      <p:tavLst>
                                        <p:tav tm="0">
                                          <p:val>
                                            <p:strVal val="#ppt_x"/>
                                          </p:val>
                                        </p:tav>
                                        <p:tav tm="100000">
                                          <p:val>
                                            <p:strVal val="#ppt_x"/>
                                          </p:val>
                                        </p:tav>
                                      </p:tavLst>
                                    </p:anim>
                                    <p:anim calcmode="lin" valueType="num">
                                      <p:cBhvr additive="base">
                                        <p:cTn id="114" dur="500" fill="hold"/>
                                        <p:tgtEl>
                                          <p:spTgt spid="31"/>
                                        </p:tgtEl>
                                        <p:attrNameLst>
                                          <p:attrName>ppt_y</p:attrName>
                                        </p:attrNameLst>
                                      </p:cBhvr>
                                      <p:tavLst>
                                        <p:tav tm="0">
                                          <p:val>
                                            <p:strVal val="1+#ppt_h/2"/>
                                          </p:val>
                                        </p:tav>
                                        <p:tav tm="100000">
                                          <p:val>
                                            <p:strVal val="#ppt_y"/>
                                          </p:val>
                                        </p:tav>
                                      </p:tavLst>
                                    </p:anim>
                                  </p:childTnLst>
                                </p:cTn>
                              </p:par>
                              <p:par>
                                <p:cTn id="115" presetID="2" presetClass="entr" presetSubtype="4"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 calcmode="lin" valueType="num">
                                      <p:cBhvr additive="base">
                                        <p:cTn id="117" dur="500" fill="hold"/>
                                        <p:tgtEl>
                                          <p:spTgt spid="28"/>
                                        </p:tgtEl>
                                        <p:attrNameLst>
                                          <p:attrName>ppt_x</p:attrName>
                                        </p:attrNameLst>
                                      </p:cBhvr>
                                      <p:tavLst>
                                        <p:tav tm="0">
                                          <p:val>
                                            <p:strVal val="#ppt_x"/>
                                          </p:val>
                                        </p:tav>
                                        <p:tav tm="100000">
                                          <p:val>
                                            <p:strVal val="#ppt_x"/>
                                          </p:val>
                                        </p:tav>
                                      </p:tavLst>
                                    </p:anim>
                                    <p:anim calcmode="lin" valueType="num">
                                      <p:cBhvr additive="base">
                                        <p:cTn id="118" dur="500" fill="hold"/>
                                        <p:tgtEl>
                                          <p:spTgt spid="28"/>
                                        </p:tgtEl>
                                        <p:attrNameLst>
                                          <p:attrName>ppt_y</p:attrName>
                                        </p:attrNameLst>
                                      </p:cBhvr>
                                      <p:tavLst>
                                        <p:tav tm="0">
                                          <p:val>
                                            <p:strVal val="1+#ppt_h/2"/>
                                          </p:val>
                                        </p:tav>
                                        <p:tav tm="100000">
                                          <p:val>
                                            <p:strVal val="#ppt_y"/>
                                          </p:val>
                                        </p:tav>
                                      </p:tavLst>
                                    </p:anim>
                                  </p:childTnLst>
                                </p:cTn>
                              </p:par>
                              <p:par>
                                <p:cTn id="119" presetID="2" presetClass="entr" presetSubtype="4" fill="hold" nodeType="withEffect">
                                  <p:stCondLst>
                                    <p:cond delay="0"/>
                                  </p:stCondLst>
                                  <p:childTnLst>
                                    <p:set>
                                      <p:cBhvr>
                                        <p:cTn id="120" dur="1" fill="hold">
                                          <p:stCondLst>
                                            <p:cond delay="0"/>
                                          </p:stCondLst>
                                        </p:cTn>
                                        <p:tgtEl>
                                          <p:spTgt spid="29"/>
                                        </p:tgtEl>
                                        <p:attrNameLst>
                                          <p:attrName>style.visibility</p:attrName>
                                        </p:attrNameLst>
                                      </p:cBhvr>
                                      <p:to>
                                        <p:strVal val="visible"/>
                                      </p:to>
                                    </p:set>
                                    <p:anim calcmode="lin" valueType="num">
                                      <p:cBhvr additive="base">
                                        <p:cTn id="121" dur="500" fill="hold"/>
                                        <p:tgtEl>
                                          <p:spTgt spid="29"/>
                                        </p:tgtEl>
                                        <p:attrNameLst>
                                          <p:attrName>ppt_x</p:attrName>
                                        </p:attrNameLst>
                                      </p:cBhvr>
                                      <p:tavLst>
                                        <p:tav tm="0">
                                          <p:val>
                                            <p:strVal val="#ppt_x"/>
                                          </p:val>
                                        </p:tav>
                                        <p:tav tm="100000">
                                          <p:val>
                                            <p:strVal val="#ppt_x"/>
                                          </p:val>
                                        </p:tav>
                                      </p:tavLst>
                                    </p:anim>
                                    <p:anim calcmode="lin" valueType="num">
                                      <p:cBhvr additive="base">
                                        <p:cTn id="122" dur="500" fill="hold"/>
                                        <p:tgtEl>
                                          <p:spTgt spid="29"/>
                                        </p:tgtEl>
                                        <p:attrNameLst>
                                          <p:attrName>ppt_y</p:attrName>
                                        </p:attrNameLst>
                                      </p:cBhvr>
                                      <p:tavLst>
                                        <p:tav tm="0">
                                          <p:val>
                                            <p:strVal val="1+#ppt_h/2"/>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30"/>
                                        </p:tgtEl>
                                        <p:attrNameLst>
                                          <p:attrName>style.visibility</p:attrName>
                                        </p:attrNameLst>
                                      </p:cBhvr>
                                      <p:to>
                                        <p:strVal val="visible"/>
                                      </p:to>
                                    </p:set>
                                    <p:anim calcmode="lin" valueType="num">
                                      <p:cBhvr additive="base">
                                        <p:cTn id="125" dur="500" fill="hold"/>
                                        <p:tgtEl>
                                          <p:spTgt spid="30"/>
                                        </p:tgtEl>
                                        <p:attrNameLst>
                                          <p:attrName>ppt_x</p:attrName>
                                        </p:attrNameLst>
                                      </p:cBhvr>
                                      <p:tavLst>
                                        <p:tav tm="0">
                                          <p:val>
                                            <p:strVal val="#ppt_x"/>
                                          </p:val>
                                        </p:tav>
                                        <p:tav tm="100000">
                                          <p:val>
                                            <p:strVal val="#ppt_x"/>
                                          </p:val>
                                        </p:tav>
                                      </p:tavLst>
                                    </p:anim>
                                    <p:anim calcmode="lin" valueType="num">
                                      <p:cBhvr additive="base">
                                        <p:cTn id="126" dur="500" fill="hold"/>
                                        <p:tgtEl>
                                          <p:spTgt spid="30"/>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33"/>
                                        </p:tgtEl>
                                        <p:attrNameLst>
                                          <p:attrName>style.visibility</p:attrName>
                                        </p:attrNameLst>
                                      </p:cBhvr>
                                      <p:to>
                                        <p:strVal val="visible"/>
                                      </p:to>
                                    </p:set>
                                    <p:anim calcmode="lin" valueType="num">
                                      <p:cBhvr additive="base">
                                        <p:cTn id="129" dur="500" fill="hold"/>
                                        <p:tgtEl>
                                          <p:spTgt spid="33"/>
                                        </p:tgtEl>
                                        <p:attrNameLst>
                                          <p:attrName>ppt_x</p:attrName>
                                        </p:attrNameLst>
                                      </p:cBhvr>
                                      <p:tavLst>
                                        <p:tav tm="0">
                                          <p:val>
                                            <p:strVal val="#ppt_x"/>
                                          </p:val>
                                        </p:tav>
                                        <p:tav tm="100000">
                                          <p:val>
                                            <p:strVal val="#ppt_x"/>
                                          </p:val>
                                        </p:tav>
                                      </p:tavLst>
                                    </p:anim>
                                    <p:anim calcmode="lin" valueType="num">
                                      <p:cBhvr additive="base">
                                        <p:cTn id="130" dur="500" fill="hold"/>
                                        <p:tgtEl>
                                          <p:spTgt spid="33"/>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34"/>
                                        </p:tgtEl>
                                        <p:attrNameLst>
                                          <p:attrName>style.visibility</p:attrName>
                                        </p:attrNameLst>
                                      </p:cBhvr>
                                      <p:to>
                                        <p:strVal val="visible"/>
                                      </p:to>
                                    </p:set>
                                    <p:anim calcmode="lin" valueType="num">
                                      <p:cBhvr additive="base">
                                        <p:cTn id="133" dur="500" fill="hold"/>
                                        <p:tgtEl>
                                          <p:spTgt spid="34"/>
                                        </p:tgtEl>
                                        <p:attrNameLst>
                                          <p:attrName>ppt_x</p:attrName>
                                        </p:attrNameLst>
                                      </p:cBhvr>
                                      <p:tavLst>
                                        <p:tav tm="0">
                                          <p:val>
                                            <p:strVal val="#ppt_x"/>
                                          </p:val>
                                        </p:tav>
                                        <p:tav tm="100000">
                                          <p:val>
                                            <p:strVal val="#ppt_x"/>
                                          </p:val>
                                        </p:tav>
                                      </p:tavLst>
                                    </p:anim>
                                    <p:anim calcmode="lin" valueType="num">
                                      <p:cBhvr additive="base">
                                        <p:cTn id="13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par>
                                <p:cTn id="141" presetID="2" presetClass="entr" presetSubtype="4" fill="hold" grpId="0" nodeType="withEffect">
                                  <p:stCondLst>
                                    <p:cond delay="0"/>
                                  </p:stCondLst>
                                  <p:childTnLst>
                                    <p:set>
                                      <p:cBhvr>
                                        <p:cTn id="142" dur="1" fill="hold">
                                          <p:stCondLst>
                                            <p:cond delay="0"/>
                                          </p:stCondLst>
                                        </p:cTn>
                                        <p:tgtEl>
                                          <p:spTgt spid="38"/>
                                        </p:tgtEl>
                                        <p:attrNameLst>
                                          <p:attrName>style.visibility</p:attrName>
                                        </p:attrNameLst>
                                      </p:cBhvr>
                                      <p:to>
                                        <p:strVal val="visible"/>
                                      </p:to>
                                    </p:set>
                                    <p:anim calcmode="lin" valueType="num">
                                      <p:cBhvr additive="base">
                                        <p:cTn id="143" dur="500" fill="hold"/>
                                        <p:tgtEl>
                                          <p:spTgt spid="38"/>
                                        </p:tgtEl>
                                        <p:attrNameLst>
                                          <p:attrName>ppt_x</p:attrName>
                                        </p:attrNameLst>
                                      </p:cBhvr>
                                      <p:tavLst>
                                        <p:tav tm="0">
                                          <p:val>
                                            <p:strVal val="#ppt_x"/>
                                          </p:val>
                                        </p:tav>
                                        <p:tav tm="100000">
                                          <p:val>
                                            <p:strVal val="#ppt_x"/>
                                          </p:val>
                                        </p:tav>
                                      </p:tavLst>
                                    </p:anim>
                                    <p:anim calcmode="lin" valueType="num">
                                      <p:cBhvr additive="base">
                                        <p:cTn id="14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grpId="0" nodeType="click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500" fill="hold"/>
                                        <p:tgtEl>
                                          <p:spTgt spid="41"/>
                                        </p:tgtEl>
                                        <p:attrNameLst>
                                          <p:attrName>ppt_x</p:attrName>
                                        </p:attrNameLst>
                                      </p:cBhvr>
                                      <p:tavLst>
                                        <p:tav tm="0">
                                          <p:val>
                                            <p:strVal val="#ppt_x"/>
                                          </p:val>
                                        </p:tav>
                                        <p:tav tm="100000">
                                          <p:val>
                                            <p:strVal val="#ppt_x"/>
                                          </p:val>
                                        </p:tav>
                                      </p:tavLst>
                                    </p:anim>
                                    <p:anim calcmode="lin" valueType="num">
                                      <p:cBhvr additive="base">
                                        <p:cTn id="15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4" grpId="0" animBg="1"/>
      <p:bldP spid="15" grpId="0"/>
      <p:bldP spid="17" grpId="0"/>
      <p:bldP spid="18" grpId="0"/>
      <p:bldP spid="19" grpId="0"/>
      <p:bldP spid="20" grpId="0"/>
      <p:bldP spid="21" grpId="0"/>
      <p:bldP spid="23" grpId="0"/>
      <p:bldP spid="24" grpId="0"/>
      <p:bldP spid="25" grpId="0"/>
      <p:bldP spid="31" grpId="0"/>
      <p:bldP spid="32" grpId="0"/>
      <p:bldP spid="33" grpId="0"/>
      <p:bldP spid="34" grpId="0"/>
      <p:bldP spid="35" grpId="0"/>
      <p:bldP spid="36" grpId="0"/>
      <p:bldP spid="37" grpId="0"/>
      <p:bldP spid="38" grpId="0" animBg="1"/>
      <p:bldP spid="39" grpId="0" animBg="1"/>
      <p:bldP spid="4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Welke steen kiezen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555585" y="2338496"/>
            <a:ext cx="5565775" cy="2123658"/>
          </a:xfrm>
          <a:prstGeom prst="rect">
            <a:avLst/>
          </a:prstGeom>
          <a:noFill/>
        </p:spPr>
        <p:txBody>
          <a:bodyPr>
            <a:spAutoFit/>
          </a:bodyPr>
          <a:lstStyle/>
          <a:p>
            <a:pPr>
              <a:defRPr/>
            </a:pPr>
            <a:r>
              <a:rPr lang="nl-BE" sz="2000" dirty="0">
                <a:solidFill>
                  <a:srgbClr val="FF0000"/>
                </a:solidFill>
                <a:latin typeface="Arial" panose="020B0604020202020204" pitchFamily="34" charset="0"/>
                <a:cs typeface="Arial" panose="020B0604020202020204" pitchFamily="34" charset="0"/>
              </a:rPr>
              <a:t>Uitmalen: </a:t>
            </a:r>
            <a:r>
              <a:rPr lang="nl-BE" sz="2000" dirty="0" smtClean="0">
                <a:solidFill>
                  <a:srgbClr val="FF0000"/>
                </a:solidFill>
                <a:latin typeface="Arial" panose="020B0604020202020204" pitchFamily="34" charset="0"/>
                <a:cs typeface="Arial" panose="020B0604020202020204" pitchFamily="34" charset="0"/>
              </a:rPr>
              <a:t>Tarwesteen</a:t>
            </a:r>
            <a:endParaRPr lang="nl-BE" sz="20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Geen </a:t>
            </a:r>
            <a:r>
              <a:rPr lang="nl-BE" sz="1600" dirty="0">
                <a:latin typeface="Arial" panose="020B0604020202020204" pitchFamily="34" charset="0"/>
                <a:cs typeface="Arial" panose="020B0604020202020204" pitchFamily="34" charset="0"/>
              </a:rPr>
              <a:t>grote capaciteit</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Bij voorkeur natuurstenen</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Kunststenen:</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Weinig kerven</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Rechte of rechtere kerven</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Weinig of geen voorbij ligging</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Brede maalbaan zonder maalkant</a:t>
            </a:r>
          </a:p>
        </p:txBody>
      </p:sp>
      <p:sp>
        <p:nvSpPr>
          <p:cNvPr id="10" name="Tekstvak 9"/>
          <p:cNvSpPr txBox="1"/>
          <p:nvPr/>
        </p:nvSpPr>
        <p:spPr>
          <a:xfrm>
            <a:off x="6392823" y="2338496"/>
            <a:ext cx="5564187" cy="2123658"/>
          </a:xfrm>
          <a:prstGeom prst="rect">
            <a:avLst/>
          </a:prstGeom>
          <a:noFill/>
        </p:spPr>
        <p:txBody>
          <a:bodyPr>
            <a:spAutoFit/>
          </a:bodyPr>
          <a:lstStyle/>
          <a:p>
            <a:pPr>
              <a:defRPr/>
            </a:pPr>
            <a:r>
              <a:rPr lang="nl-BE" sz="2000" dirty="0" smtClean="0">
                <a:solidFill>
                  <a:srgbClr val="FF0000"/>
                </a:solidFill>
                <a:latin typeface="Arial" panose="020B0604020202020204" pitchFamily="34" charset="0"/>
                <a:cs typeface="Arial" panose="020B0604020202020204" pitchFamily="34" charset="0"/>
              </a:rPr>
              <a:t>Veevoer malen: Voersteen</a:t>
            </a:r>
            <a:endParaRPr lang="nl-BE" sz="20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Grote capaciteit</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Kunsstenen </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Veel kerven</a:t>
            </a: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Gebogen </a:t>
            </a:r>
            <a:r>
              <a:rPr lang="nl-BE" sz="1600" dirty="0" smtClean="0">
                <a:latin typeface="Arial" panose="020B0604020202020204" pitchFamily="34" charset="0"/>
                <a:cs typeface="Arial" panose="020B0604020202020204" pitchFamily="34" charset="0"/>
              </a:rPr>
              <a:t>kerven</a:t>
            </a:r>
          </a:p>
          <a:p>
            <a:pPr marL="800100" lvl="1"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Meer voorbijligging</a:t>
            </a:r>
          </a:p>
          <a:p>
            <a:pPr marL="800100" lvl="1" indent="-342900">
              <a:buFont typeface="Arial" panose="020B0604020202020204" pitchFamily="34" charset="0"/>
              <a:buChar char="•"/>
              <a:defRPr/>
            </a:pPr>
            <a:r>
              <a:rPr lang="nl-BE" sz="1600" dirty="0" err="1" smtClean="0">
                <a:latin typeface="Arial" panose="020B0604020202020204" pitchFamily="34" charset="0"/>
                <a:cs typeface="Arial" panose="020B0604020202020204" pitchFamily="34" charset="0"/>
              </a:rPr>
              <a:t>Pandsel</a:t>
            </a:r>
            <a:r>
              <a:rPr lang="nl-BE" sz="1600" dirty="0" smtClean="0">
                <a:latin typeface="Arial" panose="020B0604020202020204" pitchFamily="34" charset="0"/>
                <a:cs typeface="Arial" panose="020B0604020202020204" pitchFamily="34" charset="0"/>
              </a:rPr>
              <a:t> </a:t>
            </a:r>
            <a:endParaRPr lang="nl-BE" sz="16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Smalle meelbaan met maalkant</a:t>
            </a:r>
          </a:p>
        </p:txBody>
      </p:sp>
      <p:sp>
        <p:nvSpPr>
          <p:cNvPr id="11" name="Tekstvak 10"/>
          <p:cNvSpPr txBox="1">
            <a:spLocks noChangeArrowheads="1"/>
          </p:cNvSpPr>
          <p:nvPr/>
        </p:nvSpPr>
        <p:spPr bwMode="auto">
          <a:xfrm>
            <a:off x="2097385" y="5020125"/>
            <a:ext cx="799723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Het is niet aan </a:t>
            </a:r>
            <a:r>
              <a:rPr lang="nl-BE" altLang="nl-BE" sz="2000" dirty="0" smtClean="0">
                <a:solidFill>
                  <a:srgbClr val="FF0000"/>
                </a:solidFill>
                <a:latin typeface="Arial" panose="020B0604020202020204" pitchFamily="34" charset="0"/>
                <a:cs typeface="Arial" panose="020B0604020202020204" pitchFamily="34" charset="0"/>
              </a:rPr>
              <a:t>mogelijk om </a:t>
            </a:r>
            <a:r>
              <a:rPr lang="nl-BE" altLang="nl-BE" sz="2000" dirty="0">
                <a:solidFill>
                  <a:srgbClr val="FF0000"/>
                </a:solidFill>
                <a:latin typeface="Arial" panose="020B0604020202020204" pitchFamily="34" charset="0"/>
                <a:cs typeface="Arial" panose="020B0604020202020204" pitchFamily="34" charset="0"/>
              </a:rPr>
              <a:t>alle uitersten in </a:t>
            </a:r>
            <a:r>
              <a:rPr lang="nl-BE" altLang="nl-BE" sz="2000" dirty="0" smtClean="0">
                <a:solidFill>
                  <a:srgbClr val="FF0000"/>
                </a:solidFill>
                <a:latin typeface="Arial" panose="020B0604020202020204" pitchFamily="34" charset="0"/>
                <a:cs typeface="Arial" panose="020B0604020202020204" pitchFamily="34" charset="0"/>
              </a:rPr>
              <a:t>één steen </a:t>
            </a:r>
            <a:r>
              <a:rPr lang="nl-BE" altLang="nl-BE" sz="2000" dirty="0">
                <a:solidFill>
                  <a:srgbClr val="FF0000"/>
                </a:solidFill>
                <a:latin typeface="Arial" panose="020B0604020202020204" pitchFamily="34" charset="0"/>
                <a:cs typeface="Arial" panose="020B0604020202020204" pitchFamily="34" charset="0"/>
              </a:rPr>
              <a:t>te verwerken. </a:t>
            </a:r>
            <a:endParaRPr lang="nl-BE" altLang="nl-BE" sz="2000" dirty="0" smtClean="0">
              <a:solidFill>
                <a:srgbClr val="FF0000"/>
              </a:solidFill>
              <a:latin typeface="Arial" panose="020B0604020202020204" pitchFamily="34" charset="0"/>
              <a:cs typeface="Arial" panose="020B0604020202020204" pitchFamily="34" charset="0"/>
            </a:endParaRPr>
          </a:p>
          <a:p>
            <a:pPr algn="ctr">
              <a:lnSpc>
                <a:spcPct val="100000"/>
              </a:lnSpc>
              <a:spcBef>
                <a:spcPct val="0"/>
              </a:spcBef>
              <a:buFontTx/>
              <a:buNone/>
            </a:pPr>
            <a:r>
              <a:rPr lang="nl-BE" altLang="nl-BE" sz="2000" dirty="0" smtClean="0">
                <a:solidFill>
                  <a:srgbClr val="FF0000"/>
                </a:solidFill>
                <a:latin typeface="Arial" panose="020B0604020202020204" pitchFamily="34" charset="0"/>
                <a:cs typeface="Arial" panose="020B0604020202020204" pitchFamily="34" charset="0"/>
              </a:rPr>
              <a:t>Beter </a:t>
            </a:r>
            <a:r>
              <a:rPr lang="nl-BE" altLang="nl-BE" sz="2000" dirty="0">
                <a:solidFill>
                  <a:srgbClr val="FF0000"/>
                </a:solidFill>
                <a:latin typeface="Arial" panose="020B0604020202020204" pitchFamily="34" charset="0"/>
                <a:cs typeface="Arial" panose="020B0604020202020204" pitchFamily="34" charset="0"/>
              </a:rPr>
              <a:t>enkele uitersten wat </a:t>
            </a:r>
            <a:r>
              <a:rPr lang="nl-BE" altLang="nl-BE" sz="2000" dirty="0" smtClean="0">
                <a:solidFill>
                  <a:srgbClr val="FF0000"/>
                </a:solidFill>
                <a:latin typeface="Arial" panose="020B0604020202020204" pitchFamily="34" charset="0"/>
                <a:cs typeface="Arial" panose="020B0604020202020204" pitchFamily="34" charset="0"/>
              </a:rPr>
              <a:t>afzwakken en in overleg </a:t>
            </a:r>
            <a:r>
              <a:rPr lang="nl-BE" altLang="nl-BE" sz="2000" dirty="0">
                <a:solidFill>
                  <a:srgbClr val="FF0000"/>
                </a:solidFill>
                <a:latin typeface="Arial" panose="020B0604020202020204" pitchFamily="34" charset="0"/>
                <a:cs typeface="Arial" panose="020B0604020202020204" pitchFamily="34" charset="0"/>
              </a:rPr>
              <a:t>met steenmaker.</a:t>
            </a:r>
          </a:p>
        </p:txBody>
      </p:sp>
      <p:sp>
        <p:nvSpPr>
          <p:cNvPr id="12" name="Tekstvak 11"/>
          <p:cNvSpPr txBox="1"/>
          <p:nvPr/>
        </p:nvSpPr>
        <p:spPr>
          <a:xfrm>
            <a:off x="555585" y="1349637"/>
            <a:ext cx="10397808" cy="646331"/>
          </a:xfrm>
          <a:prstGeom prst="rect">
            <a:avLst/>
          </a:prstGeom>
          <a:noFill/>
        </p:spPr>
        <p:txBody>
          <a:bodyPr wrap="square" rtlCol="0">
            <a:spAutoFit/>
          </a:bodyPr>
          <a:lstStyle/>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Om (nieuwe</a:t>
            </a:r>
            <a:r>
              <a:rPr lang="nl-BE" dirty="0" smtClean="0">
                <a:solidFill>
                  <a:srgbClr val="FF0000"/>
                </a:solidFill>
                <a:latin typeface="Arial" panose="020B0604020202020204" pitchFamily="34" charset="0"/>
                <a:cs typeface="Arial" panose="020B0604020202020204" pitchFamily="34" charset="0"/>
              </a:rPr>
              <a:t>) stenen voor de molen aan te schaffen moet de molenaar een keuze maken. </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Deze is afhankelijk van het doel waarvoor ze gebruik gaan worden</a:t>
            </a:r>
            <a:endParaRPr lang="nl-BE" dirty="0">
              <a:solidFill>
                <a:srgbClr val="FF0000"/>
              </a:solidFill>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532D0221-ABB0-42CD-90EB-B61C403C2F34}"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37</a:t>
            </a:fld>
            <a:endParaRPr lang="nl-BE"/>
          </a:p>
        </p:txBody>
      </p:sp>
    </p:spTree>
    <p:extLst>
      <p:ext uri="{BB962C8B-B14F-4D97-AF65-F5344CB8AC3E}">
        <p14:creationId xmlns:p14="http://schemas.microsoft.com/office/powerpoint/2010/main" val="1982031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Controle steenkraan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38</a:t>
            </a:fld>
            <a:endParaRPr lang="nl-BE"/>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833" y="985401"/>
            <a:ext cx="2267192" cy="4575566"/>
          </a:xfrm>
          <a:prstGeom prst="rect">
            <a:avLst/>
          </a:prstGeom>
          <a:ln w="19050">
            <a:solidFill>
              <a:srgbClr val="FF0000"/>
            </a:solidFill>
          </a:ln>
        </p:spPr>
      </p:pic>
      <p:sp>
        <p:nvSpPr>
          <p:cNvPr id="10" name="Stroomdiagram: Verbindingslijn 9"/>
          <p:cNvSpPr/>
          <p:nvPr/>
        </p:nvSpPr>
        <p:spPr>
          <a:xfrm>
            <a:off x="1338703" y="2300507"/>
            <a:ext cx="360000" cy="36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1" name="Stroomdiagram: Verbindingslijn 10"/>
          <p:cNvSpPr/>
          <p:nvPr/>
        </p:nvSpPr>
        <p:spPr>
          <a:xfrm>
            <a:off x="2399275" y="2713848"/>
            <a:ext cx="360000" cy="36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2" name="Stroomdiagram: Verbindingslijn 11"/>
          <p:cNvSpPr/>
          <p:nvPr/>
        </p:nvSpPr>
        <p:spPr>
          <a:xfrm>
            <a:off x="2430661" y="3609725"/>
            <a:ext cx="360000" cy="36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3" name="Stroomdiagram: Verbindingslijn 12"/>
          <p:cNvSpPr/>
          <p:nvPr/>
        </p:nvSpPr>
        <p:spPr>
          <a:xfrm>
            <a:off x="2399275" y="1516633"/>
            <a:ext cx="360000" cy="36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4" name="Tekstvak 13"/>
          <p:cNvSpPr txBox="1"/>
          <p:nvPr/>
        </p:nvSpPr>
        <p:spPr>
          <a:xfrm>
            <a:off x="3372980" y="973835"/>
            <a:ext cx="7371645" cy="1477328"/>
          </a:xfrm>
          <a:prstGeom prst="rect">
            <a:avLst/>
          </a:prstGeom>
          <a:noFill/>
          <a:ln w="19050">
            <a:solidFill>
              <a:srgbClr val="FF0000"/>
            </a:solidFill>
          </a:ln>
        </p:spPr>
        <p:txBody>
          <a:bodyPr wrap="square" rtlCol="0">
            <a:spAutoFit/>
          </a:bodyPr>
          <a:lstStyle/>
          <a:p>
            <a:r>
              <a:rPr lang="nl-BE" dirty="0" smtClean="0">
                <a:ln w="0">
                  <a:noFill/>
                </a:ln>
                <a:solidFill>
                  <a:srgbClr val="FF0000"/>
                </a:solidFill>
                <a:latin typeface="Arial" panose="020B0604020202020204" pitchFamily="34" charset="0"/>
                <a:cs typeface="Arial" panose="020B0604020202020204" pitchFamily="34" charset="0"/>
              </a:rPr>
              <a:t>Voor gebruik controle van de steenkraan !!!!!!</a:t>
            </a:r>
          </a:p>
          <a:p>
            <a:pPr marL="285750" indent="-285750">
              <a:buFont typeface="Arial" panose="020B0604020202020204" pitchFamily="34" charset="0"/>
              <a:buChar char="•"/>
            </a:pPr>
            <a:r>
              <a:rPr lang="nl-BE" dirty="0" smtClean="0">
                <a:ln w="0">
                  <a:noFill/>
                </a:ln>
                <a:solidFill>
                  <a:srgbClr val="FF0000"/>
                </a:solidFill>
                <a:latin typeface="Arial" panose="020B0604020202020204" pitchFamily="34" charset="0"/>
                <a:cs typeface="Arial" panose="020B0604020202020204" pitchFamily="34" charset="0"/>
              </a:rPr>
              <a:t>Staat van het hout</a:t>
            </a:r>
          </a:p>
          <a:p>
            <a:pPr marL="285750" indent="-285750">
              <a:buFont typeface="Arial" panose="020B0604020202020204" pitchFamily="34" charset="0"/>
              <a:buChar char="•"/>
            </a:pPr>
            <a:r>
              <a:rPr lang="nl-BE" dirty="0">
                <a:ln w="0">
                  <a:noFill/>
                </a:ln>
                <a:solidFill>
                  <a:srgbClr val="FF0000"/>
                </a:solidFill>
                <a:latin typeface="Arial" panose="020B0604020202020204" pitchFamily="34" charset="0"/>
                <a:cs typeface="Arial" panose="020B0604020202020204" pitchFamily="34" charset="0"/>
              </a:rPr>
              <a:t>Opsluiting ronde tappen op vloer en zoldering eventueel smeren</a:t>
            </a:r>
          </a:p>
          <a:p>
            <a:pPr marL="285750" indent="-285750">
              <a:buFont typeface="Arial" panose="020B0604020202020204" pitchFamily="34" charset="0"/>
              <a:buChar char="•"/>
            </a:pPr>
            <a:r>
              <a:rPr lang="nl-BE" dirty="0" smtClean="0">
                <a:ln w="0">
                  <a:noFill/>
                </a:ln>
                <a:solidFill>
                  <a:srgbClr val="FF0000"/>
                </a:solidFill>
                <a:latin typeface="Arial" panose="020B0604020202020204" pitchFamily="34" charset="0"/>
                <a:cs typeface="Arial" panose="020B0604020202020204" pitchFamily="34" charset="0"/>
              </a:rPr>
              <a:t>Verbindingen tussen boom, arm en schoor moeten goed </a:t>
            </a:r>
            <a:r>
              <a:rPr lang="nl-BE" dirty="0" smtClean="0">
                <a:ln w="0">
                  <a:noFill/>
                </a:ln>
                <a:solidFill>
                  <a:srgbClr val="FF0000"/>
                </a:solidFill>
                <a:latin typeface="Arial" panose="020B0604020202020204" pitchFamily="34" charset="0"/>
                <a:cs typeface="Arial" panose="020B0604020202020204" pitchFamily="34" charset="0"/>
              </a:rPr>
              <a:t>aansluiten</a:t>
            </a:r>
          </a:p>
          <a:p>
            <a:pPr marL="285750" indent="-285750">
              <a:buFont typeface="Arial" panose="020B0604020202020204" pitchFamily="34" charset="0"/>
              <a:buChar char="•"/>
            </a:pPr>
            <a:r>
              <a:rPr lang="nl-BE" dirty="0" smtClean="0">
                <a:ln w="0">
                  <a:noFill/>
                </a:ln>
                <a:solidFill>
                  <a:srgbClr val="FF0000"/>
                </a:solidFill>
                <a:latin typeface="Arial" panose="020B0604020202020204" pitchFamily="34" charset="0"/>
                <a:cs typeface="Arial" panose="020B0604020202020204" pitchFamily="34" charset="0"/>
              </a:rPr>
              <a:t>Zeker ook de toestand van het spindel controleren!!!!</a:t>
            </a:r>
            <a:endParaRPr lang="nl-BE" dirty="0" smtClean="0">
              <a:ln w="0">
                <a:noFill/>
              </a:ln>
              <a:solidFill>
                <a:srgbClr val="FF0000"/>
              </a:solidFill>
              <a:latin typeface="Arial" panose="020B0604020202020204" pitchFamily="34" charset="0"/>
              <a:cs typeface="Arial" panose="020B0604020202020204" pitchFamily="34" charset="0"/>
            </a:endParaRPr>
          </a:p>
        </p:txBody>
      </p:sp>
      <p:sp>
        <p:nvSpPr>
          <p:cNvPr id="15" name="Tekstvak 14"/>
          <p:cNvSpPr txBox="1"/>
          <p:nvPr/>
        </p:nvSpPr>
        <p:spPr>
          <a:xfrm>
            <a:off x="1899516" y="5606964"/>
            <a:ext cx="160020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Staander of boom</a:t>
            </a:r>
            <a:endParaRPr lang="nl-BE" sz="1400" dirty="0">
              <a:latin typeface="Arial" panose="020B0604020202020204" pitchFamily="34" charset="0"/>
              <a:cs typeface="Arial" panose="020B0604020202020204" pitchFamily="34" charset="0"/>
            </a:endParaRPr>
          </a:p>
        </p:txBody>
      </p:sp>
      <p:cxnSp>
        <p:nvCxnSpPr>
          <p:cNvPr id="16" name="Rechte verbindingslijn met pijl 15"/>
          <p:cNvCxnSpPr/>
          <p:nvPr/>
        </p:nvCxnSpPr>
        <p:spPr>
          <a:xfrm flipV="1">
            <a:off x="2732914" y="5022823"/>
            <a:ext cx="0" cy="5841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212634" y="1790789"/>
            <a:ext cx="509572"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Arm</a:t>
            </a:r>
            <a:endParaRPr lang="nl-BE" sz="1400" dirty="0">
              <a:latin typeface="Arial" panose="020B0604020202020204" pitchFamily="34" charset="0"/>
              <a:cs typeface="Arial" panose="020B0604020202020204" pitchFamily="34" charset="0"/>
            </a:endParaRPr>
          </a:p>
        </p:txBody>
      </p:sp>
      <p:cxnSp>
        <p:nvCxnSpPr>
          <p:cNvPr id="18" name="Rechte verbindingslijn met pijl 17"/>
          <p:cNvCxnSpPr/>
          <p:nvPr/>
        </p:nvCxnSpPr>
        <p:spPr>
          <a:xfrm>
            <a:off x="722206" y="1971985"/>
            <a:ext cx="70962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p:nvPr/>
        </p:nvSpPr>
        <p:spPr>
          <a:xfrm>
            <a:off x="0" y="3046471"/>
            <a:ext cx="745066"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Schoor</a:t>
            </a:r>
            <a:endParaRPr lang="nl-BE" sz="1400" dirty="0">
              <a:latin typeface="Arial" panose="020B0604020202020204" pitchFamily="34" charset="0"/>
              <a:cs typeface="Arial" panose="020B0604020202020204" pitchFamily="34" charset="0"/>
            </a:endParaRPr>
          </a:p>
        </p:txBody>
      </p:sp>
      <p:cxnSp>
        <p:nvCxnSpPr>
          <p:cNvPr id="20" name="Rechte verbindingslijn met pijl 19"/>
          <p:cNvCxnSpPr>
            <a:stCxn id="19" idx="3"/>
          </p:cNvCxnSpPr>
          <p:nvPr/>
        </p:nvCxnSpPr>
        <p:spPr>
          <a:xfrm flipV="1">
            <a:off x="745066" y="3162880"/>
            <a:ext cx="1516576" cy="374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H="1">
            <a:off x="1645982" y="1977352"/>
            <a:ext cx="1719717" cy="40318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a:endCxn id="11" idx="0"/>
          </p:cNvCxnSpPr>
          <p:nvPr/>
        </p:nvCxnSpPr>
        <p:spPr>
          <a:xfrm flipH="1">
            <a:off x="2579275" y="1977103"/>
            <a:ext cx="786424" cy="73674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flipH="1">
            <a:off x="2699616" y="1977352"/>
            <a:ext cx="666083" cy="17518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a:endCxn id="13" idx="6"/>
          </p:cNvCxnSpPr>
          <p:nvPr/>
        </p:nvCxnSpPr>
        <p:spPr>
          <a:xfrm flipH="1" flipV="1">
            <a:off x="2759275" y="1696633"/>
            <a:ext cx="606424" cy="52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fbeelding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4509" y="3202187"/>
            <a:ext cx="1504016" cy="2667151"/>
          </a:xfrm>
          <a:prstGeom prst="rect">
            <a:avLst/>
          </a:prstGeom>
        </p:spPr>
      </p:pic>
      <p:sp>
        <p:nvSpPr>
          <p:cNvPr id="26" name="Tekstvak 25"/>
          <p:cNvSpPr txBox="1"/>
          <p:nvPr/>
        </p:nvSpPr>
        <p:spPr>
          <a:xfrm>
            <a:off x="3654549" y="3963329"/>
            <a:ext cx="5021566" cy="1754326"/>
          </a:xfrm>
          <a:prstGeom prst="rect">
            <a:avLst/>
          </a:prstGeom>
          <a:noFill/>
        </p:spPr>
        <p:txBody>
          <a:bodyPr wrap="square" rtlCol="0">
            <a:spAutoFit/>
          </a:bodyPr>
          <a:lstStyle/>
          <a:p>
            <a:pPr marL="285750" indent="-285750">
              <a:buFont typeface="Arial" panose="020B0604020202020204" pitchFamily="34" charset="0"/>
              <a:buChar char="•"/>
            </a:pPr>
            <a:r>
              <a:rPr lang="nl-BE" dirty="0" smtClean="0"/>
              <a:t>Steenkraan bestaat uit eikenhouten boom of staander met aan de uiteinden ronde tappen die het mogelijk maken om te draaien. </a:t>
            </a:r>
          </a:p>
          <a:p>
            <a:pPr marL="285750" indent="-285750">
              <a:buFont typeface="Arial" panose="020B0604020202020204" pitchFamily="34" charset="0"/>
              <a:buChar char="•"/>
            </a:pPr>
            <a:r>
              <a:rPr lang="nl-BE" dirty="0" smtClean="0"/>
              <a:t>Een arm waar een draadspil of spindel met vierkante draad (grote kracht) doorsteekt. </a:t>
            </a:r>
          </a:p>
          <a:p>
            <a:pPr marL="285750" indent="-285750">
              <a:buFont typeface="Arial" panose="020B0604020202020204" pitchFamily="34" charset="0"/>
              <a:buChar char="•"/>
            </a:pPr>
            <a:r>
              <a:rPr lang="nl-BE" dirty="0" smtClean="0"/>
              <a:t>Een schoor (korbeel) ter ondersteuning</a:t>
            </a:r>
            <a:endParaRPr lang="nl-BE" dirty="0"/>
          </a:p>
        </p:txBody>
      </p:sp>
      <p:sp>
        <p:nvSpPr>
          <p:cNvPr id="27" name="Tekstvak 26"/>
          <p:cNvSpPr txBox="1"/>
          <p:nvPr/>
        </p:nvSpPr>
        <p:spPr>
          <a:xfrm>
            <a:off x="8619115" y="4432478"/>
            <a:ext cx="1301515"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Draadspil of spindel</a:t>
            </a:r>
            <a:endParaRPr lang="nl-BE" sz="1400" dirty="0">
              <a:latin typeface="Arial" panose="020B0604020202020204" pitchFamily="34" charset="0"/>
              <a:cs typeface="Arial" panose="020B0604020202020204" pitchFamily="34" charset="0"/>
            </a:endParaRPr>
          </a:p>
        </p:txBody>
      </p:sp>
      <p:sp>
        <p:nvSpPr>
          <p:cNvPr id="28" name="Tekstvak 27"/>
          <p:cNvSpPr txBox="1"/>
          <p:nvPr/>
        </p:nvSpPr>
        <p:spPr>
          <a:xfrm>
            <a:off x="8657303" y="5322197"/>
            <a:ext cx="1320800"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Haken voor kraanbeugels</a:t>
            </a:r>
            <a:endParaRPr lang="nl-BE" sz="1400" dirty="0">
              <a:latin typeface="Arial" panose="020B0604020202020204" pitchFamily="34" charset="0"/>
              <a:cs typeface="Arial" panose="020B0604020202020204" pitchFamily="34" charset="0"/>
            </a:endParaRPr>
          </a:p>
        </p:txBody>
      </p:sp>
      <p:cxnSp>
        <p:nvCxnSpPr>
          <p:cNvPr id="29" name="Rechte verbindingslijn met pijl 28"/>
          <p:cNvCxnSpPr>
            <a:stCxn id="28" idx="3"/>
          </p:cNvCxnSpPr>
          <p:nvPr/>
        </p:nvCxnSpPr>
        <p:spPr>
          <a:xfrm flipV="1">
            <a:off x="9978103" y="5577269"/>
            <a:ext cx="891919" cy="65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p:cNvSpPr txBox="1"/>
          <p:nvPr/>
        </p:nvSpPr>
        <p:spPr>
          <a:xfrm>
            <a:off x="10486697" y="2602023"/>
            <a:ext cx="1371828"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Moer met twee vleugels</a:t>
            </a:r>
            <a:endParaRPr lang="nl-BE" sz="1400" dirty="0">
              <a:latin typeface="Arial" panose="020B0604020202020204" pitchFamily="34" charset="0"/>
              <a:cs typeface="Arial" panose="020B0604020202020204" pitchFamily="34" charset="0"/>
            </a:endParaRPr>
          </a:p>
        </p:txBody>
      </p:sp>
      <p:cxnSp>
        <p:nvCxnSpPr>
          <p:cNvPr id="31" name="Rechte verbindingslijn met pijl 30"/>
          <p:cNvCxnSpPr/>
          <p:nvPr/>
        </p:nvCxnSpPr>
        <p:spPr>
          <a:xfrm flipH="1">
            <a:off x="11197400" y="3125243"/>
            <a:ext cx="0" cy="8302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8619116" y="5007882"/>
            <a:ext cx="1437922"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Vierkante draad</a:t>
            </a:r>
            <a:endParaRPr lang="nl-BE" sz="1400" dirty="0">
              <a:latin typeface="Arial" panose="020B0604020202020204" pitchFamily="34" charset="0"/>
              <a:cs typeface="Arial" panose="020B0604020202020204" pitchFamily="34" charset="0"/>
            </a:endParaRPr>
          </a:p>
        </p:txBody>
      </p:sp>
      <p:cxnSp>
        <p:nvCxnSpPr>
          <p:cNvPr id="33" name="Rechte verbindingslijn met pijl 32"/>
          <p:cNvCxnSpPr>
            <a:stCxn id="32" idx="3"/>
          </p:cNvCxnSpPr>
          <p:nvPr/>
        </p:nvCxnSpPr>
        <p:spPr>
          <a:xfrm>
            <a:off x="10057038" y="5161771"/>
            <a:ext cx="910263" cy="41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3654549" y="6012072"/>
            <a:ext cx="5203495" cy="369332"/>
          </a:xfrm>
          <a:prstGeom prst="rect">
            <a:avLst/>
          </a:prstGeom>
          <a:noFill/>
        </p:spPr>
        <p:txBody>
          <a:bodyPr wrap="square" rtlCol="0">
            <a:spAutoFit/>
          </a:bodyPr>
          <a:lstStyle/>
          <a:p>
            <a:pPr algn="ctr"/>
            <a:r>
              <a:rPr lang="nl-BE" dirty="0" smtClean="0">
                <a:solidFill>
                  <a:srgbClr val="FF0000"/>
                </a:solidFill>
                <a:latin typeface="Arial" panose="020B0604020202020204" pitchFamily="34" charset="0"/>
                <a:cs typeface="Arial" panose="020B0604020202020204" pitchFamily="34" charset="0"/>
              </a:rPr>
              <a:t>Na gebruik spil oliën en beschermen tegen stof</a:t>
            </a:r>
            <a:endParaRPr lang="nl-BE" dirty="0">
              <a:solidFill>
                <a:srgbClr val="FF0000"/>
              </a:solidFill>
              <a:latin typeface="Arial" panose="020B0604020202020204" pitchFamily="34" charset="0"/>
              <a:cs typeface="Arial" panose="020B0604020202020204" pitchFamily="34" charset="0"/>
            </a:endParaRPr>
          </a:p>
        </p:txBody>
      </p:sp>
      <p:cxnSp>
        <p:nvCxnSpPr>
          <p:cNvPr id="36" name="Rechte verbindingslijn met pijl 35"/>
          <p:cNvCxnSpPr>
            <a:stCxn id="27" idx="3"/>
          </p:cNvCxnSpPr>
          <p:nvPr/>
        </p:nvCxnSpPr>
        <p:spPr>
          <a:xfrm>
            <a:off x="9920630" y="4694088"/>
            <a:ext cx="113082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34"/>
          <p:cNvSpPr txBox="1"/>
          <p:nvPr/>
        </p:nvSpPr>
        <p:spPr>
          <a:xfrm>
            <a:off x="3654549" y="2745581"/>
            <a:ext cx="6325950" cy="923330"/>
          </a:xfrm>
          <a:prstGeom prst="rect">
            <a:avLst/>
          </a:prstGeom>
          <a:noFill/>
        </p:spPr>
        <p:txBody>
          <a:bodyPr wrap="square" rtlCol="0">
            <a:spAutoFit/>
          </a:bodyPr>
          <a:lstStyle/>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Om de stenen te </a:t>
            </a:r>
            <a:r>
              <a:rPr lang="nl-BE" dirty="0" smtClean="0">
                <a:solidFill>
                  <a:srgbClr val="FF0000"/>
                </a:solidFill>
                <a:latin typeface="Arial" panose="020B0604020202020204" pitchFamily="34" charset="0"/>
                <a:cs typeface="Arial" panose="020B0604020202020204" pitchFamily="34" charset="0"/>
              </a:rPr>
              <a:t>‘billen’ </a:t>
            </a:r>
            <a:r>
              <a:rPr lang="nl-BE" dirty="0" smtClean="0">
                <a:latin typeface="Arial" panose="020B0604020202020204" pitchFamily="34" charset="0"/>
                <a:cs typeface="Arial" panose="020B0604020202020204" pitchFamily="34" charset="0"/>
              </a:rPr>
              <a:t>of scherpen moet de loper en de ligger gescheiden worden</a:t>
            </a:r>
          </a:p>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De loper wordt opgetild door middel van de </a:t>
            </a:r>
            <a:r>
              <a:rPr lang="nl-BE" dirty="0" smtClean="0">
                <a:solidFill>
                  <a:srgbClr val="FF0000"/>
                </a:solidFill>
                <a:latin typeface="Arial" panose="020B0604020202020204" pitchFamily="34" charset="0"/>
                <a:cs typeface="Arial" panose="020B0604020202020204" pitchFamily="34" charset="0"/>
              </a:rPr>
              <a:t>‘steenkraan’</a:t>
            </a:r>
            <a:endParaRPr lang="nl-BE"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215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additive="base">
                                        <p:cTn id="55" dur="500" fill="hold"/>
                                        <p:tgtEl>
                                          <p:spTgt spid="36"/>
                                        </p:tgtEl>
                                        <p:attrNameLst>
                                          <p:attrName>ppt_x</p:attrName>
                                        </p:attrNameLst>
                                      </p:cBhvr>
                                      <p:tavLst>
                                        <p:tav tm="0">
                                          <p:val>
                                            <p:strVal val="#ppt_x"/>
                                          </p:val>
                                        </p:tav>
                                        <p:tav tm="100000">
                                          <p:val>
                                            <p:strVal val="#ppt_x"/>
                                          </p:val>
                                        </p:tav>
                                      </p:tavLst>
                                    </p:anim>
                                    <p:anim calcmode="lin" valueType="num">
                                      <p:cBhvr additive="base">
                                        <p:cTn id="56" dur="500" fill="hold"/>
                                        <p:tgtEl>
                                          <p:spTgt spid="3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ppt_x"/>
                                          </p:val>
                                        </p:tav>
                                        <p:tav tm="100000">
                                          <p:val>
                                            <p:strVal val="#ppt_x"/>
                                          </p:val>
                                        </p:tav>
                                      </p:tavLst>
                                    </p:anim>
                                    <p:anim calcmode="lin" valueType="num">
                                      <p:cBhvr additive="base">
                                        <p:cTn id="66" dur="500" fill="hold"/>
                                        <p:tgtEl>
                                          <p:spTgt spid="32"/>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additive="base">
                                        <p:cTn id="69" dur="500" fill="hold"/>
                                        <p:tgtEl>
                                          <p:spTgt spid="33"/>
                                        </p:tgtEl>
                                        <p:attrNameLst>
                                          <p:attrName>ppt_x</p:attrName>
                                        </p:attrNameLst>
                                      </p:cBhvr>
                                      <p:tavLst>
                                        <p:tav tm="0">
                                          <p:val>
                                            <p:strVal val="#ppt_x"/>
                                          </p:val>
                                        </p:tav>
                                        <p:tav tm="100000">
                                          <p:val>
                                            <p:strVal val="#ppt_x"/>
                                          </p:val>
                                        </p:tav>
                                      </p:tavLst>
                                    </p:anim>
                                    <p:anim calcmode="lin" valueType="num">
                                      <p:cBhvr additive="base">
                                        <p:cTn id="7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additive="base">
                                        <p:cTn id="85" dur="500" fill="hold"/>
                                        <p:tgtEl>
                                          <p:spTgt spid="28"/>
                                        </p:tgtEl>
                                        <p:attrNameLst>
                                          <p:attrName>ppt_x</p:attrName>
                                        </p:attrNameLst>
                                      </p:cBhvr>
                                      <p:tavLst>
                                        <p:tav tm="0">
                                          <p:val>
                                            <p:strVal val="#ppt_x"/>
                                          </p:val>
                                        </p:tav>
                                        <p:tav tm="100000">
                                          <p:val>
                                            <p:strVal val="#ppt_x"/>
                                          </p:val>
                                        </p:tav>
                                      </p:tavLst>
                                    </p:anim>
                                    <p:anim calcmode="lin" valueType="num">
                                      <p:cBhvr additive="base">
                                        <p:cTn id="86" dur="500" fill="hold"/>
                                        <p:tgtEl>
                                          <p:spTgt spid="28"/>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 calcmode="lin" valueType="num">
                                      <p:cBhvr additive="base">
                                        <p:cTn id="89" dur="500" fill="hold"/>
                                        <p:tgtEl>
                                          <p:spTgt spid="29"/>
                                        </p:tgtEl>
                                        <p:attrNameLst>
                                          <p:attrName>ppt_x</p:attrName>
                                        </p:attrNameLst>
                                      </p:cBhvr>
                                      <p:tavLst>
                                        <p:tav tm="0">
                                          <p:val>
                                            <p:strVal val="#ppt_x"/>
                                          </p:val>
                                        </p:tav>
                                        <p:tav tm="100000">
                                          <p:val>
                                            <p:strVal val="#ppt_x"/>
                                          </p:val>
                                        </p:tav>
                                      </p:tavLst>
                                    </p:anim>
                                    <p:anim calcmode="lin" valueType="num">
                                      <p:cBhvr additive="base">
                                        <p:cTn id="9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34"/>
                                        </p:tgtEl>
                                        <p:attrNameLst>
                                          <p:attrName>style.visibility</p:attrName>
                                        </p:attrNameLst>
                                      </p:cBhvr>
                                      <p:to>
                                        <p:strVal val="visible"/>
                                      </p:to>
                                    </p:set>
                                    <p:anim calcmode="lin" valueType="num">
                                      <p:cBhvr additive="base">
                                        <p:cTn id="95" dur="500" fill="hold"/>
                                        <p:tgtEl>
                                          <p:spTgt spid="34"/>
                                        </p:tgtEl>
                                        <p:attrNameLst>
                                          <p:attrName>ppt_x</p:attrName>
                                        </p:attrNameLst>
                                      </p:cBhvr>
                                      <p:tavLst>
                                        <p:tav tm="0">
                                          <p:val>
                                            <p:strVal val="#ppt_x"/>
                                          </p:val>
                                        </p:tav>
                                        <p:tav tm="100000">
                                          <p:val>
                                            <p:strVal val="#ppt_x"/>
                                          </p:val>
                                        </p:tav>
                                      </p:tavLst>
                                    </p:anim>
                                    <p:anim calcmode="lin" valueType="num">
                                      <p:cBhvr additive="base">
                                        <p:cTn id="9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6" grpId="0"/>
      <p:bldP spid="27" grpId="0"/>
      <p:bldP spid="28" grpId="0"/>
      <p:bldP spid="30" grpId="0"/>
      <p:bldP spid="32"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Optillen van de loper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39</a:t>
            </a:fld>
            <a:endParaRPr lang="nl-BE"/>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23958" y="1744662"/>
            <a:ext cx="3670050" cy="2880000"/>
          </a:xfrm>
          <a:prstGeom prst="rect">
            <a:avLst/>
          </a:prstGeom>
        </p:spPr>
      </p:pic>
      <p:cxnSp>
        <p:nvCxnSpPr>
          <p:cNvPr id="10" name="Rechte verbindingslijn met pijl 9"/>
          <p:cNvCxnSpPr>
            <a:stCxn id="19" idx="0"/>
          </p:cNvCxnSpPr>
          <p:nvPr/>
        </p:nvCxnSpPr>
        <p:spPr>
          <a:xfrm flipV="1">
            <a:off x="2036646" y="3461821"/>
            <a:ext cx="1000916" cy="11169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a:stCxn id="19" idx="0"/>
          </p:cNvCxnSpPr>
          <p:nvPr/>
        </p:nvCxnSpPr>
        <p:spPr>
          <a:xfrm flipH="1" flipV="1">
            <a:off x="994274" y="3540843"/>
            <a:ext cx="1042372" cy="1037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Afbeelding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46172" y="1829636"/>
            <a:ext cx="3840000" cy="2880000"/>
          </a:xfrm>
          <a:prstGeom prst="rect">
            <a:avLst/>
          </a:prstGeom>
        </p:spPr>
      </p:pic>
      <p:sp>
        <p:nvSpPr>
          <p:cNvPr id="13" name="Tekstvak 12"/>
          <p:cNvSpPr txBox="1"/>
          <p:nvPr/>
        </p:nvSpPr>
        <p:spPr>
          <a:xfrm>
            <a:off x="10119374" y="4481729"/>
            <a:ext cx="1317191" cy="307777"/>
          </a:xfrm>
          <a:prstGeom prst="rect">
            <a:avLst/>
          </a:prstGeom>
          <a:noFill/>
        </p:spPr>
        <p:txBody>
          <a:bodyPr wrap="square" rtlCol="0">
            <a:spAutoFit/>
          </a:bodyPr>
          <a:lstStyle/>
          <a:p>
            <a:pPr algn="ctr"/>
            <a:r>
              <a:rPr lang="nl-BE" sz="1400" dirty="0" err="1" smtClean="0">
                <a:solidFill>
                  <a:schemeClr val="bg1"/>
                </a:solidFill>
                <a:latin typeface="Arial" panose="020B0604020202020204" pitchFamily="34" charset="0"/>
                <a:cs typeface="Arial" panose="020B0604020202020204" pitchFamily="34" charset="0"/>
              </a:rPr>
              <a:t>Kraangat</a:t>
            </a:r>
            <a:endParaRPr lang="nl-BE" sz="1400" dirty="0">
              <a:solidFill>
                <a:schemeClr val="bg1"/>
              </a:solidFill>
              <a:latin typeface="Arial" panose="020B0604020202020204" pitchFamily="34" charset="0"/>
              <a:cs typeface="Arial" panose="020B0604020202020204" pitchFamily="34" charset="0"/>
            </a:endParaRPr>
          </a:p>
        </p:txBody>
      </p:sp>
      <p:cxnSp>
        <p:nvCxnSpPr>
          <p:cNvPr id="14" name="Rechte verbindingslijn met pijl 13"/>
          <p:cNvCxnSpPr/>
          <p:nvPr/>
        </p:nvCxnSpPr>
        <p:spPr>
          <a:xfrm flipH="1" flipV="1">
            <a:off x="10777970" y="3568466"/>
            <a:ext cx="0" cy="90000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4"/>
          <p:cNvSpPr txBox="1"/>
          <p:nvPr/>
        </p:nvSpPr>
        <p:spPr>
          <a:xfrm>
            <a:off x="3700120" y="1349636"/>
            <a:ext cx="5102578" cy="3785652"/>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We hangen de beugels aan de haken van de spil.</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Laten de spil zakken tot we de pennen in de kraangaten kunnen steken </a:t>
            </a:r>
          </a:p>
          <a:p>
            <a:pPr marL="285750" indent="-285750">
              <a:buFont typeface="Arial" panose="020B0604020202020204" pitchFamily="34" charset="0"/>
              <a:buChar char="•"/>
            </a:pPr>
            <a:r>
              <a:rPr lang="nl-BE" sz="1600" dirty="0">
                <a:latin typeface="Arial" panose="020B0604020202020204" pitchFamily="34" charset="0"/>
                <a:cs typeface="Arial" panose="020B0604020202020204" pitchFamily="34" charset="0"/>
              </a:rPr>
              <a:t>Gebruik steeds de kraangaten in het midden van de </a:t>
            </a:r>
            <a:r>
              <a:rPr lang="nl-BE" sz="1600" dirty="0" smtClean="0">
                <a:latin typeface="Arial" panose="020B0604020202020204" pitchFamily="34" charset="0"/>
                <a:cs typeface="Arial" panose="020B0604020202020204" pitchFamily="34" charset="0"/>
              </a:rPr>
              <a:t>steendikte</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Hou voldoende ruimte tussen de steen en de beugel eventueel een ring tussen steken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Draai met de vleugels de steen omhoog tot hij vrij komt van de bolspil</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Nu kan je met de steen draaien tot hij voldoende hoog is om te keren in de beugel</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Om de loper te billen leg hem omgekeerd op de ligger</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Om de ligger te billen draai de loper met de steenkraan weg van de ligger </a:t>
            </a:r>
            <a:endParaRPr lang="nl-BE" dirty="0">
              <a:latin typeface="Arial" panose="020B0604020202020204" pitchFamily="34" charset="0"/>
              <a:cs typeface="Arial" panose="020B0604020202020204" pitchFamily="34" charset="0"/>
            </a:endParaRPr>
          </a:p>
        </p:txBody>
      </p:sp>
      <p:sp>
        <p:nvSpPr>
          <p:cNvPr id="16" name="Tekstvak 15"/>
          <p:cNvSpPr txBox="1"/>
          <p:nvPr/>
        </p:nvSpPr>
        <p:spPr>
          <a:xfrm>
            <a:off x="9101853" y="2900974"/>
            <a:ext cx="598311" cy="307777"/>
          </a:xfrm>
          <a:prstGeom prst="rect">
            <a:avLst/>
          </a:prstGeom>
          <a:noFill/>
        </p:spPr>
        <p:txBody>
          <a:bodyPr wrap="square" rtlCol="0">
            <a:spAutoFit/>
          </a:bodyPr>
          <a:lstStyle/>
          <a:p>
            <a:r>
              <a:rPr lang="nl-BE" sz="1400" dirty="0" smtClean="0">
                <a:solidFill>
                  <a:schemeClr val="bg1"/>
                </a:solidFill>
                <a:latin typeface="Arial" panose="020B0604020202020204" pitchFamily="34" charset="0"/>
                <a:cs typeface="Arial" panose="020B0604020202020204" pitchFamily="34" charset="0"/>
              </a:rPr>
              <a:t>Pen</a:t>
            </a:r>
            <a:endParaRPr lang="nl-BE" sz="1400" dirty="0">
              <a:solidFill>
                <a:schemeClr val="bg1"/>
              </a:solidFill>
              <a:latin typeface="Arial" panose="020B0604020202020204" pitchFamily="34" charset="0"/>
              <a:cs typeface="Arial" panose="020B0604020202020204" pitchFamily="34" charset="0"/>
            </a:endParaRPr>
          </a:p>
        </p:txBody>
      </p:sp>
      <p:cxnSp>
        <p:nvCxnSpPr>
          <p:cNvPr id="17" name="Rechte verbindingslijn met pijl 16"/>
          <p:cNvCxnSpPr>
            <a:stCxn id="16" idx="3"/>
          </p:cNvCxnSpPr>
          <p:nvPr/>
        </p:nvCxnSpPr>
        <p:spPr>
          <a:xfrm>
            <a:off x="9700164" y="3054863"/>
            <a:ext cx="648000"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2925361" y="5209298"/>
            <a:ext cx="6859295" cy="1477328"/>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Let goed op de merktekens van de rijn, spil en loper</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Tijdens het dichtleggen van het steenkoppel moeten deze terug op dezelfde plaats komen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Laat nooit een steen rechtstaan zonder in de beugel te hangen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Leg links en rechts van de steen een spie !!!!</a:t>
            </a:r>
            <a:endParaRPr lang="nl-BE" dirty="0">
              <a:solidFill>
                <a:srgbClr val="FF0000"/>
              </a:solidFill>
              <a:latin typeface="Arial" panose="020B0604020202020204" pitchFamily="34" charset="0"/>
              <a:cs typeface="Arial" panose="020B0604020202020204" pitchFamily="34" charset="0"/>
            </a:endParaRPr>
          </a:p>
        </p:txBody>
      </p:sp>
      <p:sp>
        <p:nvSpPr>
          <p:cNvPr id="19" name="Tekstvak 18"/>
          <p:cNvSpPr txBox="1"/>
          <p:nvPr/>
        </p:nvSpPr>
        <p:spPr>
          <a:xfrm>
            <a:off x="596646" y="4578739"/>
            <a:ext cx="2880000" cy="307777"/>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Kraanbeugels</a:t>
            </a:r>
            <a:endParaRPr lang="nl-B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01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8"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maalinrichting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E445F456-0E67-4891-A0FD-38B1B3318DA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a:t>
            </a:fld>
            <a:endParaRPr lang="nl-BE"/>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4885" y="1338263"/>
            <a:ext cx="6011863" cy="460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1598126" y="1788756"/>
            <a:ext cx="121364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Spoorwiel</a:t>
            </a:r>
          </a:p>
        </p:txBody>
      </p:sp>
      <p:sp>
        <p:nvSpPr>
          <p:cNvPr id="11" name="Tekstvak 10"/>
          <p:cNvSpPr txBox="1">
            <a:spLocks noChangeArrowheads="1"/>
          </p:cNvSpPr>
          <p:nvPr/>
        </p:nvSpPr>
        <p:spPr bwMode="auto">
          <a:xfrm>
            <a:off x="9579948" y="1792080"/>
            <a:ext cx="22193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Steenrondsel</a:t>
            </a:r>
          </a:p>
        </p:txBody>
      </p:sp>
      <p:cxnSp>
        <p:nvCxnSpPr>
          <p:cNvPr id="12" name="Rechte verbindingslijn met pijl 11"/>
          <p:cNvCxnSpPr/>
          <p:nvPr/>
        </p:nvCxnSpPr>
        <p:spPr>
          <a:xfrm flipH="1">
            <a:off x="7828935" y="1936750"/>
            <a:ext cx="15144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hteraccolade 12"/>
          <p:cNvSpPr/>
          <p:nvPr/>
        </p:nvSpPr>
        <p:spPr>
          <a:xfrm>
            <a:off x="5019060" y="1606550"/>
            <a:ext cx="468313" cy="2630488"/>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4" name="Tekstvak 13"/>
          <p:cNvSpPr txBox="1">
            <a:spLocks noChangeArrowheads="1"/>
          </p:cNvSpPr>
          <p:nvPr/>
        </p:nvSpPr>
        <p:spPr bwMode="auto">
          <a:xfrm>
            <a:off x="5717561" y="2714625"/>
            <a:ext cx="11477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Steenspil</a:t>
            </a:r>
          </a:p>
        </p:txBody>
      </p:sp>
      <p:sp>
        <p:nvSpPr>
          <p:cNvPr id="15" name="Tekstvak 14"/>
          <p:cNvSpPr txBox="1">
            <a:spLocks noChangeArrowheads="1"/>
          </p:cNvSpPr>
          <p:nvPr/>
        </p:nvSpPr>
        <p:spPr bwMode="auto">
          <a:xfrm>
            <a:off x="9579948" y="2766805"/>
            <a:ext cx="1828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Staakijzer</a:t>
            </a:r>
            <a:endParaRPr lang="nl-BE" altLang="nl-BE" sz="1600" dirty="0">
              <a:latin typeface="Arial" panose="020B0604020202020204" pitchFamily="34" charset="0"/>
              <a:cs typeface="Arial" panose="020B0604020202020204" pitchFamily="34" charset="0"/>
            </a:endParaRPr>
          </a:p>
        </p:txBody>
      </p:sp>
      <p:cxnSp>
        <p:nvCxnSpPr>
          <p:cNvPr id="16" name="Rechte verbindingslijn met pijl 15"/>
          <p:cNvCxnSpPr>
            <a:stCxn id="15" idx="1"/>
          </p:cNvCxnSpPr>
          <p:nvPr/>
        </p:nvCxnSpPr>
        <p:spPr>
          <a:xfrm flipH="1">
            <a:off x="7684474" y="2936082"/>
            <a:ext cx="1895474" cy="1963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a:spLocks noChangeArrowheads="1"/>
          </p:cNvSpPr>
          <p:nvPr/>
        </p:nvSpPr>
        <p:spPr bwMode="auto">
          <a:xfrm>
            <a:off x="2310785" y="4085483"/>
            <a:ext cx="61595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Rijn</a:t>
            </a:r>
          </a:p>
        </p:txBody>
      </p:sp>
      <p:cxnSp>
        <p:nvCxnSpPr>
          <p:cNvPr id="18" name="Rechte verbindingslijn met pijl 17"/>
          <p:cNvCxnSpPr/>
          <p:nvPr/>
        </p:nvCxnSpPr>
        <p:spPr>
          <a:xfrm>
            <a:off x="2844185" y="4237038"/>
            <a:ext cx="186213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p:cNvSpPr txBox="1">
            <a:spLocks noChangeArrowheads="1"/>
          </p:cNvSpPr>
          <p:nvPr/>
        </p:nvSpPr>
        <p:spPr bwMode="auto">
          <a:xfrm>
            <a:off x="1794054" y="3901542"/>
            <a:ext cx="720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Loper</a:t>
            </a:r>
          </a:p>
        </p:txBody>
      </p:sp>
      <p:sp>
        <p:nvSpPr>
          <p:cNvPr id="20" name="Tekstvak 19"/>
          <p:cNvSpPr txBox="1">
            <a:spLocks noChangeArrowheads="1"/>
          </p:cNvSpPr>
          <p:nvPr/>
        </p:nvSpPr>
        <p:spPr bwMode="auto">
          <a:xfrm>
            <a:off x="1794054" y="4292450"/>
            <a:ext cx="756000"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Ligger</a:t>
            </a:r>
          </a:p>
        </p:txBody>
      </p:sp>
      <p:sp>
        <p:nvSpPr>
          <p:cNvPr id="21" name="Tekstvak 20"/>
          <p:cNvSpPr txBox="1">
            <a:spLocks noChangeArrowheads="1"/>
          </p:cNvSpPr>
          <p:nvPr/>
        </p:nvSpPr>
        <p:spPr bwMode="auto">
          <a:xfrm>
            <a:off x="254974" y="4094776"/>
            <a:ext cx="13595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Molenstenen</a:t>
            </a:r>
          </a:p>
        </p:txBody>
      </p:sp>
      <p:sp>
        <p:nvSpPr>
          <p:cNvPr id="22" name="Linkeraccolade 21"/>
          <p:cNvSpPr/>
          <p:nvPr/>
        </p:nvSpPr>
        <p:spPr>
          <a:xfrm>
            <a:off x="1679755" y="3908245"/>
            <a:ext cx="168275" cy="70167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cxnSp>
        <p:nvCxnSpPr>
          <p:cNvPr id="23" name="Rechte verbindingslijn met pijl 22"/>
          <p:cNvCxnSpPr>
            <a:stCxn id="19" idx="3"/>
          </p:cNvCxnSpPr>
          <p:nvPr/>
        </p:nvCxnSpPr>
        <p:spPr>
          <a:xfrm>
            <a:off x="2514054" y="4045542"/>
            <a:ext cx="172395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a:stCxn id="20" idx="3"/>
          </p:cNvCxnSpPr>
          <p:nvPr/>
        </p:nvCxnSpPr>
        <p:spPr>
          <a:xfrm>
            <a:off x="2550054" y="4436450"/>
            <a:ext cx="1667319"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hteraccolade 24"/>
          <p:cNvSpPr/>
          <p:nvPr/>
        </p:nvSpPr>
        <p:spPr>
          <a:xfrm>
            <a:off x="4833323" y="4332288"/>
            <a:ext cx="525462" cy="8128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latin typeface="AR JULIAN" panose="02000000000000000000" pitchFamily="2" charset="0"/>
            </a:endParaRPr>
          </a:p>
        </p:txBody>
      </p:sp>
      <p:sp>
        <p:nvSpPr>
          <p:cNvPr id="26" name="Tekstvak 25"/>
          <p:cNvSpPr txBox="1">
            <a:spLocks noChangeArrowheads="1"/>
          </p:cNvSpPr>
          <p:nvPr/>
        </p:nvSpPr>
        <p:spPr bwMode="auto">
          <a:xfrm>
            <a:off x="5487373" y="4535488"/>
            <a:ext cx="8262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Bolspil</a:t>
            </a:r>
          </a:p>
        </p:txBody>
      </p:sp>
      <p:sp>
        <p:nvSpPr>
          <p:cNvPr id="27" name="Tekstvak 26"/>
          <p:cNvSpPr txBox="1">
            <a:spLocks noChangeArrowheads="1"/>
          </p:cNvSpPr>
          <p:nvPr/>
        </p:nvSpPr>
        <p:spPr bwMode="auto">
          <a:xfrm>
            <a:off x="411163" y="5832475"/>
            <a:ext cx="5286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Bolspil (meedraaiend) kan ook Peerijzer of stut (vast) zijn afhankelijk van de rijn.</a:t>
            </a:r>
          </a:p>
        </p:txBody>
      </p:sp>
      <p:sp>
        <p:nvSpPr>
          <p:cNvPr id="28" name="Tekstvak 27"/>
          <p:cNvSpPr txBox="1">
            <a:spLocks noChangeArrowheads="1"/>
          </p:cNvSpPr>
          <p:nvPr/>
        </p:nvSpPr>
        <p:spPr bwMode="auto">
          <a:xfrm>
            <a:off x="9579948" y="3106738"/>
            <a:ext cx="1943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Kaar</a:t>
            </a:r>
          </a:p>
        </p:txBody>
      </p:sp>
      <p:cxnSp>
        <p:nvCxnSpPr>
          <p:cNvPr id="29" name="Rechte verbindingslijn met pijl 28"/>
          <p:cNvCxnSpPr/>
          <p:nvPr/>
        </p:nvCxnSpPr>
        <p:spPr>
          <a:xfrm flipH="1" flipV="1">
            <a:off x="7249498" y="3289300"/>
            <a:ext cx="2330450" cy="111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p:cNvSpPr txBox="1">
            <a:spLocks noChangeArrowheads="1"/>
          </p:cNvSpPr>
          <p:nvPr/>
        </p:nvSpPr>
        <p:spPr bwMode="auto">
          <a:xfrm>
            <a:off x="9570609" y="3389085"/>
            <a:ext cx="21113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Kaarbomen</a:t>
            </a:r>
          </a:p>
        </p:txBody>
      </p:sp>
      <p:cxnSp>
        <p:nvCxnSpPr>
          <p:cNvPr id="31" name="Rechte verbindingslijn met pijl 30"/>
          <p:cNvCxnSpPr/>
          <p:nvPr/>
        </p:nvCxnSpPr>
        <p:spPr>
          <a:xfrm flipH="1" flipV="1">
            <a:off x="7298169" y="3538310"/>
            <a:ext cx="22680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a:spLocks noChangeArrowheads="1"/>
          </p:cNvSpPr>
          <p:nvPr/>
        </p:nvSpPr>
        <p:spPr bwMode="auto">
          <a:xfrm>
            <a:off x="8545915" y="3643000"/>
            <a:ext cx="1476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Schuddebakje</a:t>
            </a:r>
          </a:p>
        </p:txBody>
      </p:sp>
      <p:cxnSp>
        <p:nvCxnSpPr>
          <p:cNvPr id="33" name="Rechte verbindingslijn met pijl 32"/>
          <p:cNvCxnSpPr/>
          <p:nvPr/>
        </p:nvCxnSpPr>
        <p:spPr>
          <a:xfrm flipH="1" flipV="1">
            <a:off x="7368988" y="3795127"/>
            <a:ext cx="1234011" cy="1715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a:spLocks noChangeArrowheads="1"/>
          </p:cNvSpPr>
          <p:nvPr/>
        </p:nvSpPr>
        <p:spPr bwMode="auto">
          <a:xfrm>
            <a:off x="9637098" y="3964605"/>
            <a:ext cx="18859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Steenkuip (kist)</a:t>
            </a:r>
          </a:p>
        </p:txBody>
      </p:sp>
      <p:cxnSp>
        <p:nvCxnSpPr>
          <p:cNvPr id="35" name="Rechte verbindingslijn met pijl 34"/>
          <p:cNvCxnSpPr/>
          <p:nvPr/>
        </p:nvCxnSpPr>
        <p:spPr>
          <a:xfrm flipH="1" flipV="1">
            <a:off x="7774768" y="4133882"/>
            <a:ext cx="179991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p:cNvSpPr txBox="1">
            <a:spLocks noChangeArrowheads="1"/>
          </p:cNvSpPr>
          <p:nvPr/>
        </p:nvSpPr>
        <p:spPr bwMode="auto">
          <a:xfrm>
            <a:off x="1748017" y="5140508"/>
            <a:ext cx="121761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Vonderbalk</a:t>
            </a:r>
          </a:p>
        </p:txBody>
      </p:sp>
      <p:cxnSp>
        <p:nvCxnSpPr>
          <p:cNvPr id="37" name="Rechte verbindingslijn met pijl 36"/>
          <p:cNvCxnSpPr>
            <a:stCxn id="36" idx="3"/>
          </p:cNvCxnSpPr>
          <p:nvPr/>
        </p:nvCxnSpPr>
        <p:spPr>
          <a:xfrm>
            <a:off x="2965630" y="5309785"/>
            <a:ext cx="182165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a:spLocks noChangeArrowheads="1"/>
          </p:cNvSpPr>
          <p:nvPr/>
        </p:nvSpPr>
        <p:spPr bwMode="auto">
          <a:xfrm>
            <a:off x="6816110" y="5832475"/>
            <a:ext cx="49831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Vonderbalk of pasbalk (verstelbaar kussen) is ook weer afhankelijk van de rijn </a:t>
            </a:r>
          </a:p>
        </p:txBody>
      </p:sp>
      <p:sp>
        <p:nvSpPr>
          <p:cNvPr id="39" name="Tekstvak 38"/>
          <p:cNvSpPr txBox="1">
            <a:spLocks noChangeArrowheads="1"/>
          </p:cNvSpPr>
          <p:nvPr/>
        </p:nvSpPr>
        <p:spPr bwMode="auto">
          <a:xfrm>
            <a:off x="1681182" y="1458800"/>
            <a:ext cx="1030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Tapbalk</a:t>
            </a:r>
            <a:endParaRPr lang="nl-BE" altLang="nl-BE" sz="1600" dirty="0">
              <a:latin typeface="Arial" panose="020B0604020202020204" pitchFamily="34" charset="0"/>
              <a:cs typeface="Arial" panose="020B0604020202020204" pitchFamily="34" charset="0"/>
            </a:endParaRPr>
          </a:p>
        </p:txBody>
      </p:sp>
      <p:sp>
        <p:nvSpPr>
          <p:cNvPr id="40" name="Rechteraccolade 39"/>
          <p:cNvSpPr/>
          <p:nvPr/>
        </p:nvSpPr>
        <p:spPr>
          <a:xfrm>
            <a:off x="8732223" y="4905375"/>
            <a:ext cx="468312" cy="692150"/>
          </a:xfrm>
          <a:prstGeom prst="rightBrace">
            <a:avLst>
              <a:gd name="adj1" fmla="val 8333"/>
              <a:gd name="adj2" fmla="val 54262"/>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41" name="Tekstvak 40"/>
          <p:cNvSpPr txBox="1">
            <a:spLocks noChangeArrowheads="1"/>
          </p:cNvSpPr>
          <p:nvPr/>
        </p:nvSpPr>
        <p:spPr bwMode="auto">
          <a:xfrm>
            <a:off x="9579948" y="5089525"/>
            <a:ext cx="17637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Lichtwerk</a:t>
            </a:r>
          </a:p>
        </p:txBody>
      </p:sp>
      <p:sp>
        <p:nvSpPr>
          <p:cNvPr id="42" name="Tekstvak 41"/>
          <p:cNvSpPr txBox="1">
            <a:spLocks noChangeArrowheads="1"/>
          </p:cNvSpPr>
          <p:nvPr/>
        </p:nvSpPr>
        <p:spPr bwMode="auto">
          <a:xfrm>
            <a:off x="9566169" y="4514004"/>
            <a:ext cx="218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Steenbed</a:t>
            </a:r>
          </a:p>
        </p:txBody>
      </p:sp>
      <p:cxnSp>
        <p:nvCxnSpPr>
          <p:cNvPr id="43" name="Rechte verbindingslijn met pijl 42"/>
          <p:cNvCxnSpPr>
            <a:stCxn id="42" idx="1"/>
          </p:cNvCxnSpPr>
          <p:nvPr/>
        </p:nvCxnSpPr>
        <p:spPr>
          <a:xfrm flipH="1">
            <a:off x="8038995" y="4683281"/>
            <a:ext cx="1527174" cy="85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kstvak 43"/>
          <p:cNvSpPr txBox="1">
            <a:spLocks noChangeArrowheads="1"/>
          </p:cNvSpPr>
          <p:nvPr/>
        </p:nvSpPr>
        <p:spPr bwMode="auto">
          <a:xfrm>
            <a:off x="233541" y="2245423"/>
            <a:ext cx="37369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285750" indent="-285750">
              <a:buFont typeface="Arial" panose="020B0604020202020204" pitchFamily="34" charset="0"/>
              <a:buChar char="•"/>
            </a:pPr>
            <a:r>
              <a:rPr lang="nl-BE" altLang="nl-BE" sz="1600" dirty="0">
                <a:solidFill>
                  <a:srgbClr val="FF0000"/>
                </a:solidFill>
                <a:latin typeface="Arial" panose="020B0604020202020204" pitchFamily="34" charset="0"/>
                <a:cs typeface="Arial" panose="020B0604020202020204" pitchFamily="34" charset="0"/>
              </a:rPr>
              <a:t>Deze voorstelling is van een bovenkruier.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altLang="nl-BE" sz="1600" dirty="0" smtClean="0">
                <a:solidFill>
                  <a:srgbClr val="FF0000"/>
                </a:solidFill>
                <a:latin typeface="Arial" panose="020B0604020202020204" pitchFamily="34" charset="0"/>
                <a:cs typeface="Arial" panose="020B0604020202020204" pitchFamily="34" charset="0"/>
              </a:rPr>
              <a:t>In </a:t>
            </a:r>
            <a:r>
              <a:rPr lang="nl-BE" altLang="nl-BE" sz="1600" dirty="0">
                <a:solidFill>
                  <a:srgbClr val="FF0000"/>
                </a:solidFill>
                <a:latin typeface="Arial" panose="020B0604020202020204" pitchFamily="34" charset="0"/>
                <a:cs typeface="Arial" panose="020B0604020202020204" pitchFamily="34" charset="0"/>
              </a:rPr>
              <a:t>de </a:t>
            </a:r>
            <a:r>
              <a:rPr lang="nl-BE" altLang="nl-BE" sz="1600" dirty="0" smtClean="0">
                <a:solidFill>
                  <a:srgbClr val="FF0000"/>
                </a:solidFill>
                <a:latin typeface="Arial" panose="020B0604020202020204" pitchFamily="34" charset="0"/>
                <a:cs typeface="Arial" panose="020B0604020202020204" pitchFamily="34" charset="0"/>
              </a:rPr>
              <a:t>standaardmolen </a:t>
            </a:r>
            <a:r>
              <a:rPr lang="nl-BE" altLang="nl-BE" sz="1600" dirty="0">
                <a:solidFill>
                  <a:srgbClr val="FF0000"/>
                </a:solidFill>
                <a:latin typeface="Arial" panose="020B0604020202020204" pitchFamily="34" charset="0"/>
                <a:cs typeface="Arial" panose="020B0604020202020204" pitchFamily="34" charset="0"/>
              </a:rPr>
              <a:t>is de </a:t>
            </a:r>
            <a:r>
              <a:rPr lang="nl-BE" altLang="nl-BE" sz="1600" dirty="0" smtClean="0">
                <a:solidFill>
                  <a:srgbClr val="FF0000"/>
                </a:solidFill>
                <a:latin typeface="Arial" panose="020B0604020202020204" pitchFamily="34" charset="0"/>
                <a:cs typeface="Arial" panose="020B0604020202020204" pitchFamily="34" charset="0"/>
              </a:rPr>
              <a:t>“Tapbalk” </a:t>
            </a:r>
            <a:r>
              <a:rPr lang="nl-BE" altLang="nl-BE" sz="1600" dirty="0">
                <a:solidFill>
                  <a:srgbClr val="FF0000"/>
                </a:solidFill>
                <a:latin typeface="Arial" panose="020B0604020202020204" pitchFamily="34" charset="0"/>
                <a:cs typeface="Arial" panose="020B0604020202020204" pitchFamily="34" charset="0"/>
              </a:rPr>
              <a:t>de </a:t>
            </a:r>
            <a:r>
              <a:rPr lang="nl-BE" altLang="nl-BE" sz="1600" b="1" dirty="0">
                <a:solidFill>
                  <a:srgbClr val="FF0000"/>
                </a:solidFill>
                <a:latin typeface="Arial" panose="020B0604020202020204" pitchFamily="34" charset="0"/>
                <a:cs typeface="Arial" panose="020B0604020202020204" pitchFamily="34" charset="0"/>
              </a:rPr>
              <a:t>ijzerbalk</a:t>
            </a:r>
            <a:r>
              <a:rPr lang="nl-BE" altLang="nl-BE" sz="1600" dirty="0">
                <a:solidFill>
                  <a:srgbClr val="FF0000"/>
                </a:solidFill>
                <a:latin typeface="Arial" panose="020B0604020202020204" pitchFamily="34" charset="0"/>
                <a:cs typeface="Arial" panose="020B0604020202020204" pitchFamily="34" charset="0"/>
              </a:rPr>
              <a:t> en het </a:t>
            </a:r>
            <a:r>
              <a:rPr lang="nl-BE" altLang="nl-BE" sz="1600" dirty="0" smtClean="0">
                <a:solidFill>
                  <a:srgbClr val="FF0000"/>
                </a:solidFill>
                <a:latin typeface="Arial" panose="020B0604020202020204" pitchFamily="34" charset="0"/>
                <a:cs typeface="Arial" panose="020B0604020202020204" pitchFamily="34" charset="0"/>
              </a:rPr>
              <a:t>steenrondsel wordt rechtstreeks aangedreven door </a:t>
            </a:r>
            <a:r>
              <a:rPr lang="nl-BE" altLang="nl-BE" sz="1600" dirty="0">
                <a:solidFill>
                  <a:srgbClr val="FF0000"/>
                </a:solidFill>
                <a:latin typeface="Arial" panose="020B0604020202020204" pitchFamily="34" charset="0"/>
                <a:cs typeface="Arial" panose="020B0604020202020204" pitchFamily="34" charset="0"/>
              </a:rPr>
              <a:t>het </a:t>
            </a:r>
            <a:r>
              <a:rPr lang="nl-BE" altLang="nl-BE" sz="1600" b="1" dirty="0">
                <a:solidFill>
                  <a:srgbClr val="FF0000"/>
                </a:solidFill>
                <a:latin typeface="Arial" panose="020B0604020202020204" pitchFamily="34" charset="0"/>
                <a:cs typeface="Arial" panose="020B0604020202020204" pitchFamily="34" charset="0"/>
              </a:rPr>
              <a:t>aswiel</a:t>
            </a:r>
          </a:p>
        </p:txBody>
      </p:sp>
      <p:cxnSp>
        <p:nvCxnSpPr>
          <p:cNvPr id="46" name="Rechte verbindingslijn met pijl 45"/>
          <p:cNvCxnSpPr>
            <a:stCxn id="39" idx="3"/>
          </p:cNvCxnSpPr>
          <p:nvPr/>
        </p:nvCxnSpPr>
        <p:spPr>
          <a:xfrm flipV="1">
            <a:off x="2711540" y="1606550"/>
            <a:ext cx="118203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Rechte verbindingslijn met pijl 47"/>
          <p:cNvCxnSpPr>
            <a:stCxn id="10" idx="3"/>
          </p:cNvCxnSpPr>
          <p:nvPr/>
        </p:nvCxnSpPr>
        <p:spPr>
          <a:xfrm flipV="1">
            <a:off x="2811769" y="1936750"/>
            <a:ext cx="10440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708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0-#ppt_w/2"/>
                                          </p:val>
                                        </p:tav>
                                        <p:tav tm="100000">
                                          <p:val>
                                            <p:strVal val="#ppt_x"/>
                                          </p:val>
                                        </p:tav>
                                      </p:tavLst>
                                    </p:anim>
                                    <p:anim calcmode="lin" valueType="num">
                                      <p:cBhvr additive="base">
                                        <p:cTn id="8" dur="500" fill="hold"/>
                                        <p:tgtEl>
                                          <p:spTgt spid="3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0-#ppt_w/2"/>
                                          </p:val>
                                        </p:tav>
                                        <p:tav tm="100000">
                                          <p:val>
                                            <p:strVal val="#ppt_x"/>
                                          </p:val>
                                        </p:tav>
                                      </p:tavLst>
                                    </p:anim>
                                    <p:anim calcmode="lin" valueType="num">
                                      <p:cBhvr additive="base">
                                        <p:cTn id="12"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0-#ppt_w/2"/>
                                          </p:val>
                                        </p:tav>
                                        <p:tav tm="100000">
                                          <p:val>
                                            <p:strVal val="#ppt_x"/>
                                          </p:val>
                                        </p:tav>
                                      </p:tavLst>
                                    </p:anim>
                                    <p:anim calcmode="lin" valueType="num">
                                      <p:cBhvr additive="base">
                                        <p:cTn id="22"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1+#ppt_w/2"/>
                                          </p:val>
                                        </p:tav>
                                        <p:tav tm="100000">
                                          <p:val>
                                            <p:strVal val="#ppt_x"/>
                                          </p:val>
                                        </p:tav>
                                      </p:tavLst>
                                    </p:anim>
                                    <p:anim calcmode="lin" valueType="num">
                                      <p:cBhvr additive="base">
                                        <p:cTn id="48" dur="500" fill="hold"/>
                                        <p:tgtEl>
                                          <p:spTgt spid="16"/>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1+#ppt_w/2"/>
                                          </p:val>
                                        </p:tav>
                                        <p:tav tm="100000">
                                          <p:val>
                                            <p:strVal val="#ppt_x"/>
                                          </p:val>
                                        </p:tav>
                                      </p:tavLst>
                                    </p:anim>
                                    <p:anim calcmode="lin" valueType="num">
                                      <p:cBhvr additive="base">
                                        <p:cTn id="5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par>
                                <p:cTn id="59" presetID="2" presetClass="entr" presetSubtype="8" fill="hold"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0-#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0-#ppt_w/2"/>
                                          </p:val>
                                        </p:tav>
                                        <p:tav tm="100000">
                                          <p:val>
                                            <p:strVal val="#ppt_x"/>
                                          </p:val>
                                        </p:tav>
                                      </p:tavLst>
                                    </p:anim>
                                    <p:anim calcmode="lin" valueType="num">
                                      <p:cBhvr additive="base">
                                        <p:cTn id="68" dur="500" fill="hold"/>
                                        <p:tgtEl>
                                          <p:spTgt spid="21"/>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0-#ppt_w/2"/>
                                          </p:val>
                                        </p:tav>
                                        <p:tav tm="100000">
                                          <p:val>
                                            <p:strVal val="#ppt_x"/>
                                          </p:val>
                                        </p:tav>
                                      </p:tavLst>
                                    </p:anim>
                                    <p:anim calcmode="lin" valueType="num">
                                      <p:cBhvr additive="base">
                                        <p:cTn id="72" dur="500" fill="hold"/>
                                        <p:tgtEl>
                                          <p:spTgt spid="22"/>
                                        </p:tgtEl>
                                        <p:attrNameLst>
                                          <p:attrName>ppt_y</p:attrName>
                                        </p:attrNameLst>
                                      </p:cBhvr>
                                      <p:tavLst>
                                        <p:tav tm="0">
                                          <p:val>
                                            <p:strVal val="#ppt_y"/>
                                          </p:val>
                                        </p:tav>
                                        <p:tav tm="100000">
                                          <p:val>
                                            <p:strVal val="#ppt_y"/>
                                          </p:val>
                                        </p:tav>
                                      </p:tavLst>
                                    </p:anim>
                                  </p:childTnLst>
                                </p:cTn>
                              </p:par>
                              <p:par>
                                <p:cTn id="73" presetID="2" presetClass="entr" presetSubtype="8"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0-#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0-#ppt_w/2"/>
                                          </p:val>
                                        </p:tav>
                                        <p:tav tm="100000">
                                          <p:val>
                                            <p:strVal val="#ppt_x"/>
                                          </p:val>
                                        </p:tav>
                                      </p:tavLst>
                                    </p:anim>
                                    <p:anim calcmode="lin" valueType="num">
                                      <p:cBhvr additive="base">
                                        <p:cTn id="80" dur="500" fill="hold"/>
                                        <p:tgtEl>
                                          <p:spTgt spid="23"/>
                                        </p:tgtEl>
                                        <p:attrNameLst>
                                          <p:attrName>ppt_y</p:attrName>
                                        </p:attrNameLst>
                                      </p:cBhvr>
                                      <p:tavLst>
                                        <p:tav tm="0">
                                          <p:val>
                                            <p:strVal val="#ppt_y"/>
                                          </p:val>
                                        </p:tav>
                                        <p:tav tm="100000">
                                          <p:val>
                                            <p:strVal val="#ppt_y"/>
                                          </p:val>
                                        </p:tav>
                                      </p:tavLst>
                                    </p:anim>
                                  </p:childTnLst>
                                </p:cTn>
                              </p:par>
                              <p:par>
                                <p:cTn id="81" presetID="2" presetClass="entr" presetSubtype="8" fill="hold" nodeType="withEffect">
                                  <p:stCondLst>
                                    <p:cond delay="0"/>
                                  </p:stCondLst>
                                  <p:childTnLst>
                                    <p:set>
                                      <p:cBhvr>
                                        <p:cTn id="82" dur="1" fill="hold">
                                          <p:stCondLst>
                                            <p:cond delay="0"/>
                                          </p:stCondLst>
                                        </p:cTn>
                                        <p:tgtEl>
                                          <p:spTgt spid="24"/>
                                        </p:tgtEl>
                                        <p:attrNameLst>
                                          <p:attrName>style.visibility</p:attrName>
                                        </p:attrNameLst>
                                      </p:cBhvr>
                                      <p:to>
                                        <p:strVal val="visible"/>
                                      </p:to>
                                    </p:set>
                                    <p:anim calcmode="lin" valueType="num">
                                      <p:cBhvr additive="base">
                                        <p:cTn id="83" dur="500" fill="hold"/>
                                        <p:tgtEl>
                                          <p:spTgt spid="24"/>
                                        </p:tgtEl>
                                        <p:attrNameLst>
                                          <p:attrName>ppt_x</p:attrName>
                                        </p:attrNameLst>
                                      </p:cBhvr>
                                      <p:tavLst>
                                        <p:tav tm="0">
                                          <p:val>
                                            <p:strVal val="0-#ppt_w/2"/>
                                          </p:val>
                                        </p:tav>
                                        <p:tav tm="100000">
                                          <p:val>
                                            <p:strVal val="#ppt_x"/>
                                          </p:val>
                                        </p:tav>
                                      </p:tavLst>
                                    </p:anim>
                                    <p:anim calcmode="lin" valueType="num">
                                      <p:cBhvr additive="base">
                                        <p:cTn id="84" dur="500" fill="hold"/>
                                        <p:tgtEl>
                                          <p:spTgt spid="24"/>
                                        </p:tgtEl>
                                        <p:attrNameLst>
                                          <p:attrName>ppt_y</p:attrName>
                                        </p:attrNameLst>
                                      </p:cBhvr>
                                      <p:tavLst>
                                        <p:tav tm="0">
                                          <p:val>
                                            <p:strVal val="#ppt_y"/>
                                          </p:val>
                                        </p:tav>
                                        <p:tav tm="100000">
                                          <p:val>
                                            <p:strVal val="#ppt_y"/>
                                          </p:val>
                                        </p:tav>
                                      </p:tavLst>
                                    </p:anim>
                                  </p:childTnLst>
                                </p:cTn>
                              </p:par>
                              <p:par>
                                <p:cTn id="85" presetID="2" presetClass="entr" presetSubtype="8" fill="hold" grpId="0" nodeType="with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0-#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6"/>
                                        </p:tgtEl>
                                        <p:attrNameLst>
                                          <p:attrName>style.visibility</p:attrName>
                                        </p:attrNameLst>
                                      </p:cBhvr>
                                      <p:to>
                                        <p:strVal val="visible"/>
                                      </p:to>
                                    </p:set>
                                    <p:anim calcmode="lin" valueType="num">
                                      <p:cBhvr additive="base">
                                        <p:cTn id="93" dur="500" fill="hold"/>
                                        <p:tgtEl>
                                          <p:spTgt spid="26"/>
                                        </p:tgtEl>
                                        <p:attrNameLst>
                                          <p:attrName>ppt_x</p:attrName>
                                        </p:attrNameLst>
                                      </p:cBhvr>
                                      <p:tavLst>
                                        <p:tav tm="0">
                                          <p:val>
                                            <p:strVal val="#ppt_x"/>
                                          </p:val>
                                        </p:tav>
                                        <p:tav tm="100000">
                                          <p:val>
                                            <p:strVal val="#ppt_x"/>
                                          </p:val>
                                        </p:tav>
                                      </p:tavLst>
                                    </p:anim>
                                    <p:anim calcmode="lin" valueType="num">
                                      <p:cBhvr additive="base">
                                        <p:cTn id="94" dur="500" fill="hold"/>
                                        <p:tgtEl>
                                          <p:spTgt spid="26"/>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additive="base">
                                        <p:cTn id="97" dur="500" fill="hold"/>
                                        <p:tgtEl>
                                          <p:spTgt spid="25"/>
                                        </p:tgtEl>
                                        <p:attrNameLst>
                                          <p:attrName>ppt_x</p:attrName>
                                        </p:attrNameLst>
                                      </p:cBhvr>
                                      <p:tavLst>
                                        <p:tav tm="0">
                                          <p:val>
                                            <p:strVal val="#ppt_x"/>
                                          </p:val>
                                        </p:tav>
                                        <p:tav tm="100000">
                                          <p:val>
                                            <p:strVal val="#ppt_x"/>
                                          </p:val>
                                        </p:tav>
                                      </p:tavLst>
                                    </p:anim>
                                    <p:anim calcmode="lin" valueType="num">
                                      <p:cBhvr additive="base">
                                        <p:cTn id="98" dur="500" fill="hold"/>
                                        <p:tgtEl>
                                          <p:spTgt spid="25"/>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 calcmode="lin" valueType="num">
                                      <p:cBhvr additive="base">
                                        <p:cTn id="101" dur="500" fill="hold"/>
                                        <p:tgtEl>
                                          <p:spTgt spid="27"/>
                                        </p:tgtEl>
                                        <p:attrNameLst>
                                          <p:attrName>ppt_x</p:attrName>
                                        </p:attrNameLst>
                                      </p:cBhvr>
                                      <p:tavLst>
                                        <p:tav tm="0">
                                          <p:val>
                                            <p:strVal val="#ppt_x"/>
                                          </p:val>
                                        </p:tav>
                                        <p:tav tm="100000">
                                          <p:val>
                                            <p:strVal val="#ppt_x"/>
                                          </p:val>
                                        </p:tav>
                                      </p:tavLst>
                                    </p:anim>
                                    <p:anim calcmode="lin" valueType="num">
                                      <p:cBhvr additive="base">
                                        <p:cTn id="10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0-#ppt_w/2"/>
                                          </p:val>
                                        </p:tav>
                                        <p:tav tm="100000">
                                          <p:val>
                                            <p:strVal val="#ppt_x"/>
                                          </p:val>
                                        </p:tav>
                                      </p:tavLst>
                                    </p:anim>
                                    <p:anim calcmode="lin" valueType="num">
                                      <p:cBhvr additive="base">
                                        <p:cTn id="108" dur="500" fill="hold"/>
                                        <p:tgtEl>
                                          <p:spTgt spid="36"/>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0-#ppt_w/2"/>
                                          </p:val>
                                        </p:tav>
                                        <p:tav tm="100000">
                                          <p:val>
                                            <p:strVal val="#ppt_x"/>
                                          </p:val>
                                        </p:tav>
                                      </p:tavLst>
                                    </p:anim>
                                    <p:anim calcmode="lin" valueType="num">
                                      <p:cBhvr additive="base">
                                        <p:cTn id="112" dur="500" fill="hold"/>
                                        <p:tgtEl>
                                          <p:spTgt spid="37"/>
                                        </p:tgtEl>
                                        <p:attrNameLst>
                                          <p:attrName>ppt_y</p:attrName>
                                        </p:attrNameLst>
                                      </p:cBhvr>
                                      <p:tavLst>
                                        <p:tav tm="0">
                                          <p:val>
                                            <p:strVal val="#ppt_y"/>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8"/>
                                        </p:tgtEl>
                                        <p:attrNameLst>
                                          <p:attrName>style.visibility</p:attrName>
                                        </p:attrNameLst>
                                      </p:cBhvr>
                                      <p:to>
                                        <p:strVal val="visible"/>
                                      </p:to>
                                    </p:set>
                                    <p:anim calcmode="lin" valueType="num">
                                      <p:cBhvr additive="base">
                                        <p:cTn id="115" dur="500" fill="hold"/>
                                        <p:tgtEl>
                                          <p:spTgt spid="38"/>
                                        </p:tgtEl>
                                        <p:attrNameLst>
                                          <p:attrName>ppt_x</p:attrName>
                                        </p:attrNameLst>
                                      </p:cBhvr>
                                      <p:tavLst>
                                        <p:tav tm="0">
                                          <p:val>
                                            <p:strVal val="#ppt_x"/>
                                          </p:val>
                                        </p:tav>
                                        <p:tav tm="100000">
                                          <p:val>
                                            <p:strVal val="#ppt_x"/>
                                          </p:val>
                                        </p:tav>
                                      </p:tavLst>
                                    </p:anim>
                                    <p:anim calcmode="lin" valueType="num">
                                      <p:cBhvr additive="base">
                                        <p:cTn id="11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2" fill="hold" nodeType="clickEffect">
                                  <p:stCondLst>
                                    <p:cond delay="0"/>
                                  </p:stCondLst>
                                  <p:childTnLst>
                                    <p:set>
                                      <p:cBhvr>
                                        <p:cTn id="120" dur="1" fill="hold">
                                          <p:stCondLst>
                                            <p:cond delay="0"/>
                                          </p:stCondLst>
                                        </p:cTn>
                                        <p:tgtEl>
                                          <p:spTgt spid="43"/>
                                        </p:tgtEl>
                                        <p:attrNameLst>
                                          <p:attrName>style.visibility</p:attrName>
                                        </p:attrNameLst>
                                      </p:cBhvr>
                                      <p:to>
                                        <p:strVal val="visible"/>
                                      </p:to>
                                    </p:set>
                                    <p:anim calcmode="lin" valueType="num">
                                      <p:cBhvr additive="base">
                                        <p:cTn id="121" dur="500" fill="hold"/>
                                        <p:tgtEl>
                                          <p:spTgt spid="43"/>
                                        </p:tgtEl>
                                        <p:attrNameLst>
                                          <p:attrName>ppt_x</p:attrName>
                                        </p:attrNameLst>
                                      </p:cBhvr>
                                      <p:tavLst>
                                        <p:tav tm="0">
                                          <p:val>
                                            <p:strVal val="1+#ppt_w/2"/>
                                          </p:val>
                                        </p:tav>
                                        <p:tav tm="100000">
                                          <p:val>
                                            <p:strVal val="#ppt_x"/>
                                          </p:val>
                                        </p:tav>
                                      </p:tavLst>
                                    </p:anim>
                                    <p:anim calcmode="lin" valueType="num">
                                      <p:cBhvr additive="base">
                                        <p:cTn id="122" dur="500" fill="hold"/>
                                        <p:tgtEl>
                                          <p:spTgt spid="43"/>
                                        </p:tgtEl>
                                        <p:attrNameLst>
                                          <p:attrName>ppt_y</p:attrName>
                                        </p:attrNameLst>
                                      </p:cBhvr>
                                      <p:tavLst>
                                        <p:tav tm="0">
                                          <p:val>
                                            <p:strVal val="#ppt_y"/>
                                          </p:val>
                                        </p:tav>
                                        <p:tav tm="100000">
                                          <p:val>
                                            <p:strVal val="#ppt_y"/>
                                          </p:val>
                                        </p:tav>
                                      </p:tavLst>
                                    </p:anim>
                                  </p:childTnLst>
                                </p:cTn>
                              </p:par>
                              <p:par>
                                <p:cTn id="123" presetID="2" presetClass="entr" presetSubtype="2"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base">
                                        <p:cTn id="125" dur="500" fill="hold"/>
                                        <p:tgtEl>
                                          <p:spTgt spid="42"/>
                                        </p:tgtEl>
                                        <p:attrNameLst>
                                          <p:attrName>ppt_x</p:attrName>
                                        </p:attrNameLst>
                                      </p:cBhvr>
                                      <p:tavLst>
                                        <p:tav tm="0">
                                          <p:val>
                                            <p:strVal val="1+#ppt_w/2"/>
                                          </p:val>
                                        </p:tav>
                                        <p:tav tm="100000">
                                          <p:val>
                                            <p:strVal val="#ppt_x"/>
                                          </p:val>
                                        </p:tav>
                                      </p:tavLst>
                                    </p:anim>
                                    <p:anim calcmode="lin" valueType="num">
                                      <p:cBhvr additive="base">
                                        <p:cTn id="126"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2" fill="hold" nodeType="click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additive="base">
                                        <p:cTn id="131" dur="500" fill="hold"/>
                                        <p:tgtEl>
                                          <p:spTgt spid="29"/>
                                        </p:tgtEl>
                                        <p:attrNameLst>
                                          <p:attrName>ppt_x</p:attrName>
                                        </p:attrNameLst>
                                      </p:cBhvr>
                                      <p:tavLst>
                                        <p:tav tm="0">
                                          <p:val>
                                            <p:strVal val="1+#ppt_w/2"/>
                                          </p:val>
                                        </p:tav>
                                        <p:tav tm="100000">
                                          <p:val>
                                            <p:strVal val="#ppt_x"/>
                                          </p:val>
                                        </p:tav>
                                      </p:tavLst>
                                    </p:anim>
                                    <p:anim calcmode="lin" valueType="num">
                                      <p:cBhvr additive="base">
                                        <p:cTn id="132" dur="500" fill="hold"/>
                                        <p:tgtEl>
                                          <p:spTgt spid="29"/>
                                        </p:tgtEl>
                                        <p:attrNameLst>
                                          <p:attrName>ppt_y</p:attrName>
                                        </p:attrNameLst>
                                      </p:cBhvr>
                                      <p:tavLst>
                                        <p:tav tm="0">
                                          <p:val>
                                            <p:strVal val="#ppt_y"/>
                                          </p:val>
                                        </p:tav>
                                        <p:tav tm="100000">
                                          <p:val>
                                            <p:strVal val="#ppt_y"/>
                                          </p:val>
                                        </p:tav>
                                      </p:tavLst>
                                    </p:anim>
                                  </p:childTnLst>
                                </p:cTn>
                              </p:par>
                              <p:par>
                                <p:cTn id="133" presetID="2" presetClass="entr" presetSubtype="2" fill="hold" grpId="0" nodeType="withEffect">
                                  <p:stCondLst>
                                    <p:cond delay="0"/>
                                  </p:stCondLst>
                                  <p:childTnLst>
                                    <p:set>
                                      <p:cBhvr>
                                        <p:cTn id="134" dur="1" fill="hold">
                                          <p:stCondLst>
                                            <p:cond delay="0"/>
                                          </p:stCondLst>
                                        </p:cTn>
                                        <p:tgtEl>
                                          <p:spTgt spid="28"/>
                                        </p:tgtEl>
                                        <p:attrNameLst>
                                          <p:attrName>style.visibility</p:attrName>
                                        </p:attrNameLst>
                                      </p:cBhvr>
                                      <p:to>
                                        <p:strVal val="visible"/>
                                      </p:to>
                                    </p:set>
                                    <p:anim calcmode="lin" valueType="num">
                                      <p:cBhvr additive="base">
                                        <p:cTn id="135" dur="500" fill="hold"/>
                                        <p:tgtEl>
                                          <p:spTgt spid="28"/>
                                        </p:tgtEl>
                                        <p:attrNameLst>
                                          <p:attrName>ppt_x</p:attrName>
                                        </p:attrNameLst>
                                      </p:cBhvr>
                                      <p:tavLst>
                                        <p:tav tm="0">
                                          <p:val>
                                            <p:strVal val="1+#ppt_w/2"/>
                                          </p:val>
                                        </p:tav>
                                        <p:tav tm="100000">
                                          <p:val>
                                            <p:strVal val="#ppt_x"/>
                                          </p:val>
                                        </p:tav>
                                      </p:tavLst>
                                    </p:anim>
                                    <p:anim calcmode="lin" valueType="num">
                                      <p:cBhvr additive="base">
                                        <p:cTn id="13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 presetClass="entr" presetSubtype="2" fill="hold" nodeType="clickEffect">
                                  <p:stCondLst>
                                    <p:cond delay="0"/>
                                  </p:stCondLst>
                                  <p:childTnLst>
                                    <p:set>
                                      <p:cBhvr>
                                        <p:cTn id="140" dur="1" fill="hold">
                                          <p:stCondLst>
                                            <p:cond delay="0"/>
                                          </p:stCondLst>
                                        </p:cTn>
                                        <p:tgtEl>
                                          <p:spTgt spid="31"/>
                                        </p:tgtEl>
                                        <p:attrNameLst>
                                          <p:attrName>style.visibility</p:attrName>
                                        </p:attrNameLst>
                                      </p:cBhvr>
                                      <p:to>
                                        <p:strVal val="visible"/>
                                      </p:to>
                                    </p:set>
                                    <p:anim calcmode="lin" valueType="num">
                                      <p:cBhvr additive="base">
                                        <p:cTn id="141" dur="500" fill="hold"/>
                                        <p:tgtEl>
                                          <p:spTgt spid="31"/>
                                        </p:tgtEl>
                                        <p:attrNameLst>
                                          <p:attrName>ppt_x</p:attrName>
                                        </p:attrNameLst>
                                      </p:cBhvr>
                                      <p:tavLst>
                                        <p:tav tm="0">
                                          <p:val>
                                            <p:strVal val="1+#ppt_w/2"/>
                                          </p:val>
                                        </p:tav>
                                        <p:tav tm="100000">
                                          <p:val>
                                            <p:strVal val="#ppt_x"/>
                                          </p:val>
                                        </p:tav>
                                      </p:tavLst>
                                    </p:anim>
                                    <p:anim calcmode="lin" valueType="num">
                                      <p:cBhvr additive="base">
                                        <p:cTn id="142" dur="500" fill="hold"/>
                                        <p:tgtEl>
                                          <p:spTgt spid="31"/>
                                        </p:tgtEl>
                                        <p:attrNameLst>
                                          <p:attrName>ppt_y</p:attrName>
                                        </p:attrNameLst>
                                      </p:cBhvr>
                                      <p:tavLst>
                                        <p:tav tm="0">
                                          <p:val>
                                            <p:strVal val="#ppt_y"/>
                                          </p:val>
                                        </p:tav>
                                        <p:tav tm="100000">
                                          <p:val>
                                            <p:strVal val="#ppt_y"/>
                                          </p:val>
                                        </p:tav>
                                      </p:tavLst>
                                    </p:anim>
                                  </p:childTnLst>
                                </p:cTn>
                              </p:par>
                              <p:par>
                                <p:cTn id="143" presetID="2" presetClass="entr" presetSubtype="2" fill="hold" grpId="0" nodeType="withEffect">
                                  <p:stCondLst>
                                    <p:cond delay="0"/>
                                  </p:stCondLst>
                                  <p:childTnLst>
                                    <p:set>
                                      <p:cBhvr>
                                        <p:cTn id="144" dur="1" fill="hold">
                                          <p:stCondLst>
                                            <p:cond delay="0"/>
                                          </p:stCondLst>
                                        </p:cTn>
                                        <p:tgtEl>
                                          <p:spTgt spid="30"/>
                                        </p:tgtEl>
                                        <p:attrNameLst>
                                          <p:attrName>style.visibility</p:attrName>
                                        </p:attrNameLst>
                                      </p:cBhvr>
                                      <p:to>
                                        <p:strVal val="visible"/>
                                      </p:to>
                                    </p:set>
                                    <p:anim calcmode="lin" valueType="num">
                                      <p:cBhvr additive="base">
                                        <p:cTn id="145" dur="500" fill="hold"/>
                                        <p:tgtEl>
                                          <p:spTgt spid="30"/>
                                        </p:tgtEl>
                                        <p:attrNameLst>
                                          <p:attrName>ppt_x</p:attrName>
                                        </p:attrNameLst>
                                      </p:cBhvr>
                                      <p:tavLst>
                                        <p:tav tm="0">
                                          <p:val>
                                            <p:strVal val="1+#ppt_w/2"/>
                                          </p:val>
                                        </p:tav>
                                        <p:tav tm="100000">
                                          <p:val>
                                            <p:strVal val="#ppt_x"/>
                                          </p:val>
                                        </p:tav>
                                      </p:tavLst>
                                    </p:anim>
                                    <p:anim calcmode="lin" valueType="num">
                                      <p:cBhvr additive="base">
                                        <p:cTn id="146"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2" fill="hold" nodeType="clickEffect">
                                  <p:stCondLst>
                                    <p:cond delay="0"/>
                                  </p:stCondLst>
                                  <p:childTnLst>
                                    <p:set>
                                      <p:cBhvr>
                                        <p:cTn id="150" dur="1" fill="hold">
                                          <p:stCondLst>
                                            <p:cond delay="0"/>
                                          </p:stCondLst>
                                        </p:cTn>
                                        <p:tgtEl>
                                          <p:spTgt spid="33"/>
                                        </p:tgtEl>
                                        <p:attrNameLst>
                                          <p:attrName>style.visibility</p:attrName>
                                        </p:attrNameLst>
                                      </p:cBhvr>
                                      <p:to>
                                        <p:strVal val="visible"/>
                                      </p:to>
                                    </p:set>
                                    <p:anim calcmode="lin" valueType="num">
                                      <p:cBhvr additive="base">
                                        <p:cTn id="151" dur="500" fill="hold"/>
                                        <p:tgtEl>
                                          <p:spTgt spid="33"/>
                                        </p:tgtEl>
                                        <p:attrNameLst>
                                          <p:attrName>ppt_x</p:attrName>
                                        </p:attrNameLst>
                                      </p:cBhvr>
                                      <p:tavLst>
                                        <p:tav tm="0">
                                          <p:val>
                                            <p:strVal val="1+#ppt_w/2"/>
                                          </p:val>
                                        </p:tav>
                                        <p:tav tm="100000">
                                          <p:val>
                                            <p:strVal val="#ppt_x"/>
                                          </p:val>
                                        </p:tav>
                                      </p:tavLst>
                                    </p:anim>
                                    <p:anim calcmode="lin" valueType="num">
                                      <p:cBhvr additive="base">
                                        <p:cTn id="152" dur="500" fill="hold"/>
                                        <p:tgtEl>
                                          <p:spTgt spid="33"/>
                                        </p:tgtEl>
                                        <p:attrNameLst>
                                          <p:attrName>ppt_y</p:attrName>
                                        </p:attrNameLst>
                                      </p:cBhvr>
                                      <p:tavLst>
                                        <p:tav tm="0">
                                          <p:val>
                                            <p:strVal val="#ppt_y"/>
                                          </p:val>
                                        </p:tav>
                                        <p:tav tm="100000">
                                          <p:val>
                                            <p:strVal val="#ppt_y"/>
                                          </p:val>
                                        </p:tav>
                                      </p:tavLst>
                                    </p:anim>
                                  </p:childTnLst>
                                </p:cTn>
                              </p:par>
                              <p:par>
                                <p:cTn id="153" presetID="2" presetClass="entr" presetSubtype="2" fill="hold" grpId="0" nodeType="withEffect">
                                  <p:stCondLst>
                                    <p:cond delay="0"/>
                                  </p:stCondLst>
                                  <p:childTnLst>
                                    <p:set>
                                      <p:cBhvr>
                                        <p:cTn id="154" dur="1" fill="hold">
                                          <p:stCondLst>
                                            <p:cond delay="0"/>
                                          </p:stCondLst>
                                        </p:cTn>
                                        <p:tgtEl>
                                          <p:spTgt spid="32"/>
                                        </p:tgtEl>
                                        <p:attrNameLst>
                                          <p:attrName>style.visibility</p:attrName>
                                        </p:attrNameLst>
                                      </p:cBhvr>
                                      <p:to>
                                        <p:strVal val="visible"/>
                                      </p:to>
                                    </p:set>
                                    <p:anim calcmode="lin" valueType="num">
                                      <p:cBhvr additive="base">
                                        <p:cTn id="155" dur="500" fill="hold"/>
                                        <p:tgtEl>
                                          <p:spTgt spid="32"/>
                                        </p:tgtEl>
                                        <p:attrNameLst>
                                          <p:attrName>ppt_x</p:attrName>
                                        </p:attrNameLst>
                                      </p:cBhvr>
                                      <p:tavLst>
                                        <p:tav tm="0">
                                          <p:val>
                                            <p:strVal val="1+#ppt_w/2"/>
                                          </p:val>
                                        </p:tav>
                                        <p:tav tm="100000">
                                          <p:val>
                                            <p:strVal val="#ppt_x"/>
                                          </p:val>
                                        </p:tav>
                                      </p:tavLst>
                                    </p:anim>
                                    <p:anim calcmode="lin" valueType="num">
                                      <p:cBhvr additive="base">
                                        <p:cTn id="15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2" fill="hold" nodeType="clickEffect">
                                  <p:stCondLst>
                                    <p:cond delay="0"/>
                                  </p:stCondLst>
                                  <p:childTnLst>
                                    <p:set>
                                      <p:cBhvr>
                                        <p:cTn id="160" dur="1" fill="hold">
                                          <p:stCondLst>
                                            <p:cond delay="0"/>
                                          </p:stCondLst>
                                        </p:cTn>
                                        <p:tgtEl>
                                          <p:spTgt spid="35"/>
                                        </p:tgtEl>
                                        <p:attrNameLst>
                                          <p:attrName>style.visibility</p:attrName>
                                        </p:attrNameLst>
                                      </p:cBhvr>
                                      <p:to>
                                        <p:strVal val="visible"/>
                                      </p:to>
                                    </p:set>
                                    <p:anim calcmode="lin" valueType="num">
                                      <p:cBhvr additive="base">
                                        <p:cTn id="161" dur="500" fill="hold"/>
                                        <p:tgtEl>
                                          <p:spTgt spid="35"/>
                                        </p:tgtEl>
                                        <p:attrNameLst>
                                          <p:attrName>ppt_x</p:attrName>
                                        </p:attrNameLst>
                                      </p:cBhvr>
                                      <p:tavLst>
                                        <p:tav tm="0">
                                          <p:val>
                                            <p:strVal val="1+#ppt_w/2"/>
                                          </p:val>
                                        </p:tav>
                                        <p:tav tm="100000">
                                          <p:val>
                                            <p:strVal val="#ppt_x"/>
                                          </p:val>
                                        </p:tav>
                                      </p:tavLst>
                                    </p:anim>
                                    <p:anim calcmode="lin" valueType="num">
                                      <p:cBhvr additive="base">
                                        <p:cTn id="162" dur="500" fill="hold"/>
                                        <p:tgtEl>
                                          <p:spTgt spid="35"/>
                                        </p:tgtEl>
                                        <p:attrNameLst>
                                          <p:attrName>ppt_y</p:attrName>
                                        </p:attrNameLst>
                                      </p:cBhvr>
                                      <p:tavLst>
                                        <p:tav tm="0">
                                          <p:val>
                                            <p:strVal val="#ppt_y"/>
                                          </p:val>
                                        </p:tav>
                                        <p:tav tm="100000">
                                          <p:val>
                                            <p:strVal val="#ppt_y"/>
                                          </p:val>
                                        </p:tav>
                                      </p:tavLst>
                                    </p:anim>
                                  </p:childTnLst>
                                </p:cTn>
                              </p:par>
                              <p:par>
                                <p:cTn id="163" presetID="2" presetClass="entr" presetSubtype="2" fill="hold" grpId="0" nodeType="withEffect">
                                  <p:stCondLst>
                                    <p:cond delay="0"/>
                                  </p:stCondLst>
                                  <p:childTnLst>
                                    <p:set>
                                      <p:cBhvr>
                                        <p:cTn id="164" dur="1" fill="hold">
                                          <p:stCondLst>
                                            <p:cond delay="0"/>
                                          </p:stCondLst>
                                        </p:cTn>
                                        <p:tgtEl>
                                          <p:spTgt spid="34"/>
                                        </p:tgtEl>
                                        <p:attrNameLst>
                                          <p:attrName>style.visibility</p:attrName>
                                        </p:attrNameLst>
                                      </p:cBhvr>
                                      <p:to>
                                        <p:strVal val="visible"/>
                                      </p:to>
                                    </p:set>
                                    <p:anim calcmode="lin" valueType="num">
                                      <p:cBhvr additive="base">
                                        <p:cTn id="165" dur="500" fill="hold"/>
                                        <p:tgtEl>
                                          <p:spTgt spid="34"/>
                                        </p:tgtEl>
                                        <p:attrNameLst>
                                          <p:attrName>ppt_x</p:attrName>
                                        </p:attrNameLst>
                                      </p:cBhvr>
                                      <p:tavLst>
                                        <p:tav tm="0">
                                          <p:val>
                                            <p:strVal val="1+#ppt_w/2"/>
                                          </p:val>
                                        </p:tav>
                                        <p:tav tm="100000">
                                          <p:val>
                                            <p:strVal val="#ppt_x"/>
                                          </p:val>
                                        </p:tav>
                                      </p:tavLst>
                                    </p:anim>
                                    <p:anim calcmode="lin" valueType="num">
                                      <p:cBhvr additive="base">
                                        <p:cTn id="16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2" presetClass="entr" presetSubtype="2" fill="hold" grpId="0" nodeType="clickEffect">
                                  <p:stCondLst>
                                    <p:cond delay="0"/>
                                  </p:stCondLst>
                                  <p:childTnLst>
                                    <p:set>
                                      <p:cBhvr>
                                        <p:cTn id="170" dur="1" fill="hold">
                                          <p:stCondLst>
                                            <p:cond delay="0"/>
                                          </p:stCondLst>
                                        </p:cTn>
                                        <p:tgtEl>
                                          <p:spTgt spid="40"/>
                                        </p:tgtEl>
                                        <p:attrNameLst>
                                          <p:attrName>style.visibility</p:attrName>
                                        </p:attrNameLst>
                                      </p:cBhvr>
                                      <p:to>
                                        <p:strVal val="visible"/>
                                      </p:to>
                                    </p:set>
                                    <p:anim calcmode="lin" valueType="num">
                                      <p:cBhvr additive="base">
                                        <p:cTn id="171" dur="500" fill="hold"/>
                                        <p:tgtEl>
                                          <p:spTgt spid="40"/>
                                        </p:tgtEl>
                                        <p:attrNameLst>
                                          <p:attrName>ppt_x</p:attrName>
                                        </p:attrNameLst>
                                      </p:cBhvr>
                                      <p:tavLst>
                                        <p:tav tm="0">
                                          <p:val>
                                            <p:strVal val="1+#ppt_w/2"/>
                                          </p:val>
                                        </p:tav>
                                        <p:tav tm="100000">
                                          <p:val>
                                            <p:strVal val="#ppt_x"/>
                                          </p:val>
                                        </p:tav>
                                      </p:tavLst>
                                    </p:anim>
                                    <p:anim calcmode="lin" valueType="num">
                                      <p:cBhvr additive="base">
                                        <p:cTn id="172" dur="500" fill="hold"/>
                                        <p:tgtEl>
                                          <p:spTgt spid="40"/>
                                        </p:tgtEl>
                                        <p:attrNameLst>
                                          <p:attrName>ppt_y</p:attrName>
                                        </p:attrNameLst>
                                      </p:cBhvr>
                                      <p:tavLst>
                                        <p:tav tm="0">
                                          <p:val>
                                            <p:strVal val="#ppt_y"/>
                                          </p:val>
                                        </p:tav>
                                        <p:tav tm="100000">
                                          <p:val>
                                            <p:strVal val="#ppt_y"/>
                                          </p:val>
                                        </p:tav>
                                      </p:tavLst>
                                    </p:anim>
                                  </p:childTnLst>
                                </p:cTn>
                              </p:par>
                              <p:par>
                                <p:cTn id="173" presetID="2" presetClass="entr" presetSubtype="2" fill="hold" grpId="0" nodeType="withEffect">
                                  <p:stCondLst>
                                    <p:cond delay="0"/>
                                  </p:stCondLst>
                                  <p:childTnLst>
                                    <p:set>
                                      <p:cBhvr>
                                        <p:cTn id="174" dur="1" fill="hold">
                                          <p:stCondLst>
                                            <p:cond delay="0"/>
                                          </p:stCondLst>
                                        </p:cTn>
                                        <p:tgtEl>
                                          <p:spTgt spid="41"/>
                                        </p:tgtEl>
                                        <p:attrNameLst>
                                          <p:attrName>style.visibility</p:attrName>
                                        </p:attrNameLst>
                                      </p:cBhvr>
                                      <p:to>
                                        <p:strVal val="visible"/>
                                      </p:to>
                                    </p:set>
                                    <p:anim calcmode="lin" valueType="num">
                                      <p:cBhvr additive="base">
                                        <p:cTn id="175" dur="500" fill="hold"/>
                                        <p:tgtEl>
                                          <p:spTgt spid="41"/>
                                        </p:tgtEl>
                                        <p:attrNameLst>
                                          <p:attrName>ppt_x</p:attrName>
                                        </p:attrNameLst>
                                      </p:cBhvr>
                                      <p:tavLst>
                                        <p:tav tm="0">
                                          <p:val>
                                            <p:strVal val="1+#ppt_w/2"/>
                                          </p:val>
                                        </p:tav>
                                        <p:tav tm="100000">
                                          <p:val>
                                            <p:strVal val="#ppt_x"/>
                                          </p:val>
                                        </p:tav>
                                      </p:tavLst>
                                    </p:anim>
                                    <p:anim calcmode="lin" valueType="num">
                                      <p:cBhvr additive="base">
                                        <p:cTn id="176" dur="5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2" presetClass="entr" presetSubtype="4" fill="hold" grpId="0" nodeType="clickEffect">
                                  <p:stCondLst>
                                    <p:cond delay="0"/>
                                  </p:stCondLst>
                                  <p:childTnLst>
                                    <p:set>
                                      <p:cBhvr>
                                        <p:cTn id="180" dur="1" fill="hold">
                                          <p:stCondLst>
                                            <p:cond delay="0"/>
                                          </p:stCondLst>
                                        </p:cTn>
                                        <p:tgtEl>
                                          <p:spTgt spid="44"/>
                                        </p:tgtEl>
                                        <p:attrNameLst>
                                          <p:attrName>style.visibility</p:attrName>
                                        </p:attrNameLst>
                                      </p:cBhvr>
                                      <p:to>
                                        <p:strVal val="visible"/>
                                      </p:to>
                                    </p:set>
                                    <p:anim calcmode="lin" valueType="num">
                                      <p:cBhvr additive="base">
                                        <p:cTn id="181" dur="500" fill="hold"/>
                                        <p:tgtEl>
                                          <p:spTgt spid="44"/>
                                        </p:tgtEl>
                                        <p:attrNameLst>
                                          <p:attrName>ppt_x</p:attrName>
                                        </p:attrNameLst>
                                      </p:cBhvr>
                                      <p:tavLst>
                                        <p:tav tm="0">
                                          <p:val>
                                            <p:strVal val="#ppt_x"/>
                                          </p:val>
                                        </p:tav>
                                        <p:tav tm="100000">
                                          <p:val>
                                            <p:strVal val="#ppt_x"/>
                                          </p:val>
                                        </p:tav>
                                      </p:tavLst>
                                    </p:anim>
                                    <p:anim calcmode="lin" valueType="num">
                                      <p:cBhvr additive="base">
                                        <p:cTn id="18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animBg="1"/>
      <p:bldP spid="14" grpId="0"/>
      <p:bldP spid="15" grpId="0"/>
      <p:bldP spid="17" grpId="0"/>
      <p:bldP spid="19" grpId="0"/>
      <p:bldP spid="20" grpId="0"/>
      <p:bldP spid="21" grpId="0"/>
      <p:bldP spid="22" grpId="0" animBg="1"/>
      <p:bldP spid="25" grpId="0" animBg="1"/>
      <p:bldP spid="26" grpId="0"/>
      <p:bldP spid="27" grpId="0"/>
      <p:bldP spid="28" grpId="0"/>
      <p:bldP spid="30" grpId="0"/>
      <p:bldP spid="32" grpId="0"/>
      <p:bldP spid="34" grpId="0"/>
      <p:bldP spid="36" grpId="0"/>
      <p:bldP spid="38" grpId="0"/>
      <p:bldP spid="39" grpId="0"/>
      <p:bldP spid="40" grpId="0" animBg="1"/>
      <p:bldP spid="41" grpId="0"/>
      <p:bldP spid="42" grpId="0"/>
      <p:bldP spid="4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78302" y="129548"/>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Slijten van de stenen</a:t>
            </a:r>
            <a:endParaRPr lang="nl-BE" sz="3600" dirty="0">
              <a:latin typeface="AR JULIAN" panose="02000000000000000000" pitchFamily="2" charset="0"/>
            </a:endParaRPr>
          </a:p>
        </p:txBody>
      </p:sp>
      <p:sp>
        <p:nvSpPr>
          <p:cNvPr id="5" name="Tekstvak 4"/>
          <p:cNvSpPr txBox="1"/>
          <p:nvPr/>
        </p:nvSpPr>
        <p:spPr>
          <a:xfrm>
            <a:off x="23741" y="2713"/>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8550" y="2713"/>
            <a:ext cx="2273449" cy="900000"/>
          </a:xfrm>
          <a:prstGeom prst="rect">
            <a:avLst/>
          </a:prstGeom>
        </p:spPr>
      </p:pic>
      <p:sp>
        <p:nvSpPr>
          <p:cNvPr id="2" name="Tijdelijke aanduiding voor voettekst 1"/>
          <p:cNvSpPr>
            <a:spLocks noGrp="1"/>
          </p:cNvSpPr>
          <p:nvPr>
            <p:ph type="ftr" sz="quarter" idx="11"/>
          </p:nvPr>
        </p:nvSpPr>
        <p:spPr/>
        <p:txBody>
          <a:bodyPr/>
          <a:lstStyle/>
          <a:p>
            <a:r>
              <a:rPr lang="nl-BE" smtClean="0"/>
              <a:t>Gilde van Molenaars</a:t>
            </a:r>
            <a:endParaRPr lang="nl-BE"/>
          </a:p>
        </p:txBody>
      </p:sp>
      <p:sp>
        <p:nvSpPr>
          <p:cNvPr id="3" name="Tijdelijke aanduiding voor dianummer 2"/>
          <p:cNvSpPr>
            <a:spLocks noGrp="1"/>
          </p:cNvSpPr>
          <p:nvPr>
            <p:ph type="sldNum" sz="quarter" idx="12"/>
          </p:nvPr>
        </p:nvSpPr>
        <p:spPr/>
        <p:txBody>
          <a:bodyPr/>
          <a:lstStyle/>
          <a:p>
            <a:fld id="{A6A1C6B5-0FD8-4053-99F0-CA7D12430399}" type="slidenum">
              <a:rPr lang="nl-BE" smtClean="0"/>
              <a:t>40</a:t>
            </a:fld>
            <a:endParaRPr lang="nl-BE"/>
          </a:p>
        </p:txBody>
      </p:sp>
      <p:cxnSp>
        <p:nvCxnSpPr>
          <p:cNvPr id="9" name="Rechte verbindingslijn 8"/>
          <p:cNvCxnSpPr/>
          <p:nvPr/>
        </p:nvCxnSpPr>
        <p:spPr>
          <a:xfrm flipH="1">
            <a:off x="9886581" y="2340352"/>
            <a:ext cx="12032" cy="176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Rechte verbindingslijn 9"/>
          <p:cNvCxnSpPr/>
          <p:nvPr/>
        </p:nvCxnSpPr>
        <p:spPr>
          <a:xfrm flipH="1">
            <a:off x="10314020" y="2340351"/>
            <a:ext cx="12032" cy="176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Stroomdiagram: Proces 10"/>
          <p:cNvSpPr/>
          <p:nvPr/>
        </p:nvSpPr>
        <p:spPr>
          <a:xfrm>
            <a:off x="405063" y="3391592"/>
            <a:ext cx="3777916" cy="714951"/>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Stroomdiagram: Proces 11"/>
          <p:cNvSpPr/>
          <p:nvPr/>
        </p:nvSpPr>
        <p:spPr>
          <a:xfrm>
            <a:off x="405063" y="2348182"/>
            <a:ext cx="3777916" cy="950495"/>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ige driehoek 12"/>
          <p:cNvSpPr/>
          <p:nvPr/>
        </p:nvSpPr>
        <p:spPr>
          <a:xfrm>
            <a:off x="2541574" y="3144561"/>
            <a:ext cx="1080000" cy="144000"/>
          </a:xfrm>
          <a:prstGeom prst="rtTriangle">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Rechthoekige driehoek 13"/>
          <p:cNvSpPr/>
          <p:nvPr/>
        </p:nvSpPr>
        <p:spPr>
          <a:xfrm rot="10800000" flipV="1">
            <a:off x="992460" y="3144561"/>
            <a:ext cx="1080000" cy="144000"/>
          </a:xfrm>
          <a:prstGeom prst="rtTriangle">
            <a:avLst/>
          </a:prstGeom>
          <a:solidFill>
            <a:schemeClr val="accent6"/>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Stroomdiagram: Proces 14"/>
          <p:cNvSpPr/>
          <p:nvPr/>
        </p:nvSpPr>
        <p:spPr>
          <a:xfrm>
            <a:off x="8235096" y="3402374"/>
            <a:ext cx="3777916" cy="691020"/>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6" name="Rechte verbindingslijn 15"/>
          <p:cNvCxnSpPr/>
          <p:nvPr/>
        </p:nvCxnSpPr>
        <p:spPr>
          <a:xfrm flipH="1">
            <a:off x="2069431" y="2348183"/>
            <a:ext cx="12032" cy="176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H="1">
            <a:off x="2508902" y="2348183"/>
            <a:ext cx="12032" cy="1764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Rechthoekige driehoek 17"/>
          <p:cNvSpPr/>
          <p:nvPr/>
        </p:nvSpPr>
        <p:spPr>
          <a:xfrm rot="10800000">
            <a:off x="10337854" y="3416218"/>
            <a:ext cx="1656000" cy="108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p:cNvSpPr txBox="1"/>
          <p:nvPr/>
        </p:nvSpPr>
        <p:spPr>
          <a:xfrm>
            <a:off x="834825" y="2484875"/>
            <a:ext cx="833270"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Loper</a:t>
            </a:r>
            <a:endParaRPr lang="nl-BE" sz="1600" dirty="0">
              <a:latin typeface="Arial" panose="020B0604020202020204" pitchFamily="34" charset="0"/>
              <a:cs typeface="Arial" panose="020B0604020202020204" pitchFamily="34" charset="0"/>
            </a:endParaRPr>
          </a:p>
        </p:txBody>
      </p:sp>
      <p:sp>
        <p:nvSpPr>
          <p:cNvPr id="20" name="Tekstvak 19"/>
          <p:cNvSpPr txBox="1"/>
          <p:nvPr/>
        </p:nvSpPr>
        <p:spPr>
          <a:xfrm>
            <a:off x="8477416" y="2441158"/>
            <a:ext cx="833270" cy="338554"/>
          </a:xfrm>
          <a:prstGeom prst="rect">
            <a:avLst/>
          </a:prstGeom>
          <a:noFill/>
          <a:ln>
            <a:noFill/>
          </a:ln>
        </p:spPr>
        <p:txBody>
          <a:bodyPr wrap="square" rtlCol="0">
            <a:spAutoFit/>
          </a:bodyPr>
          <a:lstStyle/>
          <a:p>
            <a:r>
              <a:rPr lang="nl-BE" sz="1600" dirty="0" smtClean="0">
                <a:latin typeface="Arial" panose="020B0604020202020204" pitchFamily="34" charset="0"/>
                <a:cs typeface="Arial" panose="020B0604020202020204" pitchFamily="34" charset="0"/>
              </a:rPr>
              <a:t>Loper</a:t>
            </a:r>
            <a:endParaRPr lang="nl-BE" sz="1600" dirty="0">
              <a:latin typeface="Arial" panose="020B0604020202020204" pitchFamily="34" charset="0"/>
              <a:cs typeface="Arial" panose="020B0604020202020204" pitchFamily="34" charset="0"/>
            </a:endParaRPr>
          </a:p>
        </p:txBody>
      </p:sp>
      <p:sp>
        <p:nvSpPr>
          <p:cNvPr id="21" name="Tekstvak 20"/>
          <p:cNvSpPr txBox="1"/>
          <p:nvPr/>
        </p:nvSpPr>
        <p:spPr>
          <a:xfrm>
            <a:off x="834825" y="3579790"/>
            <a:ext cx="790924"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Ligger</a:t>
            </a:r>
            <a:endParaRPr lang="nl-BE" sz="1600" dirty="0">
              <a:latin typeface="Arial" panose="020B0604020202020204" pitchFamily="34" charset="0"/>
              <a:cs typeface="Arial" panose="020B0604020202020204" pitchFamily="34" charset="0"/>
            </a:endParaRPr>
          </a:p>
        </p:txBody>
      </p:sp>
      <p:sp>
        <p:nvSpPr>
          <p:cNvPr id="22" name="Tekstvak 21"/>
          <p:cNvSpPr txBox="1"/>
          <p:nvPr/>
        </p:nvSpPr>
        <p:spPr>
          <a:xfrm>
            <a:off x="405063" y="1862531"/>
            <a:ext cx="3777916"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De loper hol </a:t>
            </a:r>
            <a:endParaRPr lang="nl-BE" dirty="0">
              <a:latin typeface="Arial" panose="020B0604020202020204" pitchFamily="34" charset="0"/>
              <a:cs typeface="Arial" panose="020B0604020202020204" pitchFamily="34" charset="0"/>
            </a:endParaRPr>
          </a:p>
        </p:txBody>
      </p:sp>
      <p:sp>
        <p:nvSpPr>
          <p:cNvPr id="23" name="Stroomdiagram: Proces 22"/>
          <p:cNvSpPr/>
          <p:nvPr/>
        </p:nvSpPr>
        <p:spPr>
          <a:xfrm>
            <a:off x="4313638" y="2352210"/>
            <a:ext cx="3777916" cy="950495"/>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4" name="Rechte verbindingslijn 23"/>
          <p:cNvCxnSpPr/>
          <p:nvPr/>
        </p:nvCxnSpPr>
        <p:spPr>
          <a:xfrm flipH="1">
            <a:off x="5978006" y="2347917"/>
            <a:ext cx="12032" cy="169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 name="Rechte verbindingslijn 24"/>
          <p:cNvCxnSpPr/>
          <p:nvPr/>
        </p:nvCxnSpPr>
        <p:spPr>
          <a:xfrm flipH="1">
            <a:off x="6405445" y="2347916"/>
            <a:ext cx="12032" cy="169200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8222213" y="1862531"/>
            <a:ext cx="3777916"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De loper vlak</a:t>
            </a:r>
            <a:endParaRPr lang="nl-BE" dirty="0">
              <a:latin typeface="Arial" panose="020B0604020202020204" pitchFamily="34" charset="0"/>
              <a:cs typeface="Arial" panose="020B0604020202020204" pitchFamily="34" charset="0"/>
            </a:endParaRPr>
          </a:p>
        </p:txBody>
      </p:sp>
      <p:sp>
        <p:nvSpPr>
          <p:cNvPr id="27" name="Tekstvak 26"/>
          <p:cNvSpPr txBox="1"/>
          <p:nvPr/>
        </p:nvSpPr>
        <p:spPr>
          <a:xfrm>
            <a:off x="405063" y="4305067"/>
            <a:ext cx="3777916"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De ligger vlak</a:t>
            </a:r>
            <a:endParaRPr lang="nl-BE" dirty="0">
              <a:latin typeface="Arial" panose="020B0604020202020204" pitchFamily="34" charset="0"/>
              <a:cs typeface="Arial" panose="020B0604020202020204" pitchFamily="34" charset="0"/>
            </a:endParaRPr>
          </a:p>
        </p:txBody>
      </p:sp>
      <p:sp>
        <p:nvSpPr>
          <p:cNvPr id="28" name="Tekstvak 27"/>
          <p:cNvSpPr txBox="1"/>
          <p:nvPr/>
        </p:nvSpPr>
        <p:spPr>
          <a:xfrm>
            <a:off x="413084" y="5100842"/>
            <a:ext cx="3777916" cy="923330"/>
          </a:xfrm>
          <a:prstGeom prst="rect">
            <a:avLst/>
          </a:prstGeom>
          <a:noFill/>
        </p:spPr>
        <p:txBody>
          <a:bodyPr wrap="square" rtlCol="0">
            <a:spAutoFit/>
          </a:bodyPr>
          <a:lstStyle/>
          <a:p>
            <a:r>
              <a:rPr lang="nl-BE" dirty="0" smtClean="0">
                <a:solidFill>
                  <a:schemeClr val="accent6"/>
                </a:solidFill>
                <a:latin typeface="Arial" panose="020B0604020202020204" pitchFamily="34" charset="0"/>
                <a:cs typeface="Arial" panose="020B0604020202020204" pitchFamily="34" charset="0"/>
              </a:rPr>
              <a:t>De loper moet hol zijn om toegang van het graan onder de stenen mogelijk te maken</a:t>
            </a:r>
            <a:endParaRPr lang="nl-BE" dirty="0">
              <a:solidFill>
                <a:schemeClr val="accent6"/>
              </a:solidFill>
              <a:latin typeface="Arial" panose="020B0604020202020204" pitchFamily="34" charset="0"/>
              <a:cs typeface="Arial" panose="020B0604020202020204" pitchFamily="34" charset="0"/>
            </a:endParaRPr>
          </a:p>
        </p:txBody>
      </p:sp>
      <p:sp>
        <p:nvSpPr>
          <p:cNvPr id="29" name="Tekstvak 28"/>
          <p:cNvSpPr txBox="1"/>
          <p:nvPr/>
        </p:nvSpPr>
        <p:spPr>
          <a:xfrm>
            <a:off x="4313638" y="5100842"/>
            <a:ext cx="3777916" cy="923330"/>
          </a:xfrm>
          <a:prstGeom prst="rect">
            <a:avLst/>
          </a:prstGeom>
          <a:noFill/>
        </p:spPr>
        <p:txBody>
          <a:bodyPr wrap="square" rtlCol="0">
            <a:spAutoFit/>
          </a:bodyPr>
          <a:lstStyle/>
          <a:p>
            <a:r>
              <a:rPr lang="nl-BE" dirty="0" smtClean="0">
                <a:latin typeface="Arial" panose="020B0604020202020204" pitchFamily="34" charset="0"/>
                <a:cs typeface="Arial" panose="020B0604020202020204" pitchFamily="34" charset="0"/>
              </a:rPr>
              <a:t>Na een tijdje malen slijten de loper en de ligger in de maalbaan. De entree wordt onvoldoende</a:t>
            </a:r>
            <a:endParaRPr lang="nl-BE" dirty="0">
              <a:latin typeface="Arial" panose="020B0604020202020204" pitchFamily="34" charset="0"/>
              <a:cs typeface="Arial" panose="020B0604020202020204" pitchFamily="34" charset="0"/>
            </a:endParaRPr>
          </a:p>
        </p:txBody>
      </p:sp>
      <p:sp>
        <p:nvSpPr>
          <p:cNvPr id="30" name="Rechthoekige driehoek 29"/>
          <p:cNvSpPr/>
          <p:nvPr/>
        </p:nvSpPr>
        <p:spPr>
          <a:xfrm rot="10800000" flipV="1">
            <a:off x="4912677" y="3216561"/>
            <a:ext cx="1080000" cy="72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kstvak 30"/>
          <p:cNvSpPr txBox="1"/>
          <p:nvPr/>
        </p:nvSpPr>
        <p:spPr>
          <a:xfrm>
            <a:off x="8222212" y="4823843"/>
            <a:ext cx="3790800" cy="1200329"/>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Laten we dit verder gebeuren dan wordt de loper bol en de ligger hol. Toegang van het graan onder de stenen nu onmogelijk</a:t>
            </a:r>
            <a:endParaRPr lang="nl-BE" dirty="0">
              <a:solidFill>
                <a:srgbClr val="FF0000"/>
              </a:solidFill>
              <a:latin typeface="Arial" panose="020B0604020202020204" pitchFamily="34" charset="0"/>
              <a:cs typeface="Arial" panose="020B0604020202020204" pitchFamily="34" charset="0"/>
            </a:endParaRPr>
          </a:p>
        </p:txBody>
      </p:sp>
      <p:sp>
        <p:nvSpPr>
          <p:cNvPr id="32" name="Stroomdiagram: Proces 31"/>
          <p:cNvSpPr/>
          <p:nvPr/>
        </p:nvSpPr>
        <p:spPr>
          <a:xfrm>
            <a:off x="8249207" y="2344645"/>
            <a:ext cx="3777916" cy="950495"/>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Rechthoekige driehoek 32"/>
          <p:cNvSpPr/>
          <p:nvPr/>
        </p:nvSpPr>
        <p:spPr>
          <a:xfrm flipV="1">
            <a:off x="8245902" y="3397436"/>
            <a:ext cx="1620000" cy="108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Tekstvak 33"/>
          <p:cNvSpPr txBox="1"/>
          <p:nvPr/>
        </p:nvSpPr>
        <p:spPr>
          <a:xfrm>
            <a:off x="8477416" y="3627635"/>
            <a:ext cx="833270"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Ligger</a:t>
            </a:r>
            <a:endParaRPr lang="nl-BE" sz="1600" dirty="0">
              <a:latin typeface="Arial" panose="020B0604020202020204" pitchFamily="34" charset="0"/>
              <a:cs typeface="Arial" panose="020B0604020202020204" pitchFamily="34" charset="0"/>
            </a:endParaRPr>
          </a:p>
        </p:txBody>
      </p:sp>
      <p:sp>
        <p:nvSpPr>
          <p:cNvPr id="35" name="Stroomdiagram: Proces 34"/>
          <p:cNvSpPr/>
          <p:nvPr/>
        </p:nvSpPr>
        <p:spPr>
          <a:xfrm>
            <a:off x="4313638" y="3391204"/>
            <a:ext cx="3777916" cy="714951"/>
          </a:xfrm>
          <a:prstGeom prst="flowChartProcess">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echthoekige driehoek 35"/>
          <p:cNvSpPr/>
          <p:nvPr/>
        </p:nvSpPr>
        <p:spPr>
          <a:xfrm>
            <a:off x="6421564" y="3218708"/>
            <a:ext cx="1080000" cy="72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Tekstvak 36"/>
          <p:cNvSpPr txBox="1"/>
          <p:nvPr/>
        </p:nvSpPr>
        <p:spPr>
          <a:xfrm>
            <a:off x="4668712" y="2484875"/>
            <a:ext cx="833270"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Loper</a:t>
            </a:r>
            <a:endParaRPr lang="nl-BE" sz="1600" dirty="0">
              <a:latin typeface="Arial" panose="020B0604020202020204" pitchFamily="34" charset="0"/>
              <a:cs typeface="Arial" panose="020B0604020202020204" pitchFamily="34" charset="0"/>
            </a:endParaRPr>
          </a:p>
        </p:txBody>
      </p:sp>
      <p:sp>
        <p:nvSpPr>
          <p:cNvPr id="38" name="Tekstvak 37"/>
          <p:cNvSpPr txBox="1"/>
          <p:nvPr/>
        </p:nvSpPr>
        <p:spPr>
          <a:xfrm>
            <a:off x="8222212" y="4347277"/>
            <a:ext cx="3709103" cy="369332"/>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De ligger bol</a:t>
            </a:r>
            <a:endParaRPr lang="nl-BE" dirty="0">
              <a:latin typeface="Arial" panose="020B0604020202020204" pitchFamily="34" charset="0"/>
              <a:cs typeface="Arial" panose="020B0604020202020204" pitchFamily="34" charset="0"/>
            </a:endParaRPr>
          </a:p>
        </p:txBody>
      </p:sp>
      <p:sp>
        <p:nvSpPr>
          <p:cNvPr id="39" name="Tekstvak 38"/>
          <p:cNvSpPr txBox="1"/>
          <p:nvPr/>
        </p:nvSpPr>
        <p:spPr>
          <a:xfrm>
            <a:off x="2010000" y="1034387"/>
            <a:ext cx="8172000" cy="646331"/>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Bij het openleggen van de stenen, steeds ligger onder de rei brengen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Op de ligger zijn de sporen van slijtage het eerst waar te nemen op de maalbaan</a:t>
            </a:r>
            <a:endParaRPr lang="nl-BE" sz="2000" dirty="0">
              <a:solidFill>
                <a:srgbClr val="FF0000"/>
              </a:solidFill>
              <a:latin typeface="Arial" panose="020B0604020202020204" pitchFamily="34" charset="0"/>
              <a:cs typeface="Arial" panose="020B0604020202020204" pitchFamily="34" charset="0"/>
            </a:endParaRPr>
          </a:p>
        </p:txBody>
      </p:sp>
      <p:sp>
        <p:nvSpPr>
          <p:cNvPr id="44" name="Rechthoekige driehoek 43"/>
          <p:cNvSpPr/>
          <p:nvPr/>
        </p:nvSpPr>
        <p:spPr>
          <a:xfrm flipV="1">
            <a:off x="4313638" y="3409746"/>
            <a:ext cx="720000" cy="72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Rechthoekige driehoek 44"/>
          <p:cNvSpPr/>
          <p:nvPr/>
        </p:nvSpPr>
        <p:spPr>
          <a:xfrm flipH="1" flipV="1">
            <a:off x="7347490" y="3391204"/>
            <a:ext cx="720000" cy="72000"/>
          </a:xfrm>
          <a:prstGeom prst="r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Rechthoekige driehoek 45"/>
          <p:cNvSpPr/>
          <p:nvPr/>
        </p:nvSpPr>
        <p:spPr>
          <a:xfrm>
            <a:off x="10314020" y="3155175"/>
            <a:ext cx="1656000" cy="120258"/>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Rechthoekige driehoek 46"/>
          <p:cNvSpPr/>
          <p:nvPr/>
        </p:nvSpPr>
        <p:spPr>
          <a:xfrm flipH="1">
            <a:off x="8212504" y="3155175"/>
            <a:ext cx="1656000" cy="120258"/>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60412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additive="base">
                                        <p:cTn id="39" dur="500" fill="hold"/>
                                        <p:tgtEl>
                                          <p:spTgt spid="44"/>
                                        </p:tgtEl>
                                        <p:attrNameLst>
                                          <p:attrName>ppt_x</p:attrName>
                                        </p:attrNameLst>
                                      </p:cBhvr>
                                      <p:tavLst>
                                        <p:tav tm="0">
                                          <p:val>
                                            <p:strVal val="#ppt_x"/>
                                          </p:val>
                                        </p:tav>
                                        <p:tav tm="100000">
                                          <p:val>
                                            <p:strVal val="#ppt_x"/>
                                          </p:val>
                                        </p:tav>
                                      </p:tavLst>
                                    </p:anim>
                                    <p:anim calcmode="lin" valueType="num">
                                      <p:cBhvr additive="base">
                                        <p:cTn id="40" dur="500" fill="hold"/>
                                        <p:tgtEl>
                                          <p:spTgt spid="4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ppt_x"/>
                                          </p:val>
                                        </p:tav>
                                        <p:tav tm="100000">
                                          <p:val>
                                            <p:strVal val="#ppt_x"/>
                                          </p:val>
                                        </p:tav>
                                      </p:tavLst>
                                    </p:anim>
                                    <p:anim calcmode="lin" valueType="num">
                                      <p:cBhvr additive="base">
                                        <p:cTn id="4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1+#ppt_w/2"/>
                                          </p:val>
                                        </p:tav>
                                        <p:tav tm="100000">
                                          <p:val>
                                            <p:strVal val="#ppt_x"/>
                                          </p:val>
                                        </p:tav>
                                      </p:tavLst>
                                    </p:anim>
                                    <p:anim calcmode="lin" valueType="num">
                                      <p:cBhvr additive="base">
                                        <p:cTn id="50" dur="500" fill="hold"/>
                                        <p:tgtEl>
                                          <p:spTgt spid="2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additive="base">
                                        <p:cTn id="53" dur="500" fill="hold"/>
                                        <p:tgtEl>
                                          <p:spTgt spid="34"/>
                                        </p:tgtEl>
                                        <p:attrNameLst>
                                          <p:attrName>ppt_x</p:attrName>
                                        </p:attrNameLst>
                                      </p:cBhvr>
                                      <p:tavLst>
                                        <p:tav tm="0">
                                          <p:val>
                                            <p:strVal val="1+#ppt_w/2"/>
                                          </p:val>
                                        </p:tav>
                                        <p:tav tm="100000">
                                          <p:val>
                                            <p:strVal val="#ppt_x"/>
                                          </p:val>
                                        </p:tav>
                                      </p:tavLst>
                                    </p:anim>
                                    <p:anim calcmode="lin" valueType="num">
                                      <p:cBhvr additive="base">
                                        <p:cTn id="54" dur="500" fill="hold"/>
                                        <p:tgtEl>
                                          <p:spTgt spid="34"/>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1+#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1+#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 calcmode="lin" valueType="num">
                                      <p:cBhvr additive="base">
                                        <p:cTn id="65" dur="500" fill="hold"/>
                                        <p:tgtEl>
                                          <p:spTgt spid="33"/>
                                        </p:tgtEl>
                                        <p:attrNameLst>
                                          <p:attrName>ppt_x</p:attrName>
                                        </p:attrNameLst>
                                      </p:cBhvr>
                                      <p:tavLst>
                                        <p:tav tm="0">
                                          <p:val>
                                            <p:strVal val="1+#ppt_w/2"/>
                                          </p:val>
                                        </p:tav>
                                        <p:tav tm="100000">
                                          <p:val>
                                            <p:strVal val="#ppt_x"/>
                                          </p:val>
                                        </p:tav>
                                      </p:tavLst>
                                    </p:anim>
                                    <p:anim calcmode="lin" valueType="num">
                                      <p:cBhvr additive="base">
                                        <p:cTn id="66" dur="500" fill="hold"/>
                                        <p:tgtEl>
                                          <p:spTgt spid="33"/>
                                        </p:tgtEl>
                                        <p:attrNameLst>
                                          <p:attrName>ppt_y</p:attrName>
                                        </p:attrNameLst>
                                      </p:cBhvr>
                                      <p:tavLst>
                                        <p:tav tm="0">
                                          <p:val>
                                            <p:strVal val="#ppt_y"/>
                                          </p:val>
                                        </p:tav>
                                        <p:tav tm="100000">
                                          <p:val>
                                            <p:strVal val="#ppt_y"/>
                                          </p:val>
                                        </p:tav>
                                      </p:tavLst>
                                    </p:anim>
                                  </p:childTnLst>
                                </p:cTn>
                              </p:par>
                              <p:par>
                                <p:cTn id="67" presetID="2" presetClass="entr" presetSubtype="2"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1+#ppt_w/2"/>
                                          </p:val>
                                        </p:tav>
                                        <p:tav tm="100000">
                                          <p:val>
                                            <p:strVal val="#ppt_x"/>
                                          </p:val>
                                        </p:tav>
                                      </p:tavLst>
                                    </p:anim>
                                    <p:anim calcmode="lin" valueType="num">
                                      <p:cBhvr additive="base">
                                        <p:cTn id="70" dur="500" fill="hold"/>
                                        <p:tgtEl>
                                          <p:spTgt spid="32"/>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 calcmode="lin" valueType="num">
                                      <p:cBhvr additive="base">
                                        <p:cTn id="81" dur="500" fill="hold"/>
                                        <p:tgtEl>
                                          <p:spTgt spid="38"/>
                                        </p:tgtEl>
                                        <p:attrNameLst>
                                          <p:attrName>ppt_x</p:attrName>
                                        </p:attrNameLst>
                                      </p:cBhvr>
                                      <p:tavLst>
                                        <p:tav tm="0">
                                          <p:val>
                                            <p:strVal val="1+#ppt_w/2"/>
                                          </p:val>
                                        </p:tav>
                                        <p:tav tm="100000">
                                          <p:val>
                                            <p:strVal val="#ppt_x"/>
                                          </p:val>
                                        </p:tav>
                                      </p:tavLst>
                                    </p:anim>
                                    <p:anim calcmode="lin" valueType="num">
                                      <p:cBhvr additive="base">
                                        <p:cTn id="82" dur="500" fill="hold"/>
                                        <p:tgtEl>
                                          <p:spTgt spid="38"/>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1+#ppt_w/2"/>
                                          </p:val>
                                        </p:tav>
                                        <p:tav tm="100000">
                                          <p:val>
                                            <p:strVal val="#ppt_x"/>
                                          </p:val>
                                        </p:tav>
                                      </p:tavLst>
                                    </p:anim>
                                    <p:anim calcmode="lin" valueType="num">
                                      <p:cBhvr additive="base">
                                        <p:cTn id="86" dur="500" fill="hold"/>
                                        <p:tgtEl>
                                          <p:spTgt spid="31"/>
                                        </p:tgtEl>
                                        <p:attrNameLst>
                                          <p:attrName>ppt_y</p:attrName>
                                        </p:attrNameLst>
                                      </p:cBhvr>
                                      <p:tavLst>
                                        <p:tav tm="0">
                                          <p:val>
                                            <p:strVal val="#ppt_y"/>
                                          </p:val>
                                        </p:tav>
                                        <p:tav tm="100000">
                                          <p:val>
                                            <p:strVal val="#ppt_y"/>
                                          </p:val>
                                        </p:tav>
                                      </p:tavLst>
                                    </p:anim>
                                  </p:childTnLst>
                                </p:cTn>
                              </p:par>
                              <p:par>
                                <p:cTn id="87" presetID="2" presetClass="entr" presetSubtype="2"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1+#ppt_w/2"/>
                                          </p:val>
                                        </p:tav>
                                        <p:tav tm="100000">
                                          <p:val>
                                            <p:strVal val="#ppt_x"/>
                                          </p:val>
                                        </p:tav>
                                      </p:tavLst>
                                    </p:anim>
                                    <p:anim calcmode="lin" valueType="num">
                                      <p:cBhvr additive="base">
                                        <p:cTn id="90" dur="500" fill="hold"/>
                                        <p:tgtEl>
                                          <p:spTgt spid="26"/>
                                        </p:tgtEl>
                                        <p:attrNameLst>
                                          <p:attrName>ppt_y</p:attrName>
                                        </p:attrNameLst>
                                      </p:cBhvr>
                                      <p:tavLst>
                                        <p:tav tm="0">
                                          <p:val>
                                            <p:strVal val="#ppt_y"/>
                                          </p:val>
                                        </p:tav>
                                        <p:tav tm="100000">
                                          <p:val>
                                            <p:strVal val="#ppt_y"/>
                                          </p:val>
                                        </p:tav>
                                      </p:tavLst>
                                    </p:anim>
                                  </p:childTnLst>
                                </p:cTn>
                              </p:par>
                              <p:par>
                                <p:cTn id="91" presetID="2" presetClass="entr" presetSubtype="2" fill="hold" grpId="0" nodeType="withEffect">
                                  <p:stCondLst>
                                    <p:cond delay="0"/>
                                  </p:stCondLst>
                                  <p:childTnLst>
                                    <p:set>
                                      <p:cBhvr>
                                        <p:cTn id="92" dur="1" fill="hold">
                                          <p:stCondLst>
                                            <p:cond delay="0"/>
                                          </p:stCondLst>
                                        </p:cTn>
                                        <p:tgtEl>
                                          <p:spTgt spid="47"/>
                                        </p:tgtEl>
                                        <p:attrNameLst>
                                          <p:attrName>style.visibility</p:attrName>
                                        </p:attrNameLst>
                                      </p:cBhvr>
                                      <p:to>
                                        <p:strVal val="visible"/>
                                      </p:to>
                                    </p:set>
                                    <p:anim calcmode="lin" valueType="num">
                                      <p:cBhvr additive="base">
                                        <p:cTn id="93" dur="500" fill="hold"/>
                                        <p:tgtEl>
                                          <p:spTgt spid="47"/>
                                        </p:tgtEl>
                                        <p:attrNameLst>
                                          <p:attrName>ppt_x</p:attrName>
                                        </p:attrNameLst>
                                      </p:cBhvr>
                                      <p:tavLst>
                                        <p:tav tm="0">
                                          <p:val>
                                            <p:strVal val="1+#ppt_w/2"/>
                                          </p:val>
                                        </p:tav>
                                        <p:tav tm="100000">
                                          <p:val>
                                            <p:strVal val="#ppt_x"/>
                                          </p:val>
                                        </p:tav>
                                      </p:tavLst>
                                    </p:anim>
                                    <p:anim calcmode="lin" valueType="num">
                                      <p:cBhvr additive="base">
                                        <p:cTn id="94" dur="500" fill="hold"/>
                                        <p:tgtEl>
                                          <p:spTgt spid="47"/>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anim calcmode="lin" valueType="num">
                                      <p:cBhvr additive="base">
                                        <p:cTn id="97" dur="500" fill="hold"/>
                                        <p:tgtEl>
                                          <p:spTgt spid="46"/>
                                        </p:tgtEl>
                                        <p:attrNameLst>
                                          <p:attrName>ppt_x</p:attrName>
                                        </p:attrNameLst>
                                      </p:cBhvr>
                                      <p:tavLst>
                                        <p:tav tm="0">
                                          <p:val>
                                            <p:strVal val="1+#ppt_w/2"/>
                                          </p:val>
                                        </p:tav>
                                        <p:tav tm="100000">
                                          <p:val>
                                            <p:strVal val="#ppt_x"/>
                                          </p:val>
                                        </p:tav>
                                      </p:tavLst>
                                    </p:anim>
                                    <p:anim calcmode="lin" valueType="num">
                                      <p:cBhvr additive="base">
                                        <p:cTn id="98" dur="500" fill="hold"/>
                                        <p:tgtEl>
                                          <p:spTgt spid="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0" grpId="0"/>
      <p:bldP spid="23" grpId="0" animBg="1"/>
      <p:bldP spid="26" grpId="0"/>
      <p:bldP spid="29" grpId="0"/>
      <p:bldP spid="30" grpId="0" animBg="1"/>
      <p:bldP spid="31" grpId="0"/>
      <p:bldP spid="32" grpId="0" animBg="1"/>
      <p:bldP spid="33" grpId="0" animBg="1"/>
      <p:bldP spid="34" grpId="0"/>
      <p:bldP spid="35" grpId="0" animBg="1"/>
      <p:bldP spid="36" grpId="0" animBg="1"/>
      <p:bldP spid="37" grpId="0"/>
      <p:bldP spid="38" grpId="0"/>
      <p:bldP spid="44" grpId="0" animBg="1"/>
      <p:bldP spid="45" grpId="0" animBg="1"/>
      <p:bldP spid="46" grpId="0" animBg="1"/>
      <p:bldP spid="4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3078302" y="129548"/>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Steen onder de rei brengen</a:t>
            </a:r>
            <a:endParaRPr lang="nl-BE" sz="3600" dirty="0">
              <a:latin typeface="AR JULIAN" panose="02000000000000000000" pitchFamily="2" charset="0"/>
            </a:endParaRPr>
          </a:p>
        </p:txBody>
      </p:sp>
      <p:sp>
        <p:nvSpPr>
          <p:cNvPr id="5" name="Tekstvak 4"/>
          <p:cNvSpPr txBox="1"/>
          <p:nvPr/>
        </p:nvSpPr>
        <p:spPr>
          <a:xfrm>
            <a:off x="23741" y="2713"/>
            <a:ext cx="2851089" cy="900000"/>
          </a:xfrm>
          <a:prstGeom prst="rect">
            <a:avLst/>
          </a:prstGeom>
          <a:solidFill>
            <a:schemeClr val="accent6">
              <a:lumMod val="60000"/>
              <a:lumOff val="40000"/>
            </a:schemeClr>
          </a:solidFill>
        </p:spPr>
        <p:txBody>
          <a:bodyPr wrap="square" rtlCol="0">
            <a:spAutoFit/>
          </a:bodyPr>
          <a:lstStyle/>
          <a:p>
            <a:endParaRPr lang="nl-BE" dirty="0"/>
          </a:p>
        </p:txBody>
      </p:sp>
      <p:sp>
        <p:nvSpPr>
          <p:cNvPr id="6" name="Tekstvak 5"/>
          <p:cNvSpPr txBox="1"/>
          <p:nvPr/>
        </p:nvSpPr>
        <p:spPr>
          <a:xfrm>
            <a:off x="716948" y="111446"/>
            <a:ext cx="198305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16948" cy="900000"/>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18550" y="2713"/>
            <a:ext cx="2273449" cy="900000"/>
          </a:xfrm>
          <a:prstGeom prst="rect">
            <a:avLst/>
          </a:prstGeom>
        </p:spPr>
      </p:pic>
      <p:sp>
        <p:nvSpPr>
          <p:cNvPr id="2" name="Tijdelijke aanduiding voor voettekst 1"/>
          <p:cNvSpPr>
            <a:spLocks noGrp="1"/>
          </p:cNvSpPr>
          <p:nvPr>
            <p:ph type="ftr" sz="quarter" idx="11"/>
          </p:nvPr>
        </p:nvSpPr>
        <p:spPr/>
        <p:txBody>
          <a:bodyPr/>
          <a:lstStyle/>
          <a:p>
            <a:r>
              <a:rPr lang="nl-BE" smtClean="0"/>
              <a:t>Gilde van Molenaars</a:t>
            </a:r>
            <a:endParaRPr lang="nl-BE"/>
          </a:p>
        </p:txBody>
      </p:sp>
      <p:sp>
        <p:nvSpPr>
          <p:cNvPr id="3" name="Tijdelijke aanduiding voor dianummer 2"/>
          <p:cNvSpPr>
            <a:spLocks noGrp="1"/>
          </p:cNvSpPr>
          <p:nvPr>
            <p:ph type="sldNum" sz="quarter" idx="12"/>
          </p:nvPr>
        </p:nvSpPr>
        <p:spPr/>
        <p:txBody>
          <a:bodyPr/>
          <a:lstStyle/>
          <a:p>
            <a:fld id="{A6A1C6B5-0FD8-4053-99F0-CA7D12430399}" type="slidenum">
              <a:rPr lang="nl-BE" smtClean="0"/>
              <a:t>41</a:t>
            </a:fld>
            <a:endParaRPr lang="nl-BE"/>
          </a:p>
        </p:txBody>
      </p:sp>
      <p:sp>
        <p:nvSpPr>
          <p:cNvPr id="9" name="Tekstvak 8"/>
          <p:cNvSpPr txBox="1"/>
          <p:nvPr/>
        </p:nvSpPr>
        <p:spPr>
          <a:xfrm>
            <a:off x="3211453" y="961160"/>
            <a:ext cx="5769093" cy="677108"/>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“Onder de rei” brengen betekent:</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 De stenen controleren op oneffenheden en slijtage</a:t>
            </a:r>
            <a:endParaRPr lang="nl-BE" dirty="0">
              <a:latin typeface="Arial" panose="020B0604020202020204" pitchFamily="34" charset="0"/>
              <a:cs typeface="Arial" panose="020B0604020202020204" pitchFamily="34" charset="0"/>
            </a:endParaRPr>
          </a:p>
        </p:txBody>
      </p:sp>
      <p:pic>
        <p:nvPicPr>
          <p:cNvPr id="10" name="Afbeelding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99292" y="1541792"/>
            <a:ext cx="2160000" cy="1620000"/>
          </a:xfrm>
          <a:prstGeom prst="rect">
            <a:avLst/>
          </a:prstGeom>
        </p:spPr>
      </p:pic>
      <p:cxnSp>
        <p:nvCxnSpPr>
          <p:cNvPr id="11" name="Rechte verbindingslijn met pijl 10"/>
          <p:cNvCxnSpPr/>
          <p:nvPr/>
        </p:nvCxnSpPr>
        <p:spPr>
          <a:xfrm>
            <a:off x="1017033" y="2134946"/>
            <a:ext cx="56444" cy="7200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a:off x="1315304" y="2134946"/>
            <a:ext cx="56444" cy="7200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Stroomdiagram: Verbindingslijn 48"/>
          <p:cNvSpPr/>
          <p:nvPr/>
        </p:nvSpPr>
        <p:spPr>
          <a:xfrm rot="-10800000">
            <a:off x="8028992" y="2956565"/>
            <a:ext cx="3170604"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3" name="Rechte verbindingslijn met pijl 12"/>
          <p:cNvCxnSpPr/>
          <p:nvPr/>
        </p:nvCxnSpPr>
        <p:spPr>
          <a:xfrm flipH="1" flipV="1">
            <a:off x="1171812" y="2300656"/>
            <a:ext cx="45156" cy="733951"/>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4" name="Afbeelding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5478" y="1828338"/>
            <a:ext cx="3808823" cy="1620000"/>
          </a:xfrm>
          <a:prstGeom prst="rect">
            <a:avLst/>
          </a:prstGeom>
        </p:spPr>
      </p:pic>
      <p:sp>
        <p:nvSpPr>
          <p:cNvPr id="21" name="Stroomdiagram: Verbindingslijn 20"/>
          <p:cNvSpPr/>
          <p:nvPr/>
        </p:nvSpPr>
        <p:spPr>
          <a:xfrm rot="-10800000">
            <a:off x="8671470" y="3017535"/>
            <a:ext cx="1857698" cy="328974"/>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Stroomdiagram: Magnetische schijf 14"/>
          <p:cNvSpPr/>
          <p:nvPr/>
        </p:nvSpPr>
        <p:spPr>
          <a:xfrm>
            <a:off x="8022737" y="5083973"/>
            <a:ext cx="3170605" cy="1309511"/>
          </a:xfrm>
          <a:prstGeom prst="flowChartMagneticDisk">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4" name="Stroomdiagram: Verbindingslijn 53"/>
          <p:cNvSpPr/>
          <p:nvPr/>
        </p:nvSpPr>
        <p:spPr>
          <a:xfrm>
            <a:off x="8019452" y="5077791"/>
            <a:ext cx="3170604" cy="457200"/>
          </a:xfrm>
          <a:prstGeom prst="flowChartConnector">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Stroomdiagram: Verbindingslijn 15"/>
          <p:cNvSpPr/>
          <p:nvPr/>
        </p:nvSpPr>
        <p:spPr>
          <a:xfrm>
            <a:off x="8022738" y="5070801"/>
            <a:ext cx="3170604" cy="4572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Stroomdiagram: Verbindingslijn 16"/>
          <p:cNvSpPr/>
          <p:nvPr/>
        </p:nvSpPr>
        <p:spPr>
          <a:xfrm>
            <a:off x="9356039" y="5208149"/>
            <a:ext cx="540000" cy="180000"/>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8" name="Rechte verbindingslijn 17"/>
          <p:cNvCxnSpPr>
            <a:stCxn id="17" idx="2"/>
          </p:cNvCxnSpPr>
          <p:nvPr/>
        </p:nvCxnSpPr>
        <p:spPr>
          <a:xfrm>
            <a:off x="9356039" y="5298149"/>
            <a:ext cx="0" cy="91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6" name="Stroomdiagram: Magnetische schijf 45"/>
          <p:cNvSpPr/>
          <p:nvPr/>
        </p:nvSpPr>
        <p:spPr>
          <a:xfrm rot="-10800000">
            <a:off x="8028991" y="2104254"/>
            <a:ext cx="3170605" cy="1309511"/>
          </a:xfrm>
          <a:prstGeom prst="flowChartMagneticDisk">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5" name="Stroomdiagram: Verbindingslijn 54"/>
          <p:cNvSpPr/>
          <p:nvPr/>
        </p:nvSpPr>
        <p:spPr>
          <a:xfrm rot="-10800000">
            <a:off x="8028992" y="2956565"/>
            <a:ext cx="3170604" cy="457200"/>
          </a:xfrm>
          <a:prstGeom prst="flowChartConnector">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9" name="Rechte verbindingslijn 18"/>
          <p:cNvCxnSpPr/>
          <p:nvPr/>
        </p:nvCxnSpPr>
        <p:spPr>
          <a:xfrm>
            <a:off x="9896039" y="5316149"/>
            <a:ext cx="0" cy="90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Stroomdiagram: Verbindingslijn 52"/>
          <p:cNvSpPr/>
          <p:nvPr/>
        </p:nvSpPr>
        <p:spPr>
          <a:xfrm rot="-10800000">
            <a:off x="8685444" y="3017535"/>
            <a:ext cx="1857698" cy="328974"/>
          </a:xfrm>
          <a:prstGeom prst="flowChartConnector">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Stroomdiagram: Verbindingslijn 19"/>
          <p:cNvSpPr/>
          <p:nvPr/>
        </p:nvSpPr>
        <p:spPr>
          <a:xfrm>
            <a:off x="9360896" y="6089053"/>
            <a:ext cx="540000" cy="180000"/>
          </a:xfrm>
          <a:prstGeom prst="flowChartConnector">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Stroomdiagram: Verbindingslijn 21"/>
          <p:cNvSpPr/>
          <p:nvPr/>
        </p:nvSpPr>
        <p:spPr>
          <a:xfrm rot="-10800000">
            <a:off x="9370574" y="3077109"/>
            <a:ext cx="540000" cy="216549"/>
          </a:xfrm>
          <a:prstGeom prst="flowChartConnector">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3" name="Rechte verbindingslijn 22"/>
          <p:cNvCxnSpPr/>
          <p:nvPr/>
        </p:nvCxnSpPr>
        <p:spPr>
          <a:xfrm rot="-10800000" flipH="1">
            <a:off x="9373003" y="2323142"/>
            <a:ext cx="41" cy="91328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Rechte verbindingslijn 23"/>
          <p:cNvCxnSpPr/>
          <p:nvPr/>
        </p:nvCxnSpPr>
        <p:spPr>
          <a:xfrm rot="-10800000">
            <a:off x="9913003" y="2336430"/>
            <a:ext cx="0" cy="900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Stroomdiagram: Verbindingslijn 24"/>
          <p:cNvSpPr/>
          <p:nvPr/>
        </p:nvSpPr>
        <p:spPr>
          <a:xfrm rot="-10800000">
            <a:off x="9377860" y="2273851"/>
            <a:ext cx="540000" cy="178163"/>
          </a:xfrm>
          <a:prstGeom prst="flowChartConnector">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p:cNvSpPr txBox="1"/>
          <p:nvPr/>
        </p:nvSpPr>
        <p:spPr>
          <a:xfrm>
            <a:off x="11415554" y="2965535"/>
            <a:ext cx="720000" cy="338554"/>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Loper</a:t>
            </a:r>
            <a:endParaRPr lang="nl-BE" sz="1600" dirty="0">
              <a:latin typeface="Arial" panose="020B0604020202020204" pitchFamily="34" charset="0"/>
              <a:cs typeface="Arial" panose="020B0604020202020204" pitchFamily="34" charset="0"/>
            </a:endParaRPr>
          </a:p>
        </p:txBody>
      </p:sp>
      <p:sp>
        <p:nvSpPr>
          <p:cNvPr id="27" name="Tekstvak 26"/>
          <p:cNvSpPr txBox="1"/>
          <p:nvPr/>
        </p:nvSpPr>
        <p:spPr>
          <a:xfrm>
            <a:off x="11433078" y="5163188"/>
            <a:ext cx="749091"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Ligger</a:t>
            </a:r>
            <a:endParaRPr lang="nl-BE" sz="1600" dirty="0">
              <a:latin typeface="Arial" panose="020B0604020202020204" pitchFamily="34" charset="0"/>
              <a:cs typeface="Arial" panose="020B0604020202020204" pitchFamily="34" charset="0"/>
            </a:endParaRPr>
          </a:p>
        </p:txBody>
      </p:sp>
      <p:sp>
        <p:nvSpPr>
          <p:cNvPr id="50" name="Stroomdiagram: Proces 49"/>
          <p:cNvSpPr/>
          <p:nvPr/>
        </p:nvSpPr>
        <p:spPr>
          <a:xfrm rot="-10800000">
            <a:off x="8019452" y="3553967"/>
            <a:ext cx="3170605" cy="468000"/>
          </a:xfrm>
          <a:prstGeom prst="flowChartProcess">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Stroomdiagram: Proces 30"/>
          <p:cNvSpPr/>
          <p:nvPr/>
        </p:nvSpPr>
        <p:spPr>
          <a:xfrm>
            <a:off x="8040736" y="4390061"/>
            <a:ext cx="3170605" cy="468000"/>
          </a:xfrm>
          <a:prstGeom prst="flowChartProcess">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Tekstvak 27"/>
          <p:cNvSpPr txBox="1"/>
          <p:nvPr/>
        </p:nvSpPr>
        <p:spPr>
          <a:xfrm>
            <a:off x="151872" y="3614031"/>
            <a:ext cx="5809031" cy="830997"/>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De houten rei</a:t>
            </a:r>
            <a:r>
              <a:rPr lang="nl-BE" sz="1600" dirty="0" smtClean="0">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3 delen om en om gelijmd om kromtrekken te voorkomen,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 20 cm langer dan Ø van de steen</a:t>
            </a:r>
            <a:endParaRPr lang="nl-BE" sz="1600" dirty="0">
              <a:latin typeface="Arial" panose="020B0604020202020204" pitchFamily="34" charset="0"/>
              <a:cs typeface="Arial" panose="020B0604020202020204" pitchFamily="34" charset="0"/>
            </a:endParaRPr>
          </a:p>
        </p:txBody>
      </p:sp>
      <p:sp>
        <p:nvSpPr>
          <p:cNvPr id="34" name="Rechthoekige driehoek 33"/>
          <p:cNvSpPr/>
          <p:nvPr/>
        </p:nvSpPr>
        <p:spPr>
          <a:xfrm rot="-10800000" flipV="1">
            <a:off x="8691294" y="3897868"/>
            <a:ext cx="684000" cy="108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92D050"/>
              </a:solidFill>
            </a:endParaRPr>
          </a:p>
        </p:txBody>
      </p:sp>
      <p:cxnSp>
        <p:nvCxnSpPr>
          <p:cNvPr id="29" name="Rechte verbindingslijn 28"/>
          <p:cNvCxnSpPr/>
          <p:nvPr/>
        </p:nvCxnSpPr>
        <p:spPr>
          <a:xfrm>
            <a:off x="9356039" y="4405650"/>
            <a:ext cx="4857" cy="46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a:off x="9891182" y="4405650"/>
            <a:ext cx="4857" cy="46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rot="-10800000">
            <a:off x="9369272" y="3520932"/>
            <a:ext cx="4857" cy="46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rot="-10800000">
            <a:off x="9904415" y="3520932"/>
            <a:ext cx="4857" cy="4680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Rechthoekige driehoek 34"/>
          <p:cNvSpPr/>
          <p:nvPr/>
        </p:nvSpPr>
        <p:spPr>
          <a:xfrm>
            <a:off x="9918313" y="3897868"/>
            <a:ext cx="720000" cy="108000"/>
          </a:xfrm>
          <a:prstGeom prst="rtTriangl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Rechteraccolade 35"/>
          <p:cNvSpPr/>
          <p:nvPr/>
        </p:nvSpPr>
        <p:spPr>
          <a:xfrm>
            <a:off x="11147907" y="2273851"/>
            <a:ext cx="252000" cy="172800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7" name="Rechteraccolade 36"/>
          <p:cNvSpPr/>
          <p:nvPr/>
        </p:nvSpPr>
        <p:spPr>
          <a:xfrm>
            <a:off x="11168617" y="4410899"/>
            <a:ext cx="261175" cy="181049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38" name="Tekstvak 37"/>
          <p:cNvSpPr txBox="1"/>
          <p:nvPr/>
        </p:nvSpPr>
        <p:spPr>
          <a:xfrm>
            <a:off x="151872" y="5430856"/>
            <a:ext cx="7073258" cy="646331"/>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De loper:</a:t>
            </a:r>
            <a:r>
              <a:rPr lang="nl-BE" dirty="0" smtClean="0"/>
              <a:t> </a:t>
            </a:r>
            <a:r>
              <a:rPr lang="nl-BE" sz="1600" dirty="0" smtClean="0">
                <a:latin typeface="Arial" panose="020B0604020202020204" pitchFamily="34" charset="0"/>
                <a:cs typeface="Arial" panose="020B0604020202020204" pitchFamily="34" charset="0"/>
              </a:rPr>
              <a:t>hol of arm uitgeslagen rond de krop, vlak op de maalbaan</a:t>
            </a:r>
          </a:p>
          <a:p>
            <a:r>
              <a:rPr lang="nl-BE" sz="1600" dirty="0" smtClean="0">
                <a:latin typeface="Arial" panose="020B0604020202020204" pitchFamily="34" charset="0"/>
                <a:cs typeface="Arial" panose="020B0604020202020204" pitchFamily="34" charset="0"/>
              </a:rPr>
              <a:t>De ligger:</a:t>
            </a:r>
            <a:r>
              <a:rPr lang="nl-BE" dirty="0" smtClean="0">
                <a:latin typeface="Arial" panose="020B0604020202020204" pitchFamily="34" charset="0"/>
                <a:cs typeface="Arial" panose="020B0604020202020204" pitchFamily="34" charset="0"/>
              </a:rPr>
              <a:t> </a:t>
            </a:r>
            <a:r>
              <a:rPr lang="nl-BE" sz="1600" dirty="0" smtClean="0">
                <a:latin typeface="Arial" panose="020B0604020202020204" pitchFamily="34" charset="0"/>
                <a:cs typeface="Arial" panose="020B0604020202020204" pitchFamily="34" charset="0"/>
              </a:rPr>
              <a:t>volledig vlak</a:t>
            </a:r>
            <a:endParaRPr lang="nl-BE" sz="1600" dirty="0">
              <a:latin typeface="Arial" panose="020B0604020202020204" pitchFamily="34" charset="0"/>
              <a:cs typeface="Arial" panose="020B0604020202020204" pitchFamily="34" charset="0"/>
            </a:endParaRPr>
          </a:p>
        </p:txBody>
      </p:sp>
      <p:sp>
        <p:nvSpPr>
          <p:cNvPr id="39" name="Tekstvak 38"/>
          <p:cNvSpPr txBox="1"/>
          <p:nvPr/>
        </p:nvSpPr>
        <p:spPr>
          <a:xfrm>
            <a:off x="151872" y="4468819"/>
            <a:ext cx="8040736" cy="923330"/>
          </a:xfrm>
          <a:prstGeom prst="rect">
            <a:avLst/>
          </a:prstGeom>
          <a:noFill/>
        </p:spPr>
        <p:txBody>
          <a:bodyPr wrap="square" rtlCol="0">
            <a:spAutoFit/>
          </a:bodyPr>
          <a:lstStyle/>
          <a:p>
            <a:pPr marL="285750" indent="-285750">
              <a:buFont typeface="Arial" panose="020B0604020202020204" pitchFamily="34" charset="0"/>
              <a:buChar char="•"/>
            </a:pPr>
            <a:r>
              <a:rPr lang="nl-BE" dirty="0" smtClean="0"/>
              <a:t>De rei, insmeren met </a:t>
            </a:r>
            <a:r>
              <a:rPr lang="nl-BE" dirty="0" smtClean="0">
                <a:solidFill>
                  <a:srgbClr val="FF0000"/>
                </a:solidFill>
              </a:rPr>
              <a:t>‘steenrood’ </a:t>
            </a:r>
            <a:r>
              <a:rPr lang="nl-BE" dirty="0" smtClean="0">
                <a:solidFill>
                  <a:srgbClr val="FF0000"/>
                </a:solidFill>
                <a:latin typeface="Arial" panose="020B0604020202020204" pitchFamily="34" charset="0"/>
                <a:cs typeface="Arial" panose="020B0604020202020204" pitchFamily="34" charset="0"/>
              </a:rPr>
              <a:t>⃰</a:t>
            </a:r>
            <a:r>
              <a:rPr lang="nl-BE" dirty="0" smtClean="0">
                <a:solidFill>
                  <a:srgbClr val="FF0000"/>
                </a:solidFill>
              </a:rPr>
              <a:t> </a:t>
            </a:r>
            <a:r>
              <a:rPr lang="nl-BE" dirty="0" smtClean="0"/>
              <a:t>,</a:t>
            </a:r>
            <a:r>
              <a:rPr lang="nl-BE" dirty="0" smtClean="0">
                <a:solidFill>
                  <a:srgbClr val="FF0000"/>
                </a:solidFill>
              </a:rPr>
              <a:t> </a:t>
            </a:r>
            <a:r>
              <a:rPr lang="nl-BE" dirty="0" smtClean="0"/>
              <a:t>kleurstof en over het maaloppervlak wrijven. </a:t>
            </a:r>
          </a:p>
          <a:p>
            <a:pPr marL="285750" indent="-285750">
              <a:buFont typeface="Arial" panose="020B0604020202020204" pitchFamily="34" charset="0"/>
              <a:buChar char="•"/>
            </a:pPr>
            <a:r>
              <a:rPr lang="nl-BE" dirty="0" smtClean="0"/>
              <a:t>Verhoogde gekleurde punten afvlakken met kneushamer.</a:t>
            </a:r>
          </a:p>
          <a:p>
            <a:r>
              <a:rPr lang="nl-BE" dirty="0" smtClean="0">
                <a:solidFill>
                  <a:srgbClr val="FF0000"/>
                </a:solidFill>
              </a:rPr>
              <a:t>	Niet op de maalbaan!!! Daar kerven iets smaller maken</a:t>
            </a:r>
            <a:endParaRPr lang="nl-BE" dirty="0">
              <a:solidFill>
                <a:srgbClr val="FF0000"/>
              </a:solidFill>
            </a:endParaRPr>
          </a:p>
        </p:txBody>
      </p:sp>
      <p:cxnSp>
        <p:nvCxnSpPr>
          <p:cNvPr id="40" name="Rechte verbindingslijn 39"/>
          <p:cNvCxnSpPr/>
          <p:nvPr/>
        </p:nvCxnSpPr>
        <p:spPr>
          <a:xfrm flipV="1">
            <a:off x="10650057" y="4021968"/>
            <a:ext cx="540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p:cNvCxnSpPr/>
          <p:nvPr/>
        </p:nvCxnSpPr>
        <p:spPr>
          <a:xfrm flipH="1">
            <a:off x="8028991" y="4021968"/>
            <a:ext cx="576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2" name="Stroomdiagram: Proces 41"/>
          <p:cNvSpPr/>
          <p:nvPr/>
        </p:nvSpPr>
        <p:spPr>
          <a:xfrm>
            <a:off x="9969358" y="1370315"/>
            <a:ext cx="540000" cy="144000"/>
          </a:xfrm>
          <a:prstGeom prst="flowChartProcess">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Tekstvak 42"/>
          <p:cNvSpPr txBox="1"/>
          <p:nvPr/>
        </p:nvSpPr>
        <p:spPr>
          <a:xfrm>
            <a:off x="10529168" y="1238786"/>
            <a:ext cx="879578" cy="338554"/>
          </a:xfrm>
          <a:prstGeom prst="rect">
            <a:avLst/>
          </a:prstGeom>
          <a:noFill/>
        </p:spPr>
        <p:txBody>
          <a:bodyPr wrap="square" rtlCol="0">
            <a:spAutoFit/>
          </a:bodyPr>
          <a:lstStyle/>
          <a:p>
            <a:r>
              <a:rPr lang="nl-BE" sz="1600" dirty="0" smtClean="0"/>
              <a:t>Hol</a:t>
            </a:r>
            <a:endParaRPr lang="nl-BE" sz="1600" dirty="0"/>
          </a:p>
        </p:txBody>
      </p:sp>
      <p:sp>
        <p:nvSpPr>
          <p:cNvPr id="44" name="Stroomdiagram: Proces 43"/>
          <p:cNvSpPr/>
          <p:nvPr/>
        </p:nvSpPr>
        <p:spPr>
          <a:xfrm>
            <a:off x="9940649" y="1629222"/>
            <a:ext cx="540000" cy="144000"/>
          </a:xfrm>
          <a:prstGeom prst="flowChartProces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56" name="Rechte verbindingslijn 55"/>
          <p:cNvCxnSpPr/>
          <p:nvPr/>
        </p:nvCxnSpPr>
        <p:spPr>
          <a:xfrm>
            <a:off x="8619294" y="4021968"/>
            <a:ext cx="756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5" name="Tekstvak 44"/>
          <p:cNvSpPr txBox="1"/>
          <p:nvPr/>
        </p:nvSpPr>
        <p:spPr>
          <a:xfrm>
            <a:off x="10534024" y="1558266"/>
            <a:ext cx="798467" cy="338554"/>
          </a:xfrm>
          <a:prstGeom prst="rect">
            <a:avLst/>
          </a:prstGeom>
          <a:noFill/>
        </p:spPr>
        <p:txBody>
          <a:bodyPr wrap="square" rtlCol="0">
            <a:spAutoFit/>
          </a:bodyPr>
          <a:lstStyle/>
          <a:p>
            <a:r>
              <a:rPr lang="nl-BE" sz="1600" dirty="0" smtClean="0"/>
              <a:t>Vlak</a:t>
            </a:r>
            <a:endParaRPr lang="nl-BE" sz="1600" dirty="0"/>
          </a:p>
        </p:txBody>
      </p:sp>
      <p:sp>
        <p:nvSpPr>
          <p:cNvPr id="47" name="Tekstvak 46"/>
          <p:cNvSpPr txBox="1"/>
          <p:nvPr/>
        </p:nvSpPr>
        <p:spPr>
          <a:xfrm>
            <a:off x="5598674" y="2328312"/>
            <a:ext cx="748035" cy="276999"/>
          </a:xfrm>
          <a:prstGeom prst="rect">
            <a:avLst/>
          </a:prstGeom>
          <a:noFill/>
        </p:spPr>
        <p:txBody>
          <a:bodyPr wrap="square" rtlCol="0">
            <a:spAutoFit/>
          </a:bodyPr>
          <a:lstStyle/>
          <a:p>
            <a:r>
              <a:rPr lang="nl-BE" sz="1200" dirty="0" smtClean="0">
                <a:solidFill>
                  <a:schemeClr val="bg1"/>
                </a:solidFill>
                <a:latin typeface="Arial" panose="020B0604020202020204" pitchFamily="34" charset="0"/>
                <a:cs typeface="Arial" panose="020B0604020202020204" pitchFamily="34" charset="0"/>
              </a:rPr>
              <a:t>De rei</a:t>
            </a:r>
            <a:endParaRPr lang="nl-BE" sz="1200" dirty="0">
              <a:solidFill>
                <a:schemeClr val="bg1"/>
              </a:solidFill>
              <a:latin typeface="Arial" panose="020B0604020202020204" pitchFamily="34" charset="0"/>
              <a:cs typeface="Arial" panose="020B0604020202020204" pitchFamily="34" charset="0"/>
            </a:endParaRPr>
          </a:p>
        </p:txBody>
      </p:sp>
      <p:sp>
        <p:nvSpPr>
          <p:cNvPr id="48" name="Tekstvak 47"/>
          <p:cNvSpPr txBox="1"/>
          <p:nvPr/>
        </p:nvSpPr>
        <p:spPr>
          <a:xfrm>
            <a:off x="3479343" y="2228682"/>
            <a:ext cx="1187990" cy="276999"/>
          </a:xfrm>
          <a:prstGeom prst="rect">
            <a:avLst/>
          </a:prstGeom>
          <a:noFill/>
        </p:spPr>
        <p:txBody>
          <a:bodyPr wrap="square" rtlCol="0">
            <a:spAutoFit/>
          </a:bodyPr>
          <a:lstStyle/>
          <a:p>
            <a:r>
              <a:rPr lang="nl-BE" sz="1200" dirty="0" smtClean="0">
                <a:solidFill>
                  <a:schemeClr val="bg1"/>
                </a:solidFill>
                <a:latin typeface="Arial" panose="020B0604020202020204" pitchFamily="34" charset="0"/>
                <a:cs typeface="Arial" panose="020B0604020202020204" pitchFamily="34" charset="0"/>
              </a:rPr>
              <a:t>Steenwijzer</a:t>
            </a:r>
            <a:endParaRPr lang="nl-BE" sz="1200" dirty="0">
              <a:solidFill>
                <a:schemeClr val="bg1"/>
              </a:solidFill>
              <a:latin typeface="Arial" panose="020B0604020202020204" pitchFamily="34" charset="0"/>
              <a:cs typeface="Arial" panose="020B0604020202020204" pitchFamily="34" charset="0"/>
            </a:endParaRPr>
          </a:p>
        </p:txBody>
      </p:sp>
      <p:sp>
        <p:nvSpPr>
          <p:cNvPr id="52" name="Tekstvak 51"/>
          <p:cNvSpPr txBox="1"/>
          <p:nvPr/>
        </p:nvSpPr>
        <p:spPr>
          <a:xfrm>
            <a:off x="151872" y="6098574"/>
            <a:ext cx="5750486" cy="369332"/>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 </a:t>
            </a:r>
            <a:r>
              <a:rPr lang="nl-BE" sz="1600" dirty="0" smtClean="0">
                <a:solidFill>
                  <a:srgbClr val="FF0000"/>
                </a:solidFill>
                <a:latin typeface="Arial" panose="020B0604020202020204" pitchFamily="34" charset="0"/>
                <a:cs typeface="Arial" panose="020B0604020202020204" pitchFamily="34" charset="0"/>
              </a:rPr>
              <a:t>steenrood, vervanger van ‘bolus’ , verboden vanwege giftig </a:t>
            </a:r>
            <a:endParaRPr lang="nl-BE" sz="1600" dirty="0">
              <a:solidFill>
                <a:srgbClr val="FF0000"/>
              </a:solidFill>
            </a:endParaRPr>
          </a:p>
        </p:txBody>
      </p:sp>
      <p:cxnSp>
        <p:nvCxnSpPr>
          <p:cNvPr id="57" name="Rechte verbindingslijn 56"/>
          <p:cNvCxnSpPr/>
          <p:nvPr/>
        </p:nvCxnSpPr>
        <p:spPr>
          <a:xfrm>
            <a:off x="9918313" y="4021968"/>
            <a:ext cx="72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p:cNvCxnSpPr/>
          <p:nvPr/>
        </p:nvCxnSpPr>
        <p:spPr>
          <a:xfrm flipV="1">
            <a:off x="8040736" y="4858061"/>
            <a:ext cx="129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p:cNvCxnSpPr/>
          <p:nvPr/>
        </p:nvCxnSpPr>
        <p:spPr>
          <a:xfrm flipV="1">
            <a:off x="9894056" y="4858061"/>
            <a:ext cx="1296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2"/>
                                        </p:tgtEl>
                                        <p:attrNameLst>
                                          <p:attrName>style.visibility</p:attrName>
                                        </p:attrNameLst>
                                      </p:cBhvr>
                                      <p:to>
                                        <p:strVal val="visible"/>
                                      </p:to>
                                    </p:set>
                                    <p:anim calcmode="lin" valueType="num">
                                      <p:cBhvr additive="base">
                                        <p:cTn id="29" dur="500" fill="hold"/>
                                        <p:tgtEl>
                                          <p:spTgt spid="52"/>
                                        </p:tgtEl>
                                        <p:attrNameLst>
                                          <p:attrName>ppt_x</p:attrName>
                                        </p:attrNameLst>
                                      </p:cBhvr>
                                      <p:tavLst>
                                        <p:tav tm="0">
                                          <p:val>
                                            <p:strVal val="#ppt_x"/>
                                          </p:val>
                                        </p:tav>
                                        <p:tav tm="100000">
                                          <p:val>
                                            <p:strVal val="#ppt_x"/>
                                          </p:val>
                                        </p:tav>
                                      </p:tavLst>
                                    </p:anim>
                                    <p:anim calcmode="lin" valueType="num">
                                      <p:cBhvr additive="base">
                                        <p:cTn id="30"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additive="base">
                                        <p:cTn id="39" dur="500" fill="hold"/>
                                        <p:tgtEl>
                                          <p:spTgt spid="53"/>
                                        </p:tgtEl>
                                        <p:attrNameLst>
                                          <p:attrName>ppt_x</p:attrName>
                                        </p:attrNameLst>
                                      </p:cBhvr>
                                      <p:tavLst>
                                        <p:tav tm="0">
                                          <p:val>
                                            <p:strVal val="#ppt_x"/>
                                          </p:val>
                                        </p:tav>
                                        <p:tav tm="100000">
                                          <p:val>
                                            <p:strVal val="#ppt_x"/>
                                          </p:val>
                                        </p:tav>
                                      </p:tavLst>
                                    </p:anim>
                                    <p:anim calcmode="lin" valueType="num">
                                      <p:cBhvr additive="base">
                                        <p:cTn id="40" dur="500" fill="hold"/>
                                        <p:tgtEl>
                                          <p:spTgt spid="53"/>
                                        </p:tgtEl>
                                        <p:attrNameLst>
                                          <p:attrName>ppt_y</p:attrName>
                                        </p:attrNameLst>
                                      </p:cBhvr>
                                      <p:tavLst>
                                        <p:tav tm="0">
                                          <p:val>
                                            <p:strVal val="1+#ppt_h/2"/>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500" fill="hold"/>
                                        <p:tgtEl>
                                          <p:spTgt spid="34"/>
                                        </p:tgtEl>
                                        <p:attrNameLst>
                                          <p:attrName>ppt_x</p:attrName>
                                        </p:attrNameLst>
                                      </p:cBhvr>
                                      <p:tavLst>
                                        <p:tav tm="0">
                                          <p:val>
                                            <p:strVal val="1+#ppt_w/2"/>
                                          </p:val>
                                        </p:tav>
                                        <p:tav tm="100000">
                                          <p:val>
                                            <p:strVal val="#ppt_x"/>
                                          </p:val>
                                        </p:tav>
                                      </p:tavLst>
                                    </p:anim>
                                    <p:anim calcmode="lin" valueType="num">
                                      <p:cBhvr additive="base">
                                        <p:cTn id="44" dur="500" fill="hold"/>
                                        <p:tgtEl>
                                          <p:spTgt spid="34"/>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additive="base">
                                        <p:cTn id="47" dur="500" fill="hold"/>
                                        <p:tgtEl>
                                          <p:spTgt spid="35"/>
                                        </p:tgtEl>
                                        <p:attrNameLst>
                                          <p:attrName>ppt_x</p:attrName>
                                        </p:attrNameLst>
                                      </p:cBhvr>
                                      <p:tavLst>
                                        <p:tav tm="0">
                                          <p:val>
                                            <p:strVal val="1+#ppt_w/2"/>
                                          </p:val>
                                        </p:tav>
                                        <p:tav tm="100000">
                                          <p:val>
                                            <p:strVal val="#ppt_x"/>
                                          </p:val>
                                        </p:tav>
                                      </p:tavLst>
                                    </p:anim>
                                    <p:anim calcmode="lin" valueType="num">
                                      <p:cBhvr additive="base">
                                        <p:cTn id="48" dur="500" fill="hold"/>
                                        <p:tgtEl>
                                          <p:spTgt spid="35"/>
                                        </p:tgtEl>
                                        <p:attrNameLst>
                                          <p:attrName>ppt_y</p:attrName>
                                        </p:attrNameLst>
                                      </p:cBhvr>
                                      <p:tavLst>
                                        <p:tav tm="0">
                                          <p:val>
                                            <p:strVal val="#ppt_y"/>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ppt_x"/>
                                          </p:val>
                                        </p:tav>
                                        <p:tav tm="100000">
                                          <p:val>
                                            <p:strVal val="#ppt_x"/>
                                          </p:val>
                                        </p:tav>
                                      </p:tavLst>
                                    </p:anim>
                                    <p:anim calcmode="lin" valueType="num">
                                      <p:cBhvr additive="base">
                                        <p:cTn id="52" dur="500" fill="hold"/>
                                        <p:tgtEl>
                                          <p:spTgt spid="4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anim calcmode="lin" valueType="num">
                                      <p:cBhvr additive="base">
                                        <p:cTn id="55" dur="500" fill="hold"/>
                                        <p:tgtEl>
                                          <p:spTgt spid="44"/>
                                        </p:tgtEl>
                                        <p:attrNameLst>
                                          <p:attrName>ppt_x</p:attrName>
                                        </p:attrNameLst>
                                      </p:cBhvr>
                                      <p:tavLst>
                                        <p:tav tm="0">
                                          <p:val>
                                            <p:strVal val="#ppt_x"/>
                                          </p:val>
                                        </p:tav>
                                        <p:tav tm="100000">
                                          <p:val>
                                            <p:strVal val="#ppt_x"/>
                                          </p:val>
                                        </p:tav>
                                      </p:tavLst>
                                    </p:anim>
                                    <p:anim calcmode="lin" valueType="num">
                                      <p:cBhvr additive="base">
                                        <p:cTn id="56" dur="500" fill="hold"/>
                                        <p:tgtEl>
                                          <p:spTgt spid="4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ppt_x"/>
                                          </p:val>
                                        </p:tav>
                                        <p:tav tm="100000">
                                          <p:val>
                                            <p:strVal val="#ppt_x"/>
                                          </p:val>
                                        </p:tav>
                                      </p:tavLst>
                                    </p:anim>
                                    <p:anim calcmode="lin" valueType="num">
                                      <p:cBhvr additive="base">
                                        <p:cTn id="60" dur="500" fill="hold"/>
                                        <p:tgtEl>
                                          <p:spTgt spid="43"/>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ppt_x"/>
                                          </p:val>
                                        </p:tav>
                                        <p:tav tm="100000">
                                          <p:val>
                                            <p:strVal val="#ppt_x"/>
                                          </p:val>
                                        </p:tav>
                                      </p:tavLst>
                                    </p:anim>
                                    <p:anim calcmode="lin" valueType="num">
                                      <p:cBhvr additive="base">
                                        <p:cTn id="64" dur="500" fill="hold"/>
                                        <p:tgtEl>
                                          <p:spTgt spid="45"/>
                                        </p:tgtEl>
                                        <p:attrNameLst>
                                          <p:attrName>ppt_y</p:attrName>
                                        </p:attrNameLst>
                                      </p:cBhvr>
                                      <p:tavLst>
                                        <p:tav tm="0">
                                          <p:val>
                                            <p:strVal val="1+#ppt_h/2"/>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1+#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additive="base">
                                        <p:cTn id="71" dur="500" fill="hold"/>
                                        <p:tgtEl>
                                          <p:spTgt spid="56"/>
                                        </p:tgtEl>
                                        <p:attrNameLst>
                                          <p:attrName>ppt_x</p:attrName>
                                        </p:attrNameLst>
                                      </p:cBhvr>
                                      <p:tavLst>
                                        <p:tav tm="0">
                                          <p:val>
                                            <p:strVal val="#ppt_x"/>
                                          </p:val>
                                        </p:tav>
                                        <p:tav tm="100000">
                                          <p:val>
                                            <p:strVal val="#ppt_x"/>
                                          </p:val>
                                        </p:tav>
                                      </p:tavLst>
                                    </p:anim>
                                    <p:anim calcmode="lin" valueType="num">
                                      <p:cBhvr additive="base">
                                        <p:cTn id="72" dur="500" fill="hold"/>
                                        <p:tgtEl>
                                          <p:spTgt spid="5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additive="base">
                                        <p:cTn id="75" dur="500" fill="hold"/>
                                        <p:tgtEl>
                                          <p:spTgt spid="57"/>
                                        </p:tgtEl>
                                        <p:attrNameLst>
                                          <p:attrName>ppt_x</p:attrName>
                                        </p:attrNameLst>
                                      </p:cBhvr>
                                      <p:tavLst>
                                        <p:tav tm="0">
                                          <p:val>
                                            <p:strVal val="#ppt_x"/>
                                          </p:val>
                                        </p:tav>
                                        <p:tav tm="100000">
                                          <p:val>
                                            <p:strVal val="#ppt_x"/>
                                          </p:val>
                                        </p:tav>
                                      </p:tavLst>
                                    </p:anim>
                                    <p:anim calcmode="lin" valueType="num">
                                      <p:cBhvr additive="base">
                                        <p:cTn id="7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55"/>
                                        </p:tgtEl>
                                        <p:attrNameLst>
                                          <p:attrName>style.visibility</p:attrName>
                                        </p:attrNameLst>
                                      </p:cBhvr>
                                      <p:to>
                                        <p:strVal val="visible"/>
                                      </p:to>
                                    </p:set>
                                    <p:anim calcmode="lin" valueType="num">
                                      <p:cBhvr additive="base">
                                        <p:cTn id="81" dur="500" fill="hold"/>
                                        <p:tgtEl>
                                          <p:spTgt spid="55"/>
                                        </p:tgtEl>
                                        <p:attrNameLst>
                                          <p:attrName>ppt_x</p:attrName>
                                        </p:attrNameLst>
                                      </p:cBhvr>
                                      <p:tavLst>
                                        <p:tav tm="0">
                                          <p:val>
                                            <p:strVal val="#ppt_x"/>
                                          </p:val>
                                        </p:tav>
                                        <p:tav tm="100000">
                                          <p:val>
                                            <p:strVal val="#ppt_x"/>
                                          </p:val>
                                        </p:tav>
                                      </p:tavLst>
                                    </p:anim>
                                    <p:anim calcmode="lin" valueType="num">
                                      <p:cBhvr additive="base">
                                        <p:cTn id="82" dur="500" fill="hold"/>
                                        <p:tgtEl>
                                          <p:spTgt spid="5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additive="base">
                                        <p:cTn id="85" dur="500" fill="hold"/>
                                        <p:tgtEl>
                                          <p:spTgt spid="40"/>
                                        </p:tgtEl>
                                        <p:attrNameLst>
                                          <p:attrName>ppt_x</p:attrName>
                                        </p:attrNameLst>
                                      </p:cBhvr>
                                      <p:tavLst>
                                        <p:tav tm="0">
                                          <p:val>
                                            <p:strVal val="#ppt_x"/>
                                          </p:val>
                                        </p:tav>
                                        <p:tav tm="100000">
                                          <p:val>
                                            <p:strVal val="#ppt_x"/>
                                          </p:val>
                                        </p:tav>
                                      </p:tavLst>
                                    </p:anim>
                                    <p:anim calcmode="lin" valueType="num">
                                      <p:cBhvr additive="base">
                                        <p:cTn id="86" dur="500" fill="hold"/>
                                        <p:tgtEl>
                                          <p:spTgt spid="40"/>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 calcmode="lin" valueType="num">
                                      <p:cBhvr additive="base">
                                        <p:cTn id="89" dur="500" fill="hold"/>
                                        <p:tgtEl>
                                          <p:spTgt spid="41"/>
                                        </p:tgtEl>
                                        <p:attrNameLst>
                                          <p:attrName>ppt_x</p:attrName>
                                        </p:attrNameLst>
                                      </p:cBhvr>
                                      <p:tavLst>
                                        <p:tav tm="0">
                                          <p:val>
                                            <p:strVal val="#ppt_x"/>
                                          </p:val>
                                        </p:tav>
                                        <p:tav tm="100000">
                                          <p:val>
                                            <p:strVal val="#ppt_x"/>
                                          </p:val>
                                        </p:tav>
                                      </p:tavLst>
                                    </p:anim>
                                    <p:anim calcmode="lin" valueType="num">
                                      <p:cBhvr additive="base">
                                        <p:cTn id="90" dur="500" fill="hold"/>
                                        <p:tgtEl>
                                          <p:spTgt spid="41"/>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anim calcmode="lin" valueType="num">
                                      <p:cBhvr additive="base">
                                        <p:cTn id="93" dur="500" fill="hold"/>
                                        <p:tgtEl>
                                          <p:spTgt spid="54"/>
                                        </p:tgtEl>
                                        <p:attrNameLst>
                                          <p:attrName>ppt_x</p:attrName>
                                        </p:attrNameLst>
                                      </p:cBhvr>
                                      <p:tavLst>
                                        <p:tav tm="0">
                                          <p:val>
                                            <p:strVal val="#ppt_x"/>
                                          </p:val>
                                        </p:tav>
                                        <p:tav tm="100000">
                                          <p:val>
                                            <p:strVal val="#ppt_x"/>
                                          </p:val>
                                        </p:tav>
                                      </p:tavLst>
                                    </p:anim>
                                    <p:anim calcmode="lin" valueType="num">
                                      <p:cBhvr additive="base">
                                        <p:cTn id="94" dur="500" fill="hold"/>
                                        <p:tgtEl>
                                          <p:spTgt spid="54"/>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61"/>
                                        </p:tgtEl>
                                        <p:attrNameLst>
                                          <p:attrName>style.visibility</p:attrName>
                                        </p:attrNameLst>
                                      </p:cBhvr>
                                      <p:to>
                                        <p:strVal val="visible"/>
                                      </p:to>
                                    </p:set>
                                    <p:anim calcmode="lin" valueType="num">
                                      <p:cBhvr additive="base">
                                        <p:cTn id="97" dur="500" fill="hold"/>
                                        <p:tgtEl>
                                          <p:spTgt spid="61"/>
                                        </p:tgtEl>
                                        <p:attrNameLst>
                                          <p:attrName>ppt_x</p:attrName>
                                        </p:attrNameLst>
                                      </p:cBhvr>
                                      <p:tavLst>
                                        <p:tav tm="0">
                                          <p:val>
                                            <p:strVal val="#ppt_x"/>
                                          </p:val>
                                        </p:tav>
                                        <p:tav tm="100000">
                                          <p:val>
                                            <p:strVal val="#ppt_x"/>
                                          </p:val>
                                        </p:tav>
                                      </p:tavLst>
                                    </p:anim>
                                    <p:anim calcmode="lin" valueType="num">
                                      <p:cBhvr additive="base">
                                        <p:cTn id="98" dur="500" fill="hold"/>
                                        <p:tgtEl>
                                          <p:spTgt spid="61"/>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anim calcmode="lin" valueType="num">
                                      <p:cBhvr additive="base">
                                        <p:cTn id="101" dur="500" fill="hold"/>
                                        <p:tgtEl>
                                          <p:spTgt spid="59"/>
                                        </p:tgtEl>
                                        <p:attrNameLst>
                                          <p:attrName>ppt_x</p:attrName>
                                        </p:attrNameLst>
                                      </p:cBhvr>
                                      <p:tavLst>
                                        <p:tav tm="0">
                                          <p:val>
                                            <p:strVal val="#ppt_x"/>
                                          </p:val>
                                        </p:tav>
                                        <p:tav tm="100000">
                                          <p:val>
                                            <p:strVal val="#ppt_x"/>
                                          </p:val>
                                        </p:tav>
                                      </p:tavLst>
                                    </p:anim>
                                    <p:anim calcmode="lin" valueType="num">
                                      <p:cBhvr additive="base">
                                        <p:cTn id="102"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4" grpId="0" animBg="1"/>
      <p:bldP spid="55" grpId="0" animBg="1"/>
      <p:bldP spid="53" grpId="0" animBg="1"/>
      <p:bldP spid="28" grpId="0"/>
      <p:bldP spid="34" grpId="0" animBg="1"/>
      <p:bldP spid="35" grpId="0" animBg="1"/>
      <p:bldP spid="38" grpId="0"/>
      <p:bldP spid="39" grpId="0"/>
      <p:bldP spid="42" grpId="0" animBg="1"/>
      <p:bldP spid="43" grpId="0"/>
      <p:bldP spid="44" grpId="0" animBg="1"/>
      <p:bldP spid="45" grpId="0"/>
      <p:bldP spid="47" grpId="0"/>
      <p:bldP spid="48" grpId="0"/>
      <p:bldP spid="5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220119"/>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billen </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a:xfrm>
            <a:off x="863242" y="6383117"/>
            <a:ext cx="2743200" cy="365125"/>
          </a:xfrm>
        </p:spPr>
        <p:txBody>
          <a:bodyPr/>
          <a:lstStyle/>
          <a:p>
            <a:fld id="{9F137BDC-429A-4E95-A3E5-CD938725EEA9}"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42</a:t>
            </a:fld>
            <a:endParaRPr lang="nl-BE"/>
          </a:p>
        </p:txBody>
      </p:sp>
      <p:pic>
        <p:nvPicPr>
          <p:cNvPr id="26"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150" y="4447650"/>
            <a:ext cx="4605338"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Rechte verbindingslijn 26"/>
          <p:cNvCxnSpPr/>
          <p:nvPr/>
        </p:nvCxnSpPr>
        <p:spPr>
          <a:xfrm>
            <a:off x="417513" y="5136625"/>
            <a:ext cx="4899025" cy="349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p:nvPr/>
        </p:nvCxnSpPr>
        <p:spPr>
          <a:xfrm flipH="1" flipV="1">
            <a:off x="924898" y="4694154"/>
            <a:ext cx="6350" cy="431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flipV="1">
            <a:off x="2192415" y="4685775"/>
            <a:ext cx="0" cy="115887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29"/>
          <p:cNvCxnSpPr/>
          <p:nvPr/>
        </p:nvCxnSpPr>
        <p:spPr>
          <a:xfrm flipV="1">
            <a:off x="3182579" y="4685775"/>
            <a:ext cx="0" cy="431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30"/>
          <p:cNvCxnSpPr/>
          <p:nvPr/>
        </p:nvCxnSpPr>
        <p:spPr>
          <a:xfrm>
            <a:off x="4209692" y="4685775"/>
            <a:ext cx="11112" cy="1158875"/>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a:off x="5079642" y="4685775"/>
            <a:ext cx="0" cy="4318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Rechte verbindingslijn 32"/>
          <p:cNvCxnSpPr/>
          <p:nvPr/>
        </p:nvCxnSpPr>
        <p:spPr>
          <a:xfrm>
            <a:off x="1073150" y="5101700"/>
            <a:ext cx="22225" cy="7191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Rechte verbindingslijn 33"/>
          <p:cNvCxnSpPr/>
          <p:nvPr/>
        </p:nvCxnSpPr>
        <p:spPr>
          <a:xfrm flipH="1">
            <a:off x="3684229" y="5136625"/>
            <a:ext cx="11113" cy="6842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a:xfrm>
            <a:off x="744179" y="4785787"/>
            <a:ext cx="46085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PIJL-LINKS 35"/>
          <p:cNvSpPr/>
          <p:nvPr/>
        </p:nvSpPr>
        <p:spPr>
          <a:xfrm>
            <a:off x="936625" y="4712762"/>
            <a:ext cx="215900"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7" name="PIJL-RECHTS 36"/>
          <p:cNvSpPr/>
          <p:nvPr/>
        </p:nvSpPr>
        <p:spPr>
          <a:xfrm>
            <a:off x="1974927" y="4722928"/>
            <a:ext cx="217488"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8" name="PIJL-RECHTS 37"/>
          <p:cNvSpPr/>
          <p:nvPr/>
        </p:nvSpPr>
        <p:spPr>
          <a:xfrm>
            <a:off x="2947629" y="4712762"/>
            <a:ext cx="217488"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PIJL-RECHTS 38"/>
          <p:cNvSpPr/>
          <p:nvPr/>
        </p:nvSpPr>
        <p:spPr>
          <a:xfrm>
            <a:off x="3982679" y="4712762"/>
            <a:ext cx="215900"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0" name="PIJL-RECHTS 39"/>
          <p:cNvSpPr/>
          <p:nvPr/>
        </p:nvSpPr>
        <p:spPr>
          <a:xfrm>
            <a:off x="4858979" y="4712762"/>
            <a:ext cx="215900" cy="1444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1" name="PIJL-LINKS 40"/>
          <p:cNvSpPr/>
          <p:nvPr/>
        </p:nvSpPr>
        <p:spPr>
          <a:xfrm>
            <a:off x="2215791" y="4712762"/>
            <a:ext cx="215900"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2" name="PIJL-LINKS 41"/>
          <p:cNvSpPr/>
          <p:nvPr/>
        </p:nvSpPr>
        <p:spPr>
          <a:xfrm>
            <a:off x="3200042" y="4712762"/>
            <a:ext cx="217487"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3" name="PIJL-LINKS 42"/>
          <p:cNvSpPr/>
          <p:nvPr/>
        </p:nvSpPr>
        <p:spPr>
          <a:xfrm>
            <a:off x="4216042" y="4712762"/>
            <a:ext cx="217487" cy="144463"/>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4" name="Tekstvak 51"/>
          <p:cNvSpPr txBox="1">
            <a:spLocks noChangeArrowheads="1"/>
          </p:cNvSpPr>
          <p:nvPr/>
        </p:nvSpPr>
        <p:spPr bwMode="auto">
          <a:xfrm>
            <a:off x="1503363" y="4495275"/>
            <a:ext cx="10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A</a:t>
            </a:r>
          </a:p>
        </p:txBody>
      </p:sp>
      <p:sp>
        <p:nvSpPr>
          <p:cNvPr id="45" name="Tekstvak 52"/>
          <p:cNvSpPr txBox="1">
            <a:spLocks noChangeArrowheads="1"/>
          </p:cNvSpPr>
          <p:nvPr/>
        </p:nvSpPr>
        <p:spPr bwMode="auto">
          <a:xfrm>
            <a:off x="2623779" y="4495275"/>
            <a:ext cx="15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B</a:t>
            </a:r>
          </a:p>
        </p:txBody>
      </p:sp>
      <p:sp>
        <p:nvSpPr>
          <p:cNvPr id="46" name="Tekstvak 53"/>
          <p:cNvSpPr txBox="1">
            <a:spLocks noChangeArrowheads="1"/>
          </p:cNvSpPr>
          <p:nvPr/>
        </p:nvSpPr>
        <p:spPr bwMode="auto">
          <a:xfrm>
            <a:off x="3584217" y="4495275"/>
            <a:ext cx="231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C</a:t>
            </a:r>
          </a:p>
        </p:txBody>
      </p:sp>
      <p:sp>
        <p:nvSpPr>
          <p:cNvPr id="47" name="Tekstvak 54"/>
          <p:cNvSpPr txBox="1">
            <a:spLocks noChangeArrowheads="1"/>
          </p:cNvSpPr>
          <p:nvPr/>
        </p:nvSpPr>
        <p:spPr bwMode="auto">
          <a:xfrm>
            <a:off x="4591487" y="4495275"/>
            <a:ext cx="115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D</a:t>
            </a:r>
          </a:p>
        </p:txBody>
      </p:sp>
      <p:cxnSp>
        <p:nvCxnSpPr>
          <p:cNvPr id="48" name="Rechte verbindingslijn 47"/>
          <p:cNvCxnSpPr/>
          <p:nvPr/>
        </p:nvCxnSpPr>
        <p:spPr>
          <a:xfrm flipV="1">
            <a:off x="708025" y="5807254"/>
            <a:ext cx="4608513" cy="79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kstvak 60"/>
          <p:cNvSpPr txBox="1">
            <a:spLocks noChangeArrowheads="1"/>
          </p:cNvSpPr>
          <p:nvPr/>
        </p:nvSpPr>
        <p:spPr bwMode="auto">
          <a:xfrm>
            <a:off x="1459349" y="5353485"/>
            <a:ext cx="3873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A1</a:t>
            </a:r>
          </a:p>
        </p:txBody>
      </p:sp>
      <p:sp>
        <p:nvSpPr>
          <p:cNvPr id="50" name="Tekstvak 61"/>
          <p:cNvSpPr txBox="1">
            <a:spLocks noChangeArrowheads="1"/>
          </p:cNvSpPr>
          <p:nvPr/>
        </p:nvSpPr>
        <p:spPr bwMode="auto">
          <a:xfrm>
            <a:off x="2753161" y="5353485"/>
            <a:ext cx="354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B1</a:t>
            </a:r>
          </a:p>
        </p:txBody>
      </p:sp>
      <p:sp>
        <p:nvSpPr>
          <p:cNvPr id="51" name="Tekstvak 64"/>
          <p:cNvSpPr txBox="1">
            <a:spLocks noChangeArrowheads="1"/>
          </p:cNvSpPr>
          <p:nvPr/>
        </p:nvSpPr>
        <p:spPr bwMode="auto">
          <a:xfrm>
            <a:off x="4499565" y="5353485"/>
            <a:ext cx="3984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D1</a:t>
            </a:r>
          </a:p>
        </p:txBody>
      </p:sp>
      <p:sp>
        <p:nvSpPr>
          <p:cNvPr id="52" name="Tekstvak 65"/>
          <p:cNvSpPr txBox="1">
            <a:spLocks noChangeArrowheads="1"/>
          </p:cNvSpPr>
          <p:nvPr/>
        </p:nvSpPr>
        <p:spPr bwMode="auto">
          <a:xfrm>
            <a:off x="5272088" y="4973112"/>
            <a:ext cx="1106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latin typeface="AR JULIAN" panose="02000000000000000000" pitchFamily="2" charset="0"/>
              </a:rPr>
              <a:t>Slijtagelijn</a:t>
            </a:r>
          </a:p>
        </p:txBody>
      </p:sp>
      <p:pic>
        <p:nvPicPr>
          <p:cNvPr id="53" name="Afbeelding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5513" y="2014366"/>
            <a:ext cx="1773237" cy="2153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Afbeelding 2"/>
          <p:cNvPicPr>
            <a:picLocks noChangeAspect="1"/>
          </p:cNvPicPr>
          <p:nvPr/>
        </p:nvPicPr>
        <p:blipFill>
          <a:blip r:embed="rId6">
            <a:extLst>
              <a:ext uri="{28A0092B-C50C-407E-A947-70E740481C1C}">
                <a14:useLocalDpi xmlns:a14="http://schemas.microsoft.com/office/drawing/2010/main" val="0"/>
              </a:ext>
            </a:extLst>
          </a:blip>
          <a:srcRect l="6297" t="7903" r="19383" b="31523"/>
          <a:stretch>
            <a:fillRect/>
          </a:stretch>
        </p:blipFill>
        <p:spPr bwMode="auto">
          <a:xfrm>
            <a:off x="179029" y="2047793"/>
            <a:ext cx="300355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kstvak 6"/>
          <p:cNvSpPr txBox="1">
            <a:spLocks noChangeArrowheads="1"/>
          </p:cNvSpPr>
          <p:nvPr/>
        </p:nvSpPr>
        <p:spPr bwMode="auto">
          <a:xfrm>
            <a:off x="3398838" y="4213142"/>
            <a:ext cx="191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Lamp en kussen</a:t>
            </a:r>
          </a:p>
        </p:txBody>
      </p:sp>
      <p:sp>
        <p:nvSpPr>
          <p:cNvPr id="56" name="Tekstvak 7"/>
          <p:cNvSpPr txBox="1">
            <a:spLocks noChangeArrowheads="1"/>
          </p:cNvSpPr>
          <p:nvPr/>
        </p:nvSpPr>
        <p:spPr bwMode="auto">
          <a:xfrm>
            <a:off x="169863" y="4229566"/>
            <a:ext cx="2844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Kneus- en bilhamer</a:t>
            </a:r>
          </a:p>
        </p:txBody>
      </p:sp>
      <p:sp>
        <p:nvSpPr>
          <p:cNvPr id="57" name="Tekstvak 56"/>
          <p:cNvSpPr txBox="1">
            <a:spLocks noChangeArrowheads="1"/>
          </p:cNvSpPr>
          <p:nvPr/>
        </p:nvSpPr>
        <p:spPr bwMode="auto">
          <a:xfrm>
            <a:off x="6284913" y="4784200"/>
            <a:ext cx="57261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latin typeface="Arial" panose="020B0604020202020204" pitchFamily="34" charset="0"/>
                <a:cs typeface="Arial" panose="020B0604020202020204" pitchFamily="34" charset="0"/>
              </a:rPr>
              <a:t>De uitslag moet hol </a:t>
            </a:r>
            <a:r>
              <a:rPr lang="nl-BE" altLang="nl-BE" sz="2000" dirty="0">
                <a:solidFill>
                  <a:srgbClr val="FF0000"/>
                </a:solidFill>
                <a:latin typeface="Arial" panose="020B0604020202020204" pitchFamily="34" charset="0"/>
                <a:cs typeface="Arial" panose="020B0604020202020204" pitchFamily="34" charset="0"/>
              </a:rPr>
              <a:t>A </a:t>
            </a:r>
            <a:r>
              <a:rPr lang="nl-BE" altLang="nl-BE" sz="2000" dirty="0" smtClean="0">
                <a:latin typeface="Arial" panose="020B0604020202020204" pitchFamily="34" charset="0"/>
                <a:cs typeface="Arial" panose="020B0604020202020204" pitchFamily="34" charset="0"/>
              </a:rPr>
              <a:t>uitgelepeld </a:t>
            </a:r>
            <a:r>
              <a:rPr lang="nl-BE" altLang="nl-BE" sz="2000" dirty="0">
                <a:latin typeface="Arial" panose="020B0604020202020204" pitchFamily="34" charset="0"/>
                <a:cs typeface="Arial" panose="020B0604020202020204" pitchFamily="34" charset="0"/>
              </a:rPr>
              <a:t>worden. Niet bol </a:t>
            </a:r>
            <a:r>
              <a:rPr lang="nl-BE" altLang="nl-BE" sz="2000" dirty="0">
                <a:solidFill>
                  <a:srgbClr val="FF0000"/>
                </a:solidFill>
                <a:latin typeface="Arial" panose="020B0604020202020204" pitchFamily="34" charset="0"/>
                <a:cs typeface="Arial" panose="020B0604020202020204" pitchFamily="34" charset="0"/>
              </a:rPr>
              <a:t>C</a:t>
            </a:r>
            <a:r>
              <a:rPr lang="nl-BE" altLang="nl-BE" sz="2000" dirty="0">
                <a:latin typeface="Arial" panose="020B0604020202020204" pitchFamily="34" charset="0"/>
                <a:cs typeface="Arial" panose="020B0604020202020204" pitchFamily="34" charset="0"/>
              </a:rPr>
              <a:t>, zo blijft de uitslag langer breed</a:t>
            </a:r>
            <a:r>
              <a:rPr lang="nl-BE" altLang="nl-BE" sz="2000" dirty="0">
                <a:solidFill>
                  <a:srgbClr val="FF0000"/>
                </a:solidFill>
                <a:latin typeface="Arial" panose="020B0604020202020204" pitchFamily="34" charset="0"/>
                <a:cs typeface="Arial" panose="020B0604020202020204" pitchFamily="34" charset="0"/>
              </a:rPr>
              <a:t> </a:t>
            </a:r>
            <a:r>
              <a:rPr lang="nl-BE" altLang="nl-BE" sz="2000" dirty="0" smtClean="0">
                <a:solidFill>
                  <a:srgbClr val="FF0000"/>
                </a:solidFill>
                <a:latin typeface="Arial" panose="020B0604020202020204" pitchFamily="34" charset="0"/>
                <a:cs typeface="Arial" panose="020B0604020202020204" pitchFamily="34" charset="0"/>
              </a:rPr>
              <a:t>(A1)</a:t>
            </a:r>
            <a:r>
              <a:rPr lang="nl-BE" altLang="nl-BE" sz="2000" dirty="0" smtClean="0">
                <a:latin typeface="Arial" panose="020B0604020202020204" pitchFamily="34" charset="0"/>
                <a:cs typeface="Arial" panose="020B0604020202020204" pitchFamily="34" charset="0"/>
              </a:rPr>
              <a:t> </a:t>
            </a:r>
          </a:p>
          <a:p>
            <a:pPr>
              <a:lnSpc>
                <a:spcPct val="100000"/>
              </a:lnSpc>
              <a:spcBef>
                <a:spcPct val="0"/>
              </a:spcBef>
              <a:buFontTx/>
              <a:buNone/>
            </a:pPr>
            <a:r>
              <a:rPr lang="nl-BE" altLang="nl-BE" sz="2000" dirty="0" smtClean="0">
                <a:latin typeface="Arial" panose="020B0604020202020204" pitchFamily="34" charset="0"/>
                <a:cs typeface="Arial" panose="020B0604020202020204" pitchFamily="34" charset="0"/>
              </a:rPr>
              <a:t>Bij </a:t>
            </a:r>
            <a:r>
              <a:rPr lang="nl-BE" altLang="nl-BE" sz="2000" dirty="0">
                <a:latin typeface="Arial" panose="020B0604020202020204" pitchFamily="34" charset="0"/>
                <a:cs typeface="Arial" panose="020B0604020202020204" pitchFamily="34" charset="0"/>
              </a:rPr>
              <a:t>een bolle uitgelepelde </a:t>
            </a:r>
            <a:r>
              <a:rPr lang="nl-BE" altLang="nl-BE" sz="2000" dirty="0" smtClean="0">
                <a:latin typeface="Arial" panose="020B0604020202020204" pitchFamily="34" charset="0"/>
                <a:cs typeface="Arial" panose="020B0604020202020204" pitchFamily="34" charset="0"/>
              </a:rPr>
              <a:t>uitslag wordt deze na dezelfde slijtage te smal </a:t>
            </a:r>
            <a:r>
              <a:rPr lang="nl-BE" altLang="nl-BE" sz="2000" dirty="0" smtClean="0">
                <a:solidFill>
                  <a:srgbClr val="FF0000"/>
                </a:solidFill>
                <a:latin typeface="Arial" panose="020B0604020202020204" pitchFamily="34" charset="0"/>
                <a:cs typeface="Arial" panose="020B0604020202020204" pitchFamily="34" charset="0"/>
              </a:rPr>
              <a:t>(C1)</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58" name="Tekstvak 57"/>
          <p:cNvSpPr txBox="1">
            <a:spLocks noChangeArrowheads="1"/>
          </p:cNvSpPr>
          <p:nvPr/>
        </p:nvSpPr>
        <p:spPr bwMode="auto">
          <a:xfrm>
            <a:off x="1216025" y="4839762"/>
            <a:ext cx="7667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Hol</a:t>
            </a:r>
          </a:p>
        </p:txBody>
      </p:sp>
      <p:pic>
        <p:nvPicPr>
          <p:cNvPr id="59" name="Afbeelding 5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91162" y="2016939"/>
            <a:ext cx="2876090" cy="215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kstvak 59"/>
          <p:cNvSpPr txBox="1">
            <a:spLocks noChangeArrowheads="1"/>
          </p:cNvSpPr>
          <p:nvPr/>
        </p:nvSpPr>
        <p:spPr bwMode="auto">
          <a:xfrm>
            <a:off x="5429250" y="4213142"/>
            <a:ext cx="32734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Goede houding: ellebogen steunend op de knie en slaan uit de pols</a:t>
            </a:r>
          </a:p>
        </p:txBody>
      </p:sp>
      <p:pic>
        <p:nvPicPr>
          <p:cNvPr id="61" name="Afbeelding 60"/>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63013" y="2020323"/>
            <a:ext cx="2876704" cy="215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kstvak 61"/>
          <p:cNvSpPr txBox="1">
            <a:spLocks noChangeArrowheads="1"/>
          </p:cNvSpPr>
          <p:nvPr/>
        </p:nvSpPr>
        <p:spPr bwMode="auto">
          <a:xfrm>
            <a:off x="8891588" y="4178217"/>
            <a:ext cx="31194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De lijnen (maalkant) uit tekenen</a:t>
            </a:r>
          </a:p>
        </p:txBody>
      </p:sp>
      <p:sp>
        <p:nvSpPr>
          <p:cNvPr id="63" name="PIJL-RECHTS 62"/>
          <p:cNvSpPr/>
          <p:nvPr/>
        </p:nvSpPr>
        <p:spPr>
          <a:xfrm>
            <a:off x="4908192" y="5733830"/>
            <a:ext cx="215900"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4" name="PIJL-RECHTS 63"/>
          <p:cNvSpPr/>
          <p:nvPr/>
        </p:nvSpPr>
        <p:spPr>
          <a:xfrm>
            <a:off x="3996967" y="5733830"/>
            <a:ext cx="215900"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5" name="PIJL-RECHTS 64"/>
          <p:cNvSpPr/>
          <p:nvPr/>
        </p:nvSpPr>
        <p:spPr>
          <a:xfrm>
            <a:off x="3466742" y="5733830"/>
            <a:ext cx="215900"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6" name="PIJL-RECHTS 65"/>
          <p:cNvSpPr/>
          <p:nvPr/>
        </p:nvSpPr>
        <p:spPr>
          <a:xfrm>
            <a:off x="1980049" y="5733830"/>
            <a:ext cx="215900"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7" name="PIJL-LINKS 66"/>
          <p:cNvSpPr/>
          <p:nvPr/>
        </p:nvSpPr>
        <p:spPr>
          <a:xfrm>
            <a:off x="1096245" y="5733830"/>
            <a:ext cx="215900"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8" name="PIJL-LINKS 67"/>
          <p:cNvSpPr/>
          <p:nvPr/>
        </p:nvSpPr>
        <p:spPr>
          <a:xfrm>
            <a:off x="2193285" y="5733830"/>
            <a:ext cx="215900"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69" name="PIJL-LINKS 68"/>
          <p:cNvSpPr/>
          <p:nvPr/>
        </p:nvSpPr>
        <p:spPr>
          <a:xfrm>
            <a:off x="3698517" y="5733830"/>
            <a:ext cx="215900"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70" name="PIJL-LINKS 69"/>
          <p:cNvSpPr/>
          <p:nvPr/>
        </p:nvSpPr>
        <p:spPr>
          <a:xfrm>
            <a:off x="4241442" y="5733830"/>
            <a:ext cx="215900" cy="142875"/>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72" name="Tekstvak 63"/>
          <p:cNvSpPr txBox="1">
            <a:spLocks noChangeArrowheads="1"/>
          </p:cNvSpPr>
          <p:nvPr/>
        </p:nvSpPr>
        <p:spPr bwMode="auto">
          <a:xfrm>
            <a:off x="3794720" y="5353485"/>
            <a:ext cx="35083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ial" panose="020B0604020202020204" pitchFamily="34" charset="0"/>
                <a:cs typeface="Arial" panose="020B0604020202020204" pitchFamily="34" charset="0"/>
              </a:rPr>
              <a:t>C1</a:t>
            </a:r>
          </a:p>
        </p:txBody>
      </p:sp>
      <p:sp>
        <p:nvSpPr>
          <p:cNvPr id="73" name="Tekstvak 72"/>
          <p:cNvSpPr txBox="1">
            <a:spLocks noChangeArrowheads="1"/>
          </p:cNvSpPr>
          <p:nvPr/>
        </p:nvSpPr>
        <p:spPr bwMode="auto">
          <a:xfrm>
            <a:off x="3465513" y="4839762"/>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a:latin typeface="Arial" panose="020B0604020202020204" pitchFamily="34" charset="0"/>
                <a:cs typeface="Arial" panose="020B0604020202020204" pitchFamily="34" charset="0"/>
              </a:rPr>
              <a:t>Bol</a:t>
            </a:r>
          </a:p>
        </p:txBody>
      </p:sp>
      <p:sp>
        <p:nvSpPr>
          <p:cNvPr id="74" name="Tekstvak 73"/>
          <p:cNvSpPr txBox="1"/>
          <p:nvPr/>
        </p:nvSpPr>
        <p:spPr>
          <a:xfrm>
            <a:off x="1073150" y="934925"/>
            <a:ext cx="4836037" cy="830997"/>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Wanneer billen: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Als het gemalen product te warm wordt</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Als de loper hobbelt</a:t>
            </a:r>
            <a:endParaRPr lang="nl-BE" sz="16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54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1+#ppt_w/2"/>
                                          </p:val>
                                        </p:tav>
                                        <p:tav tm="100000">
                                          <p:val>
                                            <p:strVal val="#ppt_x"/>
                                          </p:val>
                                        </p:tav>
                                      </p:tavLst>
                                    </p:anim>
                                    <p:anim calcmode="lin" valueType="num">
                                      <p:cBhvr additive="base">
                                        <p:cTn id="8" dur="500" fill="hold"/>
                                        <p:tgtEl>
                                          <p:spTgt spid="5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1+#ppt_w/2"/>
                                          </p:val>
                                        </p:tav>
                                        <p:tav tm="100000">
                                          <p:val>
                                            <p:strVal val="#ppt_x"/>
                                          </p:val>
                                        </p:tav>
                                      </p:tavLst>
                                    </p:anim>
                                    <p:anim calcmode="lin" valueType="num">
                                      <p:cBhvr additive="base">
                                        <p:cTn id="12"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500" fill="hold"/>
                                        <p:tgtEl>
                                          <p:spTgt spid="61"/>
                                        </p:tgtEl>
                                        <p:attrNameLst>
                                          <p:attrName>ppt_x</p:attrName>
                                        </p:attrNameLst>
                                      </p:cBhvr>
                                      <p:tavLst>
                                        <p:tav tm="0">
                                          <p:val>
                                            <p:strVal val="1+#ppt_w/2"/>
                                          </p:val>
                                        </p:tav>
                                        <p:tav tm="100000">
                                          <p:val>
                                            <p:strVal val="#ppt_x"/>
                                          </p:val>
                                        </p:tav>
                                      </p:tavLst>
                                    </p:anim>
                                    <p:anim calcmode="lin" valueType="num">
                                      <p:cBhvr additive="base">
                                        <p:cTn id="18" dur="500" fill="hold"/>
                                        <p:tgtEl>
                                          <p:spTgt spid="6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 calcmode="lin" valueType="num">
                                      <p:cBhvr additive="base">
                                        <p:cTn id="21" dur="500" fill="hold"/>
                                        <p:tgtEl>
                                          <p:spTgt spid="62"/>
                                        </p:tgtEl>
                                        <p:attrNameLst>
                                          <p:attrName>ppt_x</p:attrName>
                                        </p:attrNameLst>
                                      </p:cBhvr>
                                      <p:tavLst>
                                        <p:tav tm="0">
                                          <p:val>
                                            <p:strVal val="1+#ppt_w/2"/>
                                          </p:val>
                                        </p:tav>
                                        <p:tav tm="100000">
                                          <p:val>
                                            <p:strVal val="#ppt_x"/>
                                          </p:val>
                                        </p:tav>
                                      </p:tavLst>
                                    </p:anim>
                                    <p:anim calcmode="lin" valueType="num">
                                      <p:cBhvr additive="base">
                                        <p:cTn id="22" dur="500" fill="hold"/>
                                        <p:tgtEl>
                                          <p:spTgt spid="6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ppt_x"/>
                                          </p:val>
                                        </p:tav>
                                        <p:tav tm="100000">
                                          <p:val>
                                            <p:strVal val="#ppt_x"/>
                                          </p:val>
                                        </p:tav>
                                      </p:tavLst>
                                    </p:anim>
                                    <p:anim calcmode="lin" valueType="num">
                                      <p:cBhvr additive="base">
                                        <p:cTn id="28" dur="500" fill="hold"/>
                                        <p:tgtEl>
                                          <p:spTgt spid="5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500" fill="hold"/>
                                        <p:tgtEl>
                                          <p:spTgt spid="33"/>
                                        </p:tgtEl>
                                        <p:attrNameLst>
                                          <p:attrName>ppt_x</p:attrName>
                                        </p:attrNameLst>
                                      </p:cBhvr>
                                      <p:tavLst>
                                        <p:tav tm="0">
                                          <p:val>
                                            <p:strVal val="#ppt_x"/>
                                          </p:val>
                                        </p:tav>
                                        <p:tav tm="100000">
                                          <p:val>
                                            <p:strVal val="#ppt_x"/>
                                          </p:val>
                                        </p:tav>
                                      </p:tavLst>
                                    </p:anim>
                                    <p:anim calcmode="lin" valueType="num">
                                      <p:cBhvr additive="base">
                                        <p:cTn id="40" dur="500" fill="hold"/>
                                        <p:tgtEl>
                                          <p:spTgt spid="3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500" fill="hold"/>
                                        <p:tgtEl>
                                          <p:spTgt spid="29"/>
                                        </p:tgtEl>
                                        <p:attrNameLst>
                                          <p:attrName>ppt_x</p:attrName>
                                        </p:attrNameLst>
                                      </p:cBhvr>
                                      <p:tavLst>
                                        <p:tav tm="0">
                                          <p:val>
                                            <p:strVal val="#ppt_x"/>
                                          </p:val>
                                        </p:tav>
                                        <p:tav tm="100000">
                                          <p:val>
                                            <p:strVal val="#ppt_x"/>
                                          </p:val>
                                        </p:tav>
                                      </p:tavLst>
                                    </p:anim>
                                    <p:anim calcmode="lin" valueType="num">
                                      <p:cBhvr additive="base">
                                        <p:cTn id="44" dur="500" fill="hold"/>
                                        <p:tgtEl>
                                          <p:spTgt spid="2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additive="base">
                                        <p:cTn id="51" dur="500" fill="hold"/>
                                        <p:tgtEl>
                                          <p:spTgt spid="34"/>
                                        </p:tgtEl>
                                        <p:attrNameLst>
                                          <p:attrName>ppt_x</p:attrName>
                                        </p:attrNameLst>
                                      </p:cBhvr>
                                      <p:tavLst>
                                        <p:tav tm="0">
                                          <p:val>
                                            <p:strVal val="#ppt_x"/>
                                          </p:val>
                                        </p:tav>
                                        <p:tav tm="100000">
                                          <p:val>
                                            <p:strVal val="#ppt_x"/>
                                          </p:val>
                                        </p:tav>
                                      </p:tavLst>
                                    </p:anim>
                                    <p:anim calcmode="lin" valueType="num">
                                      <p:cBhvr additive="base">
                                        <p:cTn id="52" dur="500" fill="hold"/>
                                        <p:tgtEl>
                                          <p:spTgt spid="3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ppt_x"/>
                                          </p:val>
                                        </p:tav>
                                        <p:tav tm="100000">
                                          <p:val>
                                            <p:strVal val="#ppt_x"/>
                                          </p:val>
                                        </p:tav>
                                      </p:tavLst>
                                    </p:anim>
                                    <p:anim calcmode="lin" valueType="num">
                                      <p:cBhvr additive="base">
                                        <p:cTn id="60" dur="500" fill="hold"/>
                                        <p:tgtEl>
                                          <p:spTgt spid="5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additive="base">
                                        <p:cTn id="67" dur="500" fill="hold"/>
                                        <p:tgtEl>
                                          <p:spTgt spid="35"/>
                                        </p:tgtEl>
                                        <p:attrNameLst>
                                          <p:attrName>ppt_x</p:attrName>
                                        </p:attrNameLst>
                                      </p:cBhvr>
                                      <p:tavLst>
                                        <p:tav tm="0">
                                          <p:val>
                                            <p:strVal val="#ppt_x"/>
                                          </p:val>
                                        </p:tav>
                                        <p:tav tm="100000">
                                          <p:val>
                                            <p:strVal val="#ppt_x"/>
                                          </p:val>
                                        </p:tav>
                                      </p:tavLst>
                                    </p:anim>
                                    <p:anim calcmode="lin" valueType="num">
                                      <p:cBhvr additive="base">
                                        <p:cTn id="68" dur="500" fill="hold"/>
                                        <p:tgtEl>
                                          <p:spTgt spid="3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ppt_x"/>
                                          </p:val>
                                        </p:tav>
                                        <p:tav tm="100000">
                                          <p:val>
                                            <p:strVal val="#ppt_x"/>
                                          </p:val>
                                        </p:tav>
                                      </p:tavLst>
                                    </p:anim>
                                    <p:anim calcmode="lin" valueType="num">
                                      <p:cBhvr additive="base">
                                        <p:cTn id="7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additive="base">
                                        <p:cTn id="77" dur="500" fill="hold"/>
                                        <p:tgtEl>
                                          <p:spTgt spid="45"/>
                                        </p:tgtEl>
                                        <p:attrNameLst>
                                          <p:attrName>ppt_x</p:attrName>
                                        </p:attrNameLst>
                                      </p:cBhvr>
                                      <p:tavLst>
                                        <p:tav tm="0">
                                          <p:val>
                                            <p:strVal val="#ppt_x"/>
                                          </p:val>
                                        </p:tav>
                                        <p:tav tm="100000">
                                          <p:val>
                                            <p:strVal val="#ppt_x"/>
                                          </p:val>
                                        </p:tav>
                                      </p:tavLst>
                                    </p:anim>
                                    <p:anim calcmode="lin" valueType="num">
                                      <p:cBhvr additive="base">
                                        <p:cTn id="7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50"/>
                                        </p:tgtEl>
                                        <p:attrNameLst>
                                          <p:attrName>style.visibility</p:attrName>
                                        </p:attrNameLst>
                                      </p:cBhvr>
                                      <p:to>
                                        <p:strVal val="visible"/>
                                      </p:to>
                                    </p:set>
                                    <p:anim calcmode="lin" valueType="num">
                                      <p:cBhvr additive="base">
                                        <p:cTn id="83" dur="500" fill="hold"/>
                                        <p:tgtEl>
                                          <p:spTgt spid="50"/>
                                        </p:tgtEl>
                                        <p:attrNameLst>
                                          <p:attrName>ppt_x</p:attrName>
                                        </p:attrNameLst>
                                      </p:cBhvr>
                                      <p:tavLst>
                                        <p:tav tm="0">
                                          <p:val>
                                            <p:strVal val="#ppt_x"/>
                                          </p:val>
                                        </p:tav>
                                        <p:tav tm="100000">
                                          <p:val>
                                            <p:strVal val="#ppt_x"/>
                                          </p:val>
                                        </p:tav>
                                      </p:tavLst>
                                    </p:anim>
                                    <p:anim calcmode="lin" valueType="num">
                                      <p:cBhvr additive="base">
                                        <p:cTn id="84" dur="500" fill="hold"/>
                                        <p:tgtEl>
                                          <p:spTgt spid="50"/>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additive="base">
                                        <p:cTn id="87" dur="500" fill="hold"/>
                                        <p:tgtEl>
                                          <p:spTgt spid="41"/>
                                        </p:tgtEl>
                                        <p:attrNameLst>
                                          <p:attrName>ppt_x</p:attrName>
                                        </p:attrNameLst>
                                      </p:cBhvr>
                                      <p:tavLst>
                                        <p:tav tm="0">
                                          <p:val>
                                            <p:strVal val="#ppt_x"/>
                                          </p:val>
                                        </p:tav>
                                        <p:tav tm="100000">
                                          <p:val>
                                            <p:strVal val="#ppt_x"/>
                                          </p:val>
                                        </p:tav>
                                      </p:tavLst>
                                    </p:anim>
                                    <p:anim calcmode="lin" valueType="num">
                                      <p:cBhvr additive="base">
                                        <p:cTn id="88" dur="500" fill="hold"/>
                                        <p:tgtEl>
                                          <p:spTgt spid="41"/>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 calcmode="lin" valueType="num">
                                      <p:cBhvr additive="base">
                                        <p:cTn id="95" dur="500" fill="hold"/>
                                        <p:tgtEl>
                                          <p:spTgt spid="43"/>
                                        </p:tgtEl>
                                        <p:attrNameLst>
                                          <p:attrName>ppt_x</p:attrName>
                                        </p:attrNameLst>
                                      </p:cBhvr>
                                      <p:tavLst>
                                        <p:tav tm="0">
                                          <p:val>
                                            <p:strVal val="#ppt_x"/>
                                          </p:val>
                                        </p:tav>
                                        <p:tav tm="100000">
                                          <p:val>
                                            <p:strVal val="#ppt_x"/>
                                          </p:val>
                                        </p:tav>
                                      </p:tavLst>
                                    </p:anim>
                                    <p:anim calcmode="lin" valueType="num">
                                      <p:cBhvr additive="base">
                                        <p:cTn id="96" dur="500" fill="hold"/>
                                        <p:tgtEl>
                                          <p:spTgt spid="43"/>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7"/>
                                        </p:tgtEl>
                                        <p:attrNameLst>
                                          <p:attrName>style.visibility</p:attrName>
                                        </p:attrNameLst>
                                      </p:cBhvr>
                                      <p:to>
                                        <p:strVal val="visible"/>
                                      </p:to>
                                    </p:set>
                                    <p:anim calcmode="lin" valueType="num">
                                      <p:cBhvr additive="base">
                                        <p:cTn id="99" dur="500" fill="hold"/>
                                        <p:tgtEl>
                                          <p:spTgt spid="47"/>
                                        </p:tgtEl>
                                        <p:attrNameLst>
                                          <p:attrName>ppt_x</p:attrName>
                                        </p:attrNameLst>
                                      </p:cBhvr>
                                      <p:tavLst>
                                        <p:tav tm="0">
                                          <p:val>
                                            <p:strVal val="#ppt_x"/>
                                          </p:val>
                                        </p:tav>
                                        <p:tav tm="100000">
                                          <p:val>
                                            <p:strVal val="#ppt_x"/>
                                          </p:val>
                                        </p:tav>
                                      </p:tavLst>
                                    </p:anim>
                                    <p:anim calcmode="lin" valueType="num">
                                      <p:cBhvr additive="base">
                                        <p:cTn id="100" dur="500" fill="hold"/>
                                        <p:tgtEl>
                                          <p:spTgt spid="4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0"/>
                                        </p:tgtEl>
                                        <p:attrNameLst>
                                          <p:attrName>style.visibility</p:attrName>
                                        </p:attrNameLst>
                                      </p:cBhvr>
                                      <p:to>
                                        <p:strVal val="visible"/>
                                      </p:to>
                                    </p:set>
                                    <p:anim calcmode="lin" valueType="num">
                                      <p:cBhvr additive="base">
                                        <p:cTn id="103" dur="500" fill="hold"/>
                                        <p:tgtEl>
                                          <p:spTgt spid="40"/>
                                        </p:tgtEl>
                                        <p:attrNameLst>
                                          <p:attrName>ppt_x</p:attrName>
                                        </p:attrNameLst>
                                      </p:cBhvr>
                                      <p:tavLst>
                                        <p:tav tm="0">
                                          <p:val>
                                            <p:strVal val="#ppt_x"/>
                                          </p:val>
                                        </p:tav>
                                        <p:tav tm="100000">
                                          <p:val>
                                            <p:strVal val="#ppt_x"/>
                                          </p:val>
                                        </p:tav>
                                      </p:tavLst>
                                    </p:anim>
                                    <p:anim calcmode="lin" valueType="num">
                                      <p:cBhvr additive="base">
                                        <p:cTn id="104" dur="500" fill="hold"/>
                                        <p:tgtEl>
                                          <p:spTgt spid="40"/>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 calcmode="lin" valueType="num">
                                      <p:cBhvr additive="base">
                                        <p:cTn id="107" dur="500" fill="hold"/>
                                        <p:tgtEl>
                                          <p:spTgt spid="51"/>
                                        </p:tgtEl>
                                        <p:attrNameLst>
                                          <p:attrName>ppt_x</p:attrName>
                                        </p:attrNameLst>
                                      </p:cBhvr>
                                      <p:tavLst>
                                        <p:tav tm="0">
                                          <p:val>
                                            <p:strVal val="#ppt_x"/>
                                          </p:val>
                                        </p:tav>
                                        <p:tav tm="100000">
                                          <p:val>
                                            <p:strVal val="#ppt_x"/>
                                          </p:val>
                                        </p:tav>
                                      </p:tavLst>
                                    </p:anim>
                                    <p:anim calcmode="lin" valueType="num">
                                      <p:cBhvr additive="base">
                                        <p:cTn id="108" dur="500" fill="hold"/>
                                        <p:tgtEl>
                                          <p:spTgt spid="51"/>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63"/>
                                        </p:tgtEl>
                                        <p:attrNameLst>
                                          <p:attrName>style.visibility</p:attrName>
                                        </p:attrNameLst>
                                      </p:cBhvr>
                                      <p:to>
                                        <p:strVal val="visible"/>
                                      </p:to>
                                    </p:set>
                                    <p:anim calcmode="lin" valueType="num">
                                      <p:cBhvr additive="base">
                                        <p:cTn id="115" dur="500" fill="hold"/>
                                        <p:tgtEl>
                                          <p:spTgt spid="63"/>
                                        </p:tgtEl>
                                        <p:attrNameLst>
                                          <p:attrName>ppt_x</p:attrName>
                                        </p:attrNameLst>
                                      </p:cBhvr>
                                      <p:tavLst>
                                        <p:tav tm="0">
                                          <p:val>
                                            <p:strVal val="#ppt_x"/>
                                          </p:val>
                                        </p:tav>
                                        <p:tav tm="100000">
                                          <p:val>
                                            <p:strVal val="#ppt_x"/>
                                          </p:val>
                                        </p:tav>
                                      </p:tavLst>
                                    </p:anim>
                                    <p:anim calcmode="lin" valueType="num">
                                      <p:cBhvr additive="base">
                                        <p:cTn id="116" dur="500" fill="hold"/>
                                        <p:tgtEl>
                                          <p:spTgt spid="63"/>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68"/>
                                        </p:tgtEl>
                                        <p:attrNameLst>
                                          <p:attrName>style.visibility</p:attrName>
                                        </p:attrNameLst>
                                      </p:cBhvr>
                                      <p:to>
                                        <p:strVal val="visible"/>
                                      </p:to>
                                    </p:set>
                                    <p:anim calcmode="lin" valueType="num">
                                      <p:cBhvr additive="base">
                                        <p:cTn id="119" dur="500" fill="hold"/>
                                        <p:tgtEl>
                                          <p:spTgt spid="68"/>
                                        </p:tgtEl>
                                        <p:attrNameLst>
                                          <p:attrName>ppt_x</p:attrName>
                                        </p:attrNameLst>
                                      </p:cBhvr>
                                      <p:tavLst>
                                        <p:tav tm="0">
                                          <p:val>
                                            <p:strVal val="#ppt_x"/>
                                          </p:val>
                                        </p:tav>
                                        <p:tav tm="100000">
                                          <p:val>
                                            <p:strVal val="#ppt_x"/>
                                          </p:val>
                                        </p:tav>
                                      </p:tavLst>
                                    </p:anim>
                                    <p:anim calcmode="lin" valueType="num">
                                      <p:cBhvr additive="base">
                                        <p:cTn id="120" dur="500" fill="hold"/>
                                        <p:tgtEl>
                                          <p:spTgt spid="68"/>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32"/>
                                        </p:tgtEl>
                                        <p:attrNameLst>
                                          <p:attrName>style.visibility</p:attrName>
                                        </p:attrNameLst>
                                      </p:cBhvr>
                                      <p:to>
                                        <p:strVal val="visible"/>
                                      </p:to>
                                    </p:set>
                                    <p:anim calcmode="lin" valueType="num">
                                      <p:cBhvr additive="base">
                                        <p:cTn id="123" dur="500" fill="hold"/>
                                        <p:tgtEl>
                                          <p:spTgt spid="32"/>
                                        </p:tgtEl>
                                        <p:attrNameLst>
                                          <p:attrName>ppt_x</p:attrName>
                                        </p:attrNameLst>
                                      </p:cBhvr>
                                      <p:tavLst>
                                        <p:tav tm="0">
                                          <p:val>
                                            <p:strVal val="#ppt_x"/>
                                          </p:val>
                                        </p:tav>
                                        <p:tav tm="100000">
                                          <p:val>
                                            <p:strVal val="#ppt_x"/>
                                          </p:val>
                                        </p:tav>
                                      </p:tavLst>
                                    </p:anim>
                                    <p:anim calcmode="lin" valueType="num">
                                      <p:cBhvr additive="base">
                                        <p:cTn id="124" dur="500" fill="hold"/>
                                        <p:tgtEl>
                                          <p:spTgt spid="3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65"/>
                                        </p:tgtEl>
                                        <p:attrNameLst>
                                          <p:attrName>style.visibility</p:attrName>
                                        </p:attrNameLst>
                                      </p:cBhvr>
                                      <p:to>
                                        <p:strVal val="visible"/>
                                      </p:to>
                                    </p:set>
                                    <p:anim calcmode="lin" valueType="num">
                                      <p:cBhvr additive="base">
                                        <p:cTn id="127" dur="500" fill="hold"/>
                                        <p:tgtEl>
                                          <p:spTgt spid="65"/>
                                        </p:tgtEl>
                                        <p:attrNameLst>
                                          <p:attrName>ppt_x</p:attrName>
                                        </p:attrNameLst>
                                      </p:cBhvr>
                                      <p:tavLst>
                                        <p:tav tm="0">
                                          <p:val>
                                            <p:strVal val="#ppt_x"/>
                                          </p:val>
                                        </p:tav>
                                        <p:tav tm="100000">
                                          <p:val>
                                            <p:strVal val="#ppt_x"/>
                                          </p:val>
                                        </p:tav>
                                      </p:tavLst>
                                    </p:anim>
                                    <p:anim calcmode="lin" valueType="num">
                                      <p:cBhvr additive="base">
                                        <p:cTn id="1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37"/>
                                        </p:tgtEl>
                                        <p:attrNameLst>
                                          <p:attrName>style.visibility</p:attrName>
                                        </p:attrNameLst>
                                      </p:cBhvr>
                                      <p:to>
                                        <p:strVal val="visible"/>
                                      </p:to>
                                    </p:set>
                                    <p:anim calcmode="lin" valueType="num">
                                      <p:cBhvr additive="base">
                                        <p:cTn id="133" dur="500" fill="hold"/>
                                        <p:tgtEl>
                                          <p:spTgt spid="37"/>
                                        </p:tgtEl>
                                        <p:attrNameLst>
                                          <p:attrName>ppt_x</p:attrName>
                                        </p:attrNameLst>
                                      </p:cBhvr>
                                      <p:tavLst>
                                        <p:tav tm="0">
                                          <p:val>
                                            <p:strVal val="#ppt_x"/>
                                          </p:val>
                                        </p:tav>
                                        <p:tav tm="100000">
                                          <p:val>
                                            <p:strVal val="#ppt_x"/>
                                          </p:val>
                                        </p:tav>
                                      </p:tavLst>
                                    </p:anim>
                                    <p:anim calcmode="lin" valueType="num">
                                      <p:cBhvr additive="base">
                                        <p:cTn id="134" dur="500" fill="hold"/>
                                        <p:tgtEl>
                                          <p:spTgt spid="37"/>
                                        </p:tgtEl>
                                        <p:attrNameLst>
                                          <p:attrName>ppt_y</p:attrName>
                                        </p:attrNameLst>
                                      </p:cBhvr>
                                      <p:tavLst>
                                        <p:tav tm="0">
                                          <p:val>
                                            <p:strVal val="1+#ppt_h/2"/>
                                          </p:val>
                                        </p:tav>
                                        <p:tav tm="100000">
                                          <p:val>
                                            <p:strVal val="#ppt_y"/>
                                          </p:val>
                                        </p:tav>
                                      </p:tavLst>
                                    </p:anim>
                                  </p:childTnLst>
                                </p:cTn>
                              </p:par>
                              <p:par>
                                <p:cTn id="135" presetID="2" presetClass="entr" presetSubtype="4" fill="hold" grpId="0" nodeType="withEffect">
                                  <p:stCondLst>
                                    <p:cond delay="0"/>
                                  </p:stCondLst>
                                  <p:childTnLst>
                                    <p:set>
                                      <p:cBhvr>
                                        <p:cTn id="136" dur="1" fill="hold">
                                          <p:stCondLst>
                                            <p:cond delay="0"/>
                                          </p:stCondLst>
                                        </p:cTn>
                                        <p:tgtEl>
                                          <p:spTgt spid="36"/>
                                        </p:tgtEl>
                                        <p:attrNameLst>
                                          <p:attrName>style.visibility</p:attrName>
                                        </p:attrNameLst>
                                      </p:cBhvr>
                                      <p:to>
                                        <p:strVal val="visible"/>
                                      </p:to>
                                    </p:set>
                                    <p:anim calcmode="lin" valueType="num">
                                      <p:cBhvr additive="base">
                                        <p:cTn id="137" dur="500" fill="hold"/>
                                        <p:tgtEl>
                                          <p:spTgt spid="36"/>
                                        </p:tgtEl>
                                        <p:attrNameLst>
                                          <p:attrName>ppt_x</p:attrName>
                                        </p:attrNameLst>
                                      </p:cBhvr>
                                      <p:tavLst>
                                        <p:tav tm="0">
                                          <p:val>
                                            <p:strVal val="#ppt_x"/>
                                          </p:val>
                                        </p:tav>
                                        <p:tav tm="100000">
                                          <p:val>
                                            <p:strVal val="#ppt_x"/>
                                          </p:val>
                                        </p:tav>
                                      </p:tavLst>
                                    </p:anim>
                                    <p:anim calcmode="lin" valueType="num">
                                      <p:cBhvr additive="base">
                                        <p:cTn id="138" dur="500" fill="hold"/>
                                        <p:tgtEl>
                                          <p:spTgt spid="36"/>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58"/>
                                        </p:tgtEl>
                                        <p:attrNameLst>
                                          <p:attrName>style.visibility</p:attrName>
                                        </p:attrNameLst>
                                      </p:cBhvr>
                                      <p:to>
                                        <p:strVal val="visible"/>
                                      </p:to>
                                    </p:set>
                                    <p:anim calcmode="lin" valueType="num">
                                      <p:cBhvr additive="base">
                                        <p:cTn id="141" dur="500" fill="hold"/>
                                        <p:tgtEl>
                                          <p:spTgt spid="58"/>
                                        </p:tgtEl>
                                        <p:attrNameLst>
                                          <p:attrName>ppt_x</p:attrName>
                                        </p:attrNameLst>
                                      </p:cBhvr>
                                      <p:tavLst>
                                        <p:tav tm="0">
                                          <p:val>
                                            <p:strVal val="#ppt_x"/>
                                          </p:val>
                                        </p:tav>
                                        <p:tav tm="100000">
                                          <p:val>
                                            <p:strVal val="#ppt_x"/>
                                          </p:val>
                                        </p:tav>
                                      </p:tavLst>
                                    </p:anim>
                                    <p:anim calcmode="lin" valueType="num">
                                      <p:cBhvr additive="base">
                                        <p:cTn id="142" dur="500" fill="hold"/>
                                        <p:tgtEl>
                                          <p:spTgt spid="58"/>
                                        </p:tgtEl>
                                        <p:attrNameLst>
                                          <p:attrName>ppt_y</p:attrName>
                                        </p:attrNameLst>
                                      </p:cBhvr>
                                      <p:tavLst>
                                        <p:tav tm="0">
                                          <p:val>
                                            <p:strVal val="1+#ppt_h/2"/>
                                          </p:val>
                                        </p:tav>
                                        <p:tav tm="100000">
                                          <p:val>
                                            <p:strVal val="#ppt_y"/>
                                          </p:val>
                                        </p:tav>
                                      </p:tavLst>
                                    </p:anim>
                                  </p:childTnLst>
                                </p:cTn>
                              </p:par>
                              <p:par>
                                <p:cTn id="143" presetID="2" presetClass="entr" presetSubtype="4" fill="hold" grpId="0" nodeType="withEffect">
                                  <p:stCondLst>
                                    <p:cond delay="0"/>
                                  </p:stCondLst>
                                  <p:childTnLst>
                                    <p:set>
                                      <p:cBhvr>
                                        <p:cTn id="144" dur="1" fill="hold">
                                          <p:stCondLst>
                                            <p:cond delay="0"/>
                                          </p:stCondLst>
                                        </p:cTn>
                                        <p:tgtEl>
                                          <p:spTgt spid="44"/>
                                        </p:tgtEl>
                                        <p:attrNameLst>
                                          <p:attrName>style.visibility</p:attrName>
                                        </p:attrNameLst>
                                      </p:cBhvr>
                                      <p:to>
                                        <p:strVal val="visible"/>
                                      </p:to>
                                    </p:set>
                                    <p:anim calcmode="lin" valueType="num">
                                      <p:cBhvr additive="base">
                                        <p:cTn id="145" dur="500" fill="hold"/>
                                        <p:tgtEl>
                                          <p:spTgt spid="44"/>
                                        </p:tgtEl>
                                        <p:attrNameLst>
                                          <p:attrName>ppt_x</p:attrName>
                                        </p:attrNameLst>
                                      </p:cBhvr>
                                      <p:tavLst>
                                        <p:tav tm="0">
                                          <p:val>
                                            <p:strVal val="#ppt_x"/>
                                          </p:val>
                                        </p:tav>
                                        <p:tav tm="100000">
                                          <p:val>
                                            <p:strVal val="#ppt_x"/>
                                          </p:val>
                                        </p:tav>
                                      </p:tavLst>
                                    </p:anim>
                                    <p:anim calcmode="lin" valueType="num">
                                      <p:cBhvr additive="base">
                                        <p:cTn id="14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42"/>
                                        </p:tgtEl>
                                        <p:attrNameLst>
                                          <p:attrName>style.visibility</p:attrName>
                                        </p:attrNameLst>
                                      </p:cBhvr>
                                      <p:to>
                                        <p:strVal val="visible"/>
                                      </p:to>
                                    </p:set>
                                    <p:anim calcmode="lin" valueType="num">
                                      <p:cBhvr additive="base">
                                        <p:cTn id="151" dur="500" fill="hold"/>
                                        <p:tgtEl>
                                          <p:spTgt spid="42"/>
                                        </p:tgtEl>
                                        <p:attrNameLst>
                                          <p:attrName>ppt_x</p:attrName>
                                        </p:attrNameLst>
                                      </p:cBhvr>
                                      <p:tavLst>
                                        <p:tav tm="0">
                                          <p:val>
                                            <p:strVal val="#ppt_x"/>
                                          </p:val>
                                        </p:tav>
                                        <p:tav tm="100000">
                                          <p:val>
                                            <p:strVal val="#ppt_x"/>
                                          </p:val>
                                        </p:tav>
                                      </p:tavLst>
                                    </p:anim>
                                    <p:anim calcmode="lin" valueType="num">
                                      <p:cBhvr additive="base">
                                        <p:cTn id="152" dur="500" fill="hold"/>
                                        <p:tgtEl>
                                          <p:spTgt spid="42"/>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46"/>
                                        </p:tgtEl>
                                        <p:attrNameLst>
                                          <p:attrName>style.visibility</p:attrName>
                                        </p:attrNameLst>
                                      </p:cBhvr>
                                      <p:to>
                                        <p:strVal val="visible"/>
                                      </p:to>
                                    </p:set>
                                    <p:anim calcmode="lin" valueType="num">
                                      <p:cBhvr additive="base">
                                        <p:cTn id="155" dur="500" fill="hold"/>
                                        <p:tgtEl>
                                          <p:spTgt spid="46"/>
                                        </p:tgtEl>
                                        <p:attrNameLst>
                                          <p:attrName>ppt_x</p:attrName>
                                        </p:attrNameLst>
                                      </p:cBhvr>
                                      <p:tavLst>
                                        <p:tav tm="0">
                                          <p:val>
                                            <p:strVal val="#ppt_x"/>
                                          </p:val>
                                        </p:tav>
                                        <p:tav tm="100000">
                                          <p:val>
                                            <p:strVal val="#ppt_x"/>
                                          </p:val>
                                        </p:tav>
                                      </p:tavLst>
                                    </p:anim>
                                    <p:anim calcmode="lin" valueType="num">
                                      <p:cBhvr additive="base">
                                        <p:cTn id="156" dur="500" fill="hold"/>
                                        <p:tgtEl>
                                          <p:spTgt spid="46"/>
                                        </p:tgtEl>
                                        <p:attrNameLst>
                                          <p:attrName>ppt_y</p:attrName>
                                        </p:attrNameLst>
                                      </p:cBhvr>
                                      <p:tavLst>
                                        <p:tav tm="0">
                                          <p:val>
                                            <p:strVal val="1+#ppt_h/2"/>
                                          </p:val>
                                        </p:tav>
                                        <p:tav tm="100000">
                                          <p:val>
                                            <p:strVal val="#ppt_y"/>
                                          </p:val>
                                        </p:tav>
                                      </p:tavLst>
                                    </p:anim>
                                  </p:childTnLst>
                                </p:cTn>
                              </p:par>
                              <p:par>
                                <p:cTn id="157" presetID="2" presetClass="entr" presetSubtype="4" fill="hold" grpId="0" nodeType="withEffect">
                                  <p:stCondLst>
                                    <p:cond delay="0"/>
                                  </p:stCondLst>
                                  <p:childTnLst>
                                    <p:set>
                                      <p:cBhvr>
                                        <p:cTn id="158" dur="1" fill="hold">
                                          <p:stCondLst>
                                            <p:cond delay="0"/>
                                          </p:stCondLst>
                                        </p:cTn>
                                        <p:tgtEl>
                                          <p:spTgt spid="73"/>
                                        </p:tgtEl>
                                        <p:attrNameLst>
                                          <p:attrName>style.visibility</p:attrName>
                                        </p:attrNameLst>
                                      </p:cBhvr>
                                      <p:to>
                                        <p:strVal val="visible"/>
                                      </p:to>
                                    </p:set>
                                    <p:anim calcmode="lin" valueType="num">
                                      <p:cBhvr additive="base">
                                        <p:cTn id="159" dur="500" fill="hold"/>
                                        <p:tgtEl>
                                          <p:spTgt spid="73"/>
                                        </p:tgtEl>
                                        <p:attrNameLst>
                                          <p:attrName>ppt_x</p:attrName>
                                        </p:attrNameLst>
                                      </p:cBhvr>
                                      <p:tavLst>
                                        <p:tav tm="0">
                                          <p:val>
                                            <p:strVal val="#ppt_x"/>
                                          </p:val>
                                        </p:tav>
                                        <p:tav tm="100000">
                                          <p:val>
                                            <p:strVal val="#ppt_x"/>
                                          </p:val>
                                        </p:tav>
                                      </p:tavLst>
                                    </p:anim>
                                    <p:anim calcmode="lin" valueType="num">
                                      <p:cBhvr additive="base">
                                        <p:cTn id="160" dur="500" fill="hold"/>
                                        <p:tgtEl>
                                          <p:spTgt spid="73"/>
                                        </p:tgtEl>
                                        <p:attrNameLst>
                                          <p:attrName>ppt_y</p:attrName>
                                        </p:attrNameLst>
                                      </p:cBhvr>
                                      <p:tavLst>
                                        <p:tav tm="0">
                                          <p:val>
                                            <p:strVal val="1+#ppt_h/2"/>
                                          </p:val>
                                        </p:tav>
                                        <p:tav tm="100000">
                                          <p:val>
                                            <p:strVal val="#ppt_y"/>
                                          </p:val>
                                        </p:tav>
                                      </p:tavLst>
                                    </p:anim>
                                  </p:childTnLst>
                                </p:cTn>
                              </p:par>
                              <p:par>
                                <p:cTn id="161" presetID="2" presetClass="entr" presetSubtype="4" fill="hold" grpId="0" nodeType="withEffect">
                                  <p:stCondLst>
                                    <p:cond delay="0"/>
                                  </p:stCondLst>
                                  <p:childTnLst>
                                    <p:set>
                                      <p:cBhvr>
                                        <p:cTn id="162" dur="1" fill="hold">
                                          <p:stCondLst>
                                            <p:cond delay="0"/>
                                          </p:stCondLst>
                                        </p:cTn>
                                        <p:tgtEl>
                                          <p:spTgt spid="39"/>
                                        </p:tgtEl>
                                        <p:attrNameLst>
                                          <p:attrName>style.visibility</p:attrName>
                                        </p:attrNameLst>
                                      </p:cBhvr>
                                      <p:to>
                                        <p:strVal val="visible"/>
                                      </p:to>
                                    </p:set>
                                    <p:anim calcmode="lin" valueType="num">
                                      <p:cBhvr additive="base">
                                        <p:cTn id="163" dur="500" fill="hold"/>
                                        <p:tgtEl>
                                          <p:spTgt spid="39"/>
                                        </p:tgtEl>
                                        <p:attrNameLst>
                                          <p:attrName>ppt_x</p:attrName>
                                        </p:attrNameLst>
                                      </p:cBhvr>
                                      <p:tavLst>
                                        <p:tav tm="0">
                                          <p:val>
                                            <p:strVal val="#ppt_x"/>
                                          </p:val>
                                        </p:tav>
                                        <p:tav tm="100000">
                                          <p:val>
                                            <p:strVal val="#ppt_x"/>
                                          </p:val>
                                        </p:tav>
                                      </p:tavLst>
                                    </p:anim>
                                    <p:anim calcmode="lin" valueType="num">
                                      <p:cBhvr additive="base">
                                        <p:cTn id="16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65" fill="hold">
                      <p:stCondLst>
                        <p:cond delay="indefinite"/>
                      </p:stCondLst>
                      <p:childTnLst>
                        <p:par>
                          <p:cTn id="166" fill="hold">
                            <p:stCondLst>
                              <p:cond delay="0"/>
                            </p:stCondLst>
                            <p:childTnLst>
                              <p:par>
                                <p:cTn id="167" presetID="2" presetClass="entr" presetSubtype="4" fill="hold" grpId="0" nodeType="clickEffect">
                                  <p:stCondLst>
                                    <p:cond delay="0"/>
                                  </p:stCondLst>
                                  <p:childTnLst>
                                    <p:set>
                                      <p:cBhvr>
                                        <p:cTn id="168" dur="1" fill="hold">
                                          <p:stCondLst>
                                            <p:cond delay="0"/>
                                          </p:stCondLst>
                                        </p:cTn>
                                        <p:tgtEl>
                                          <p:spTgt spid="67"/>
                                        </p:tgtEl>
                                        <p:attrNameLst>
                                          <p:attrName>style.visibility</p:attrName>
                                        </p:attrNameLst>
                                      </p:cBhvr>
                                      <p:to>
                                        <p:strVal val="visible"/>
                                      </p:to>
                                    </p:set>
                                    <p:anim calcmode="lin" valueType="num">
                                      <p:cBhvr additive="base">
                                        <p:cTn id="169" dur="500" fill="hold"/>
                                        <p:tgtEl>
                                          <p:spTgt spid="67"/>
                                        </p:tgtEl>
                                        <p:attrNameLst>
                                          <p:attrName>ppt_x</p:attrName>
                                        </p:attrNameLst>
                                      </p:cBhvr>
                                      <p:tavLst>
                                        <p:tav tm="0">
                                          <p:val>
                                            <p:strVal val="#ppt_x"/>
                                          </p:val>
                                        </p:tav>
                                        <p:tav tm="100000">
                                          <p:val>
                                            <p:strVal val="#ppt_x"/>
                                          </p:val>
                                        </p:tav>
                                      </p:tavLst>
                                    </p:anim>
                                    <p:anim calcmode="lin" valueType="num">
                                      <p:cBhvr additive="base">
                                        <p:cTn id="170" dur="500" fill="hold"/>
                                        <p:tgtEl>
                                          <p:spTgt spid="67"/>
                                        </p:tgtEl>
                                        <p:attrNameLst>
                                          <p:attrName>ppt_y</p:attrName>
                                        </p:attrNameLst>
                                      </p:cBhvr>
                                      <p:tavLst>
                                        <p:tav tm="0">
                                          <p:val>
                                            <p:strVal val="1+#ppt_h/2"/>
                                          </p:val>
                                        </p:tav>
                                        <p:tav tm="100000">
                                          <p:val>
                                            <p:strVal val="#ppt_y"/>
                                          </p:val>
                                        </p:tav>
                                      </p:tavLst>
                                    </p:anim>
                                  </p:childTnLst>
                                </p:cTn>
                              </p:par>
                              <p:par>
                                <p:cTn id="171" presetID="2" presetClass="entr" presetSubtype="4" fill="hold" grpId="0" nodeType="withEffect">
                                  <p:stCondLst>
                                    <p:cond delay="0"/>
                                  </p:stCondLst>
                                  <p:childTnLst>
                                    <p:set>
                                      <p:cBhvr>
                                        <p:cTn id="172" dur="1" fill="hold">
                                          <p:stCondLst>
                                            <p:cond delay="0"/>
                                          </p:stCondLst>
                                        </p:cTn>
                                        <p:tgtEl>
                                          <p:spTgt spid="49"/>
                                        </p:tgtEl>
                                        <p:attrNameLst>
                                          <p:attrName>style.visibility</p:attrName>
                                        </p:attrNameLst>
                                      </p:cBhvr>
                                      <p:to>
                                        <p:strVal val="visible"/>
                                      </p:to>
                                    </p:set>
                                    <p:anim calcmode="lin" valueType="num">
                                      <p:cBhvr additive="base">
                                        <p:cTn id="173" dur="500" fill="hold"/>
                                        <p:tgtEl>
                                          <p:spTgt spid="49"/>
                                        </p:tgtEl>
                                        <p:attrNameLst>
                                          <p:attrName>ppt_x</p:attrName>
                                        </p:attrNameLst>
                                      </p:cBhvr>
                                      <p:tavLst>
                                        <p:tav tm="0">
                                          <p:val>
                                            <p:strVal val="#ppt_x"/>
                                          </p:val>
                                        </p:tav>
                                        <p:tav tm="100000">
                                          <p:val>
                                            <p:strVal val="#ppt_x"/>
                                          </p:val>
                                        </p:tav>
                                      </p:tavLst>
                                    </p:anim>
                                    <p:anim calcmode="lin" valueType="num">
                                      <p:cBhvr additive="base">
                                        <p:cTn id="174" dur="500" fill="hold"/>
                                        <p:tgtEl>
                                          <p:spTgt spid="49"/>
                                        </p:tgtEl>
                                        <p:attrNameLst>
                                          <p:attrName>ppt_y</p:attrName>
                                        </p:attrNameLst>
                                      </p:cBhvr>
                                      <p:tavLst>
                                        <p:tav tm="0">
                                          <p:val>
                                            <p:strVal val="1+#ppt_h/2"/>
                                          </p:val>
                                        </p:tav>
                                        <p:tav tm="100000">
                                          <p:val>
                                            <p:strVal val="#ppt_y"/>
                                          </p:val>
                                        </p:tav>
                                      </p:tavLst>
                                    </p:anim>
                                  </p:childTnLst>
                                </p:cTn>
                              </p:par>
                              <p:par>
                                <p:cTn id="175" presetID="2" presetClass="entr" presetSubtype="4" fill="hold" grpId="0" nodeType="withEffect">
                                  <p:stCondLst>
                                    <p:cond delay="0"/>
                                  </p:stCondLst>
                                  <p:childTnLst>
                                    <p:set>
                                      <p:cBhvr>
                                        <p:cTn id="176" dur="1" fill="hold">
                                          <p:stCondLst>
                                            <p:cond delay="0"/>
                                          </p:stCondLst>
                                        </p:cTn>
                                        <p:tgtEl>
                                          <p:spTgt spid="66"/>
                                        </p:tgtEl>
                                        <p:attrNameLst>
                                          <p:attrName>style.visibility</p:attrName>
                                        </p:attrNameLst>
                                      </p:cBhvr>
                                      <p:to>
                                        <p:strVal val="visible"/>
                                      </p:to>
                                    </p:set>
                                    <p:anim calcmode="lin" valueType="num">
                                      <p:cBhvr additive="base">
                                        <p:cTn id="177" dur="500" fill="hold"/>
                                        <p:tgtEl>
                                          <p:spTgt spid="66"/>
                                        </p:tgtEl>
                                        <p:attrNameLst>
                                          <p:attrName>ppt_x</p:attrName>
                                        </p:attrNameLst>
                                      </p:cBhvr>
                                      <p:tavLst>
                                        <p:tav tm="0">
                                          <p:val>
                                            <p:strVal val="#ppt_x"/>
                                          </p:val>
                                        </p:tav>
                                        <p:tav tm="100000">
                                          <p:val>
                                            <p:strVal val="#ppt_x"/>
                                          </p:val>
                                        </p:tav>
                                      </p:tavLst>
                                    </p:anim>
                                    <p:anim calcmode="lin" valueType="num">
                                      <p:cBhvr additive="base">
                                        <p:cTn id="178"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 presetClass="entr" presetSubtype="4" fill="hold" grpId="0" nodeType="clickEffect">
                                  <p:stCondLst>
                                    <p:cond delay="0"/>
                                  </p:stCondLst>
                                  <p:childTnLst>
                                    <p:set>
                                      <p:cBhvr>
                                        <p:cTn id="182" dur="1" fill="hold">
                                          <p:stCondLst>
                                            <p:cond delay="0"/>
                                          </p:stCondLst>
                                        </p:cTn>
                                        <p:tgtEl>
                                          <p:spTgt spid="72"/>
                                        </p:tgtEl>
                                        <p:attrNameLst>
                                          <p:attrName>style.visibility</p:attrName>
                                        </p:attrNameLst>
                                      </p:cBhvr>
                                      <p:to>
                                        <p:strVal val="visible"/>
                                      </p:to>
                                    </p:set>
                                    <p:anim calcmode="lin" valueType="num">
                                      <p:cBhvr additive="base">
                                        <p:cTn id="183" dur="500" fill="hold"/>
                                        <p:tgtEl>
                                          <p:spTgt spid="72"/>
                                        </p:tgtEl>
                                        <p:attrNameLst>
                                          <p:attrName>ppt_x</p:attrName>
                                        </p:attrNameLst>
                                      </p:cBhvr>
                                      <p:tavLst>
                                        <p:tav tm="0">
                                          <p:val>
                                            <p:strVal val="#ppt_x"/>
                                          </p:val>
                                        </p:tav>
                                        <p:tav tm="100000">
                                          <p:val>
                                            <p:strVal val="#ppt_x"/>
                                          </p:val>
                                        </p:tav>
                                      </p:tavLst>
                                    </p:anim>
                                    <p:anim calcmode="lin" valueType="num">
                                      <p:cBhvr additive="base">
                                        <p:cTn id="184" dur="500" fill="hold"/>
                                        <p:tgtEl>
                                          <p:spTgt spid="72"/>
                                        </p:tgtEl>
                                        <p:attrNameLst>
                                          <p:attrName>ppt_y</p:attrName>
                                        </p:attrNameLst>
                                      </p:cBhvr>
                                      <p:tavLst>
                                        <p:tav tm="0">
                                          <p:val>
                                            <p:strVal val="1+#ppt_h/2"/>
                                          </p:val>
                                        </p:tav>
                                        <p:tav tm="100000">
                                          <p:val>
                                            <p:strVal val="#ppt_y"/>
                                          </p:val>
                                        </p:tav>
                                      </p:tavLst>
                                    </p:anim>
                                  </p:childTnLst>
                                </p:cTn>
                              </p:par>
                              <p:par>
                                <p:cTn id="185" presetID="2" presetClass="entr" presetSubtype="4" fill="hold" grpId="0" nodeType="withEffect">
                                  <p:stCondLst>
                                    <p:cond delay="0"/>
                                  </p:stCondLst>
                                  <p:childTnLst>
                                    <p:set>
                                      <p:cBhvr>
                                        <p:cTn id="186" dur="1" fill="hold">
                                          <p:stCondLst>
                                            <p:cond delay="0"/>
                                          </p:stCondLst>
                                        </p:cTn>
                                        <p:tgtEl>
                                          <p:spTgt spid="64"/>
                                        </p:tgtEl>
                                        <p:attrNameLst>
                                          <p:attrName>style.visibility</p:attrName>
                                        </p:attrNameLst>
                                      </p:cBhvr>
                                      <p:to>
                                        <p:strVal val="visible"/>
                                      </p:to>
                                    </p:set>
                                    <p:anim calcmode="lin" valueType="num">
                                      <p:cBhvr additive="base">
                                        <p:cTn id="187" dur="500" fill="hold"/>
                                        <p:tgtEl>
                                          <p:spTgt spid="64"/>
                                        </p:tgtEl>
                                        <p:attrNameLst>
                                          <p:attrName>ppt_x</p:attrName>
                                        </p:attrNameLst>
                                      </p:cBhvr>
                                      <p:tavLst>
                                        <p:tav tm="0">
                                          <p:val>
                                            <p:strVal val="#ppt_x"/>
                                          </p:val>
                                        </p:tav>
                                        <p:tav tm="100000">
                                          <p:val>
                                            <p:strVal val="#ppt_x"/>
                                          </p:val>
                                        </p:tav>
                                      </p:tavLst>
                                    </p:anim>
                                    <p:anim calcmode="lin" valueType="num">
                                      <p:cBhvr additive="base">
                                        <p:cTn id="188" dur="500" fill="hold"/>
                                        <p:tgtEl>
                                          <p:spTgt spid="64"/>
                                        </p:tgtEl>
                                        <p:attrNameLst>
                                          <p:attrName>ppt_y</p:attrName>
                                        </p:attrNameLst>
                                      </p:cBhvr>
                                      <p:tavLst>
                                        <p:tav tm="0">
                                          <p:val>
                                            <p:strVal val="1+#ppt_h/2"/>
                                          </p:val>
                                        </p:tav>
                                        <p:tav tm="100000">
                                          <p:val>
                                            <p:strVal val="#ppt_y"/>
                                          </p:val>
                                        </p:tav>
                                      </p:tavLst>
                                    </p:anim>
                                  </p:childTnLst>
                                </p:cTn>
                              </p:par>
                              <p:par>
                                <p:cTn id="189" presetID="2" presetClass="entr" presetSubtype="4" fill="hold" grpId="0" nodeType="withEffect">
                                  <p:stCondLst>
                                    <p:cond delay="0"/>
                                  </p:stCondLst>
                                  <p:childTnLst>
                                    <p:set>
                                      <p:cBhvr>
                                        <p:cTn id="190" dur="1" fill="hold">
                                          <p:stCondLst>
                                            <p:cond delay="0"/>
                                          </p:stCondLst>
                                        </p:cTn>
                                        <p:tgtEl>
                                          <p:spTgt spid="69"/>
                                        </p:tgtEl>
                                        <p:attrNameLst>
                                          <p:attrName>style.visibility</p:attrName>
                                        </p:attrNameLst>
                                      </p:cBhvr>
                                      <p:to>
                                        <p:strVal val="visible"/>
                                      </p:to>
                                    </p:set>
                                    <p:anim calcmode="lin" valueType="num">
                                      <p:cBhvr additive="base">
                                        <p:cTn id="191" dur="500" fill="hold"/>
                                        <p:tgtEl>
                                          <p:spTgt spid="69"/>
                                        </p:tgtEl>
                                        <p:attrNameLst>
                                          <p:attrName>ppt_x</p:attrName>
                                        </p:attrNameLst>
                                      </p:cBhvr>
                                      <p:tavLst>
                                        <p:tav tm="0">
                                          <p:val>
                                            <p:strVal val="#ppt_x"/>
                                          </p:val>
                                        </p:tav>
                                        <p:tav tm="100000">
                                          <p:val>
                                            <p:strVal val="#ppt_x"/>
                                          </p:val>
                                        </p:tav>
                                      </p:tavLst>
                                    </p:anim>
                                    <p:anim calcmode="lin" valueType="num">
                                      <p:cBhvr additive="base">
                                        <p:cTn id="192"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9" grpId="0"/>
      <p:bldP spid="50" grpId="0"/>
      <p:bldP spid="51" grpId="0"/>
      <p:bldP spid="52" grpId="0"/>
      <p:bldP spid="57" grpId="0"/>
      <p:bldP spid="58" grpId="0"/>
      <p:bldP spid="60" grpId="0"/>
      <p:bldP spid="62" grpId="0"/>
      <p:bldP spid="63" grpId="0" animBg="1"/>
      <p:bldP spid="64" grpId="0" animBg="1"/>
      <p:bldP spid="65" grpId="0" animBg="1"/>
      <p:bldP spid="66" grpId="0" animBg="1"/>
      <p:bldP spid="67" grpId="0" animBg="1"/>
      <p:bldP spid="68" grpId="0" animBg="1"/>
      <p:bldP spid="69" grpId="0" animBg="1"/>
      <p:bldP spid="70" grpId="0" animBg="1"/>
      <p:bldP spid="72" grpId="0"/>
      <p:bldP spid="7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Goed gebilde stenen geven …</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43</a:t>
            </a:fld>
            <a:endParaRPr lang="nl-BE"/>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45942" y="1549539"/>
            <a:ext cx="5376370" cy="3019163"/>
          </a:xfrm>
          <a:prstGeom prst="rect">
            <a:avLst/>
          </a:prstGeom>
        </p:spPr>
      </p:pic>
      <p:pic>
        <p:nvPicPr>
          <p:cNvPr id="10" name="Afbeelding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474" y="1954441"/>
            <a:ext cx="5400000" cy="3535352"/>
          </a:xfrm>
          <a:prstGeom prst="rect">
            <a:avLst/>
          </a:prstGeom>
        </p:spPr>
      </p:pic>
      <p:sp>
        <p:nvSpPr>
          <p:cNvPr id="11" name="Tekstvak 10"/>
          <p:cNvSpPr txBox="1"/>
          <p:nvPr/>
        </p:nvSpPr>
        <p:spPr>
          <a:xfrm>
            <a:off x="358474" y="1349637"/>
            <a:ext cx="5400000" cy="400110"/>
          </a:xfrm>
          <a:prstGeom prst="rect">
            <a:avLst/>
          </a:prstGeom>
          <a:noFill/>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Getekende handen van een scherper</a:t>
            </a:r>
            <a:endParaRPr lang="nl-BE" sz="2000" dirty="0">
              <a:solidFill>
                <a:srgbClr val="FF0000"/>
              </a:solidFill>
              <a:latin typeface="Arial" panose="020B0604020202020204" pitchFamily="34" charset="0"/>
              <a:cs typeface="Arial" panose="020B0604020202020204" pitchFamily="34" charset="0"/>
            </a:endParaRPr>
          </a:p>
        </p:txBody>
      </p:sp>
      <p:sp>
        <p:nvSpPr>
          <p:cNvPr id="12" name="Tekstvak 11"/>
          <p:cNvSpPr txBox="1"/>
          <p:nvPr/>
        </p:nvSpPr>
        <p:spPr>
          <a:xfrm>
            <a:off x="6626578" y="4786489"/>
            <a:ext cx="5407378" cy="400110"/>
          </a:xfrm>
          <a:prstGeom prst="rect">
            <a:avLst/>
          </a:prstGeom>
          <a:noFill/>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Maar mooi meel !!!!!</a:t>
            </a:r>
            <a:endParaRPr lang="nl-BE"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638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Uitlijnen maalinrichting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CDB6FF72-1F27-411B-A96A-D01B9B43D0C1}"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44</a:t>
            </a:fld>
            <a:endParaRPr lang="nl-BE"/>
          </a:p>
        </p:txBody>
      </p:sp>
      <p:pic>
        <p:nvPicPr>
          <p:cNvPr id="9"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30888" y="1646499"/>
            <a:ext cx="2566987"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p:cNvCxnSpPr/>
          <p:nvPr/>
        </p:nvCxnSpPr>
        <p:spPr>
          <a:xfrm>
            <a:off x="7021513" y="1287724"/>
            <a:ext cx="0" cy="34560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1" name="Tekstvak 10"/>
          <p:cNvSpPr txBox="1">
            <a:spLocks noChangeArrowheads="1"/>
          </p:cNvSpPr>
          <p:nvPr/>
        </p:nvSpPr>
        <p:spPr bwMode="auto">
          <a:xfrm>
            <a:off x="2178050" y="2287849"/>
            <a:ext cx="386238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Om een goede kwaliteit van je product te krijgen moet de afstelling van de maalinrichting perfect zijn alsook de juiste stenen en het juiste scherpsel.</a:t>
            </a:r>
          </a:p>
        </p:txBody>
      </p:sp>
      <p:sp>
        <p:nvSpPr>
          <p:cNvPr id="12" name="Tekstvak 11"/>
          <p:cNvSpPr txBox="1">
            <a:spLocks noChangeArrowheads="1"/>
          </p:cNvSpPr>
          <p:nvPr/>
        </p:nvSpPr>
        <p:spPr bwMode="auto">
          <a:xfrm>
            <a:off x="4422775" y="1432187"/>
            <a:ext cx="14081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err="1">
                <a:latin typeface="Arial" panose="020B0604020202020204" pitchFamily="34" charset="0"/>
                <a:cs typeface="Arial" panose="020B0604020202020204" pitchFamily="34" charset="0"/>
              </a:rPr>
              <a:t>Tapbalk</a:t>
            </a:r>
            <a:r>
              <a:rPr lang="nl-BE" altLang="nl-BE" sz="1800" dirty="0">
                <a:latin typeface="Arial" panose="020B0604020202020204" pitchFamily="34" charset="0"/>
                <a:cs typeface="Arial" panose="020B0604020202020204" pitchFamily="34" charset="0"/>
              </a:rPr>
              <a:t> of</a:t>
            </a:r>
          </a:p>
          <a:p>
            <a:pPr>
              <a:lnSpc>
                <a:spcPct val="100000"/>
              </a:lnSpc>
              <a:spcBef>
                <a:spcPct val="0"/>
              </a:spcBef>
              <a:buFontTx/>
              <a:buNone/>
            </a:pPr>
            <a:r>
              <a:rPr lang="nl-BE" altLang="nl-BE" sz="1800" dirty="0" smtClean="0">
                <a:latin typeface="Arial" panose="020B0604020202020204" pitchFamily="34" charset="0"/>
                <a:cs typeface="Arial" panose="020B0604020202020204" pitchFamily="34" charset="0"/>
              </a:rPr>
              <a:t>ijzerbalk </a:t>
            </a:r>
            <a:r>
              <a:rPr lang="nl-BE" altLang="nl-BE" sz="1200" dirty="0">
                <a:latin typeface="Arial" panose="020B0604020202020204" pitchFamily="34" charset="0"/>
                <a:cs typeface="Arial" panose="020B0604020202020204" pitchFamily="34" charset="0"/>
              </a:rPr>
              <a:t>(</a:t>
            </a:r>
            <a:r>
              <a:rPr lang="nl-BE" altLang="nl-BE" sz="1200" dirty="0" smtClean="0">
                <a:latin typeface="Arial" panose="020B0604020202020204" pitchFamily="34" charset="0"/>
                <a:cs typeface="Arial" panose="020B0604020202020204" pitchFamily="34" charset="0"/>
              </a:rPr>
              <a:t>standardmolen)</a:t>
            </a:r>
            <a:endParaRPr lang="nl-BE" altLang="nl-BE" sz="1800" dirty="0">
              <a:latin typeface="Arial" panose="020B0604020202020204" pitchFamily="34" charset="0"/>
              <a:cs typeface="Arial" panose="020B0604020202020204" pitchFamily="34" charset="0"/>
            </a:endParaRPr>
          </a:p>
        </p:txBody>
      </p:sp>
      <p:cxnSp>
        <p:nvCxnSpPr>
          <p:cNvPr id="13" name="Rechte verbindingslijn met pijl 12"/>
          <p:cNvCxnSpPr/>
          <p:nvPr/>
        </p:nvCxnSpPr>
        <p:spPr>
          <a:xfrm>
            <a:off x="5851525" y="1848112"/>
            <a:ext cx="1169988" cy="111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15"/>
          <p:cNvSpPr txBox="1">
            <a:spLocks noChangeArrowheads="1"/>
          </p:cNvSpPr>
          <p:nvPr/>
        </p:nvSpPr>
        <p:spPr bwMode="auto">
          <a:xfrm>
            <a:off x="4651375" y="4778637"/>
            <a:ext cx="1117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Taatspot</a:t>
            </a:r>
          </a:p>
        </p:txBody>
      </p:sp>
      <p:cxnSp>
        <p:nvCxnSpPr>
          <p:cNvPr id="15" name="Rechte verbindingslijn met pijl 14"/>
          <p:cNvCxnSpPr>
            <a:stCxn id="14" idx="3"/>
          </p:cNvCxnSpPr>
          <p:nvPr/>
        </p:nvCxnSpPr>
        <p:spPr>
          <a:xfrm flipV="1">
            <a:off x="5768975" y="4956437"/>
            <a:ext cx="1231900" cy="63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Stroomdiagram: Samenvoegen 15"/>
          <p:cNvSpPr/>
          <p:nvPr/>
        </p:nvSpPr>
        <p:spPr>
          <a:xfrm>
            <a:off x="6965158" y="4751528"/>
            <a:ext cx="123825" cy="150813"/>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pic>
        <p:nvPicPr>
          <p:cNvPr id="17" name="Afbeelding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64538" y="4405574"/>
            <a:ext cx="1763712"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44125" y="3527556"/>
            <a:ext cx="1752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Afbeelding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75850" y="1349637"/>
            <a:ext cx="186531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Rechte verbindingslijn met pijl 19"/>
          <p:cNvCxnSpPr/>
          <p:nvPr/>
        </p:nvCxnSpPr>
        <p:spPr>
          <a:xfrm>
            <a:off x="7021513" y="1859224"/>
            <a:ext cx="33909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flipV="1">
            <a:off x="7083425" y="4310194"/>
            <a:ext cx="3465513" cy="190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a:off x="7083425" y="4956437"/>
            <a:ext cx="1874838" cy="63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a:spLocks noChangeArrowheads="1"/>
          </p:cNvSpPr>
          <p:nvPr/>
        </p:nvSpPr>
        <p:spPr bwMode="auto">
          <a:xfrm>
            <a:off x="5633246" y="4649928"/>
            <a:ext cx="9810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schietlood</a:t>
            </a:r>
          </a:p>
        </p:txBody>
      </p:sp>
      <p:cxnSp>
        <p:nvCxnSpPr>
          <p:cNvPr id="24" name="Rechte verbindingslijn met pijl 23"/>
          <p:cNvCxnSpPr/>
          <p:nvPr/>
        </p:nvCxnSpPr>
        <p:spPr>
          <a:xfrm flipV="1">
            <a:off x="6630196" y="4788041"/>
            <a:ext cx="249237"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fbeelding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53988" y="1455999"/>
            <a:ext cx="1982787"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Rechte verbindingslijn met pijl 25"/>
          <p:cNvCxnSpPr>
            <a:stCxn id="12" idx="1"/>
          </p:cNvCxnSpPr>
          <p:nvPr/>
        </p:nvCxnSpPr>
        <p:spPr>
          <a:xfrm flipH="1">
            <a:off x="1549400" y="1848112"/>
            <a:ext cx="287337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Rechte verbindingslijn met pijl 26"/>
          <p:cNvCxnSpPr>
            <a:stCxn id="14" idx="1"/>
          </p:cNvCxnSpPr>
          <p:nvPr/>
        </p:nvCxnSpPr>
        <p:spPr>
          <a:xfrm flipH="1" flipV="1">
            <a:off x="1196975" y="4946912"/>
            <a:ext cx="3454400" cy="158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27"/>
          <p:cNvCxnSpPr>
            <a:stCxn id="25" idx="0"/>
            <a:endCxn id="25" idx="2"/>
          </p:cNvCxnSpPr>
          <p:nvPr/>
        </p:nvCxnSpPr>
        <p:spPr>
          <a:xfrm>
            <a:off x="1144588" y="1455999"/>
            <a:ext cx="0" cy="32400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9" name="Stroomdiagram: Samenvoegen 28"/>
          <p:cNvSpPr/>
          <p:nvPr/>
        </p:nvSpPr>
        <p:spPr>
          <a:xfrm>
            <a:off x="1064803" y="4662661"/>
            <a:ext cx="146050" cy="201613"/>
          </a:xfrm>
          <a:prstGeom prst="flowChartMerg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0" name="Tekstvak 29"/>
          <p:cNvSpPr txBox="1">
            <a:spLocks noChangeArrowheads="1"/>
          </p:cNvSpPr>
          <p:nvPr/>
        </p:nvSpPr>
        <p:spPr bwMode="auto">
          <a:xfrm>
            <a:off x="2014537" y="5118362"/>
            <a:ext cx="37306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nl-BE" altLang="nl-BE" sz="1600" dirty="0">
                <a:solidFill>
                  <a:srgbClr val="FF0000"/>
                </a:solidFill>
                <a:latin typeface="Arial" panose="020B0604020202020204" pitchFamily="34" charset="0"/>
                <a:cs typeface="Arial" panose="020B0604020202020204" pitchFamily="34" charset="0"/>
              </a:rPr>
              <a:t>De voornaamste richtpunten </a:t>
            </a:r>
            <a:r>
              <a:rPr lang="nl-BE" altLang="nl-BE" sz="1600" dirty="0" smtClean="0">
                <a:solidFill>
                  <a:srgbClr val="FF0000"/>
                </a:solidFill>
                <a:latin typeface="Arial" panose="020B0604020202020204" pitchFamily="34" charset="0"/>
                <a:cs typeface="Arial" panose="020B0604020202020204" pitchFamily="34" charset="0"/>
              </a:rPr>
              <a:t>zijn: </a:t>
            </a: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het </a:t>
            </a:r>
            <a:r>
              <a:rPr lang="nl-BE" altLang="nl-BE" sz="1600" dirty="0">
                <a:solidFill>
                  <a:srgbClr val="FF0000"/>
                </a:solidFill>
                <a:latin typeface="Arial" panose="020B0604020202020204" pitchFamily="34" charset="0"/>
                <a:cs typeface="Arial" panose="020B0604020202020204" pitchFamily="34" charset="0"/>
              </a:rPr>
              <a:t>taplager,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de </a:t>
            </a:r>
            <a:r>
              <a:rPr lang="nl-BE" altLang="nl-BE" sz="1600" dirty="0">
                <a:solidFill>
                  <a:srgbClr val="FF0000"/>
                </a:solidFill>
                <a:latin typeface="Arial" panose="020B0604020202020204" pitchFamily="34" charset="0"/>
                <a:cs typeface="Arial" panose="020B0604020202020204" pitchFamily="34" charset="0"/>
              </a:rPr>
              <a:t>ligger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het </a:t>
            </a:r>
            <a:r>
              <a:rPr lang="nl-BE" altLang="nl-BE" sz="1600" dirty="0">
                <a:solidFill>
                  <a:srgbClr val="FF0000"/>
                </a:solidFill>
                <a:latin typeface="Arial" panose="020B0604020202020204" pitchFamily="34" charset="0"/>
                <a:cs typeface="Arial" panose="020B0604020202020204" pitchFamily="34" charset="0"/>
              </a:rPr>
              <a:t>taatspotje </a:t>
            </a:r>
          </a:p>
        </p:txBody>
      </p:sp>
      <p:sp>
        <p:nvSpPr>
          <p:cNvPr id="31" name="Tekstvak 30"/>
          <p:cNvSpPr txBox="1">
            <a:spLocks noChangeArrowheads="1"/>
          </p:cNvSpPr>
          <p:nvPr/>
        </p:nvSpPr>
        <p:spPr bwMode="auto">
          <a:xfrm>
            <a:off x="7021513" y="996695"/>
            <a:ext cx="2721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Vanaf taplager tot in taatspot alles in </a:t>
            </a:r>
            <a:r>
              <a:rPr lang="nl-BE" altLang="nl-BE" sz="1600" dirty="0" err="1">
                <a:latin typeface="Arial" panose="020B0604020202020204" pitchFamily="34" charset="0"/>
                <a:cs typeface="Arial" panose="020B0604020202020204" pitchFamily="34" charset="0"/>
              </a:rPr>
              <a:t>èèn</a:t>
            </a:r>
            <a:r>
              <a:rPr lang="nl-BE" altLang="nl-BE" sz="1600" dirty="0">
                <a:latin typeface="Arial" panose="020B0604020202020204" pitchFamily="34" charset="0"/>
                <a:cs typeface="Arial" panose="020B0604020202020204" pitchFamily="34" charset="0"/>
              </a:rPr>
              <a:t> loodlijn</a:t>
            </a:r>
          </a:p>
        </p:txBody>
      </p:sp>
      <p:sp>
        <p:nvSpPr>
          <p:cNvPr id="32" name="Tekstvak 11"/>
          <p:cNvSpPr txBox="1">
            <a:spLocks noChangeArrowheads="1"/>
          </p:cNvSpPr>
          <p:nvPr/>
        </p:nvSpPr>
        <p:spPr bwMode="auto">
          <a:xfrm>
            <a:off x="3538538" y="4018224"/>
            <a:ext cx="911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Ligger</a:t>
            </a:r>
          </a:p>
        </p:txBody>
      </p:sp>
      <p:cxnSp>
        <p:nvCxnSpPr>
          <p:cNvPr id="33" name="Rechte verbindingslijn met pijl 32"/>
          <p:cNvCxnSpPr>
            <a:stCxn id="32" idx="1"/>
          </p:cNvCxnSpPr>
          <p:nvPr/>
        </p:nvCxnSpPr>
        <p:spPr>
          <a:xfrm flipH="1" flipV="1">
            <a:off x="1676400" y="4194437"/>
            <a:ext cx="1862138" cy="793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a:stCxn id="32" idx="3"/>
          </p:cNvCxnSpPr>
          <p:nvPr/>
        </p:nvCxnSpPr>
        <p:spPr>
          <a:xfrm>
            <a:off x="4449763" y="4202374"/>
            <a:ext cx="2166937" cy="95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4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0-#ppt_w/2"/>
                                          </p:val>
                                        </p:tav>
                                        <p:tav tm="100000">
                                          <p:val>
                                            <p:strVal val="#ppt_x"/>
                                          </p:val>
                                        </p:tav>
                                      </p:tavLst>
                                    </p:anim>
                                    <p:anim calcmode="lin" valueType="num">
                                      <p:cBhvr additive="base">
                                        <p:cTn id="44" dur="500" fill="hold"/>
                                        <p:tgtEl>
                                          <p:spTgt spid="23"/>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0-#ppt_w/2"/>
                                          </p:val>
                                        </p:tav>
                                        <p:tav tm="100000">
                                          <p:val>
                                            <p:strVal val="#ppt_x"/>
                                          </p:val>
                                        </p:tav>
                                      </p:tavLst>
                                    </p:anim>
                                    <p:anim calcmode="lin" valueType="num">
                                      <p:cBhvr additive="base">
                                        <p:cTn id="48" dur="500" fill="hold"/>
                                        <p:tgtEl>
                                          <p:spTgt spid="24"/>
                                        </p:tgtEl>
                                        <p:attrNameLst>
                                          <p:attrName>ppt_y</p:attrName>
                                        </p:attrNameLst>
                                      </p:cBhvr>
                                      <p:tavLst>
                                        <p:tav tm="0">
                                          <p:val>
                                            <p:strVal val="#ppt_y"/>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ppt_x"/>
                                          </p:val>
                                        </p:tav>
                                        <p:tav tm="100000">
                                          <p:val>
                                            <p:strVal val="#ppt_x"/>
                                          </p:val>
                                        </p:tav>
                                      </p:tavLst>
                                    </p:anim>
                                    <p:anim calcmode="lin" valueType="num">
                                      <p:cBhvr additive="base">
                                        <p:cTn id="60" dur="500" fill="hold"/>
                                        <p:tgtEl>
                                          <p:spTgt spid="2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3"/>
                                        </p:tgtEl>
                                        <p:attrNameLst>
                                          <p:attrName>style.visibility</p:attrName>
                                        </p:attrNameLst>
                                      </p:cBhvr>
                                      <p:to>
                                        <p:strVal val="visible"/>
                                      </p:to>
                                    </p:set>
                                    <p:anim calcmode="lin" valueType="num">
                                      <p:cBhvr additive="base">
                                        <p:cTn id="67" dur="500" fill="hold"/>
                                        <p:tgtEl>
                                          <p:spTgt spid="33"/>
                                        </p:tgtEl>
                                        <p:attrNameLst>
                                          <p:attrName>ppt_x</p:attrName>
                                        </p:attrNameLst>
                                      </p:cBhvr>
                                      <p:tavLst>
                                        <p:tav tm="0">
                                          <p:val>
                                            <p:strVal val="#ppt_x"/>
                                          </p:val>
                                        </p:tav>
                                        <p:tav tm="100000">
                                          <p:val>
                                            <p:strVal val="#ppt_x"/>
                                          </p:val>
                                        </p:tav>
                                      </p:tavLst>
                                    </p:anim>
                                    <p:anim calcmode="lin" valueType="num">
                                      <p:cBhvr additive="base">
                                        <p:cTn id="68" dur="500" fill="hold"/>
                                        <p:tgtEl>
                                          <p:spTgt spid="33"/>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 calcmode="lin" valueType="num">
                                      <p:cBhvr additive="base">
                                        <p:cTn id="75" dur="500" fill="hold"/>
                                        <p:tgtEl>
                                          <p:spTgt spid="34"/>
                                        </p:tgtEl>
                                        <p:attrNameLst>
                                          <p:attrName>ppt_x</p:attrName>
                                        </p:attrNameLst>
                                      </p:cBhvr>
                                      <p:tavLst>
                                        <p:tav tm="0">
                                          <p:val>
                                            <p:strVal val="#ppt_x"/>
                                          </p:val>
                                        </p:tav>
                                        <p:tav tm="100000">
                                          <p:val>
                                            <p:strVal val="#ppt_x"/>
                                          </p:val>
                                        </p:tav>
                                      </p:tavLst>
                                    </p:anim>
                                    <p:anim calcmode="lin" valueType="num">
                                      <p:cBhvr additive="base">
                                        <p:cTn id="7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500" fill="hold"/>
                                        <p:tgtEl>
                                          <p:spTgt spid="30"/>
                                        </p:tgtEl>
                                        <p:attrNameLst>
                                          <p:attrName>ppt_x</p:attrName>
                                        </p:attrNameLst>
                                      </p:cBhvr>
                                      <p:tavLst>
                                        <p:tav tm="0">
                                          <p:val>
                                            <p:strVal val="#ppt_x"/>
                                          </p:val>
                                        </p:tav>
                                        <p:tav tm="100000">
                                          <p:val>
                                            <p:strVal val="#ppt_x"/>
                                          </p:val>
                                        </p:tav>
                                      </p:tavLst>
                                    </p:anim>
                                    <p:anim calcmode="lin" valueType="num">
                                      <p:cBhvr additive="base">
                                        <p:cTn id="8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2"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 calcmode="lin" valueType="num">
                                      <p:cBhvr additive="base">
                                        <p:cTn id="87" dur="500" fill="hold"/>
                                        <p:tgtEl>
                                          <p:spTgt spid="20"/>
                                        </p:tgtEl>
                                        <p:attrNameLst>
                                          <p:attrName>ppt_x</p:attrName>
                                        </p:attrNameLst>
                                      </p:cBhvr>
                                      <p:tavLst>
                                        <p:tav tm="0">
                                          <p:val>
                                            <p:strVal val="1+#ppt_w/2"/>
                                          </p:val>
                                        </p:tav>
                                        <p:tav tm="100000">
                                          <p:val>
                                            <p:strVal val="#ppt_x"/>
                                          </p:val>
                                        </p:tav>
                                      </p:tavLst>
                                    </p:anim>
                                    <p:anim calcmode="lin" valueType="num">
                                      <p:cBhvr additive="base">
                                        <p:cTn id="88" dur="500" fill="hold"/>
                                        <p:tgtEl>
                                          <p:spTgt spid="20"/>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1+#ppt_w/2"/>
                                          </p:val>
                                        </p:tav>
                                        <p:tav tm="100000">
                                          <p:val>
                                            <p:strVal val="#ppt_x"/>
                                          </p:val>
                                        </p:tav>
                                      </p:tavLst>
                                    </p:anim>
                                    <p:anim calcmode="lin" valueType="num">
                                      <p:cBhvr additive="base">
                                        <p:cTn id="9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2" fill="hold"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additive="base">
                                        <p:cTn id="97" dur="500" fill="hold"/>
                                        <p:tgtEl>
                                          <p:spTgt spid="21"/>
                                        </p:tgtEl>
                                        <p:attrNameLst>
                                          <p:attrName>ppt_x</p:attrName>
                                        </p:attrNameLst>
                                      </p:cBhvr>
                                      <p:tavLst>
                                        <p:tav tm="0">
                                          <p:val>
                                            <p:strVal val="1+#ppt_w/2"/>
                                          </p:val>
                                        </p:tav>
                                        <p:tav tm="100000">
                                          <p:val>
                                            <p:strVal val="#ppt_x"/>
                                          </p:val>
                                        </p:tav>
                                      </p:tavLst>
                                    </p:anim>
                                    <p:anim calcmode="lin" valueType="num">
                                      <p:cBhvr additive="base">
                                        <p:cTn id="98" dur="500" fill="hold"/>
                                        <p:tgtEl>
                                          <p:spTgt spid="21"/>
                                        </p:tgtEl>
                                        <p:attrNameLst>
                                          <p:attrName>ppt_y</p:attrName>
                                        </p:attrNameLst>
                                      </p:cBhvr>
                                      <p:tavLst>
                                        <p:tav tm="0">
                                          <p:val>
                                            <p:strVal val="#ppt_y"/>
                                          </p:val>
                                        </p:tav>
                                        <p:tav tm="100000">
                                          <p:val>
                                            <p:strVal val="#ppt_y"/>
                                          </p:val>
                                        </p:tav>
                                      </p:tavLst>
                                    </p:anim>
                                  </p:childTnLst>
                                </p:cTn>
                              </p:par>
                              <p:par>
                                <p:cTn id="99" presetID="2" presetClass="entr" presetSubtype="2"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additive="base">
                                        <p:cTn id="101" dur="500" fill="hold"/>
                                        <p:tgtEl>
                                          <p:spTgt spid="18"/>
                                        </p:tgtEl>
                                        <p:attrNameLst>
                                          <p:attrName>ppt_x</p:attrName>
                                        </p:attrNameLst>
                                      </p:cBhvr>
                                      <p:tavLst>
                                        <p:tav tm="0">
                                          <p:val>
                                            <p:strVal val="1+#ppt_w/2"/>
                                          </p:val>
                                        </p:tav>
                                        <p:tav tm="100000">
                                          <p:val>
                                            <p:strVal val="#ppt_x"/>
                                          </p:val>
                                        </p:tav>
                                      </p:tavLst>
                                    </p:anim>
                                    <p:anim calcmode="lin" valueType="num">
                                      <p:cBhvr additive="base">
                                        <p:cTn id="10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2"/>
                                        </p:tgtEl>
                                        <p:attrNameLst>
                                          <p:attrName>style.visibility</p:attrName>
                                        </p:attrNameLst>
                                      </p:cBhvr>
                                      <p:to>
                                        <p:strVal val="visible"/>
                                      </p:to>
                                    </p:set>
                                    <p:anim calcmode="lin" valueType="num">
                                      <p:cBhvr additive="base">
                                        <p:cTn id="107" dur="500" fill="hold"/>
                                        <p:tgtEl>
                                          <p:spTgt spid="22"/>
                                        </p:tgtEl>
                                        <p:attrNameLst>
                                          <p:attrName>ppt_x</p:attrName>
                                        </p:attrNameLst>
                                      </p:cBhvr>
                                      <p:tavLst>
                                        <p:tav tm="0">
                                          <p:val>
                                            <p:strVal val="#ppt_x"/>
                                          </p:val>
                                        </p:tav>
                                        <p:tav tm="100000">
                                          <p:val>
                                            <p:strVal val="#ppt_x"/>
                                          </p:val>
                                        </p:tav>
                                      </p:tavLst>
                                    </p:anim>
                                    <p:anim calcmode="lin" valueType="num">
                                      <p:cBhvr additive="base">
                                        <p:cTn id="108" dur="500" fill="hold"/>
                                        <p:tgtEl>
                                          <p:spTgt spid="22"/>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17"/>
                                        </p:tgtEl>
                                        <p:attrNameLst>
                                          <p:attrName>style.visibility</p:attrName>
                                        </p:attrNameLst>
                                      </p:cBhvr>
                                      <p:to>
                                        <p:strVal val="visible"/>
                                      </p:to>
                                    </p:set>
                                    <p:anim calcmode="lin" valueType="num">
                                      <p:cBhvr additive="base">
                                        <p:cTn id="111" dur="500" fill="hold"/>
                                        <p:tgtEl>
                                          <p:spTgt spid="17"/>
                                        </p:tgtEl>
                                        <p:attrNameLst>
                                          <p:attrName>ppt_x</p:attrName>
                                        </p:attrNameLst>
                                      </p:cBhvr>
                                      <p:tavLst>
                                        <p:tav tm="0">
                                          <p:val>
                                            <p:strVal val="#ppt_x"/>
                                          </p:val>
                                        </p:tav>
                                        <p:tav tm="100000">
                                          <p:val>
                                            <p:strVal val="#ppt_x"/>
                                          </p:val>
                                        </p:tav>
                                      </p:tavLst>
                                    </p:anim>
                                    <p:anim calcmode="lin" valueType="num">
                                      <p:cBhvr additive="base">
                                        <p:cTn id="1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6" grpId="0" animBg="1"/>
      <p:bldP spid="23" grpId="0"/>
      <p:bldP spid="29" grpId="0" animBg="1"/>
      <p:bldP spid="30" grpId="0"/>
      <p:bldP spid="31" grpId="0"/>
      <p:bldP spid="3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IJzerbalk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D9B36BA4-9A25-4141-AD28-F30737C4DEF8}"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45</a:t>
            </a:fld>
            <a:endParaRPr lang="nl-BE" dirty="0"/>
          </a:p>
        </p:txBody>
      </p:sp>
      <p:sp>
        <p:nvSpPr>
          <p:cNvPr id="9" name="Tekstvak 6"/>
          <p:cNvSpPr txBox="1">
            <a:spLocks noChangeArrowheads="1"/>
          </p:cNvSpPr>
          <p:nvPr/>
        </p:nvSpPr>
        <p:spPr bwMode="auto">
          <a:xfrm>
            <a:off x="577850" y="1037462"/>
            <a:ext cx="111061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solidFill>
                  <a:srgbClr val="FF0000"/>
                </a:solidFill>
                <a:latin typeface="Arial" panose="020B0604020202020204" pitchFamily="34" charset="0"/>
                <a:cs typeface="Arial" panose="020B0604020202020204" pitchFamily="34" charset="0"/>
              </a:rPr>
              <a:t>Bij een standardmolen moet het steenrondsel (lantaarn) zo klein mogelijk gehouden worden.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De </a:t>
            </a:r>
            <a:r>
              <a:rPr lang="nl-BE" altLang="nl-BE" sz="1600" dirty="0">
                <a:solidFill>
                  <a:srgbClr val="FF0000"/>
                </a:solidFill>
                <a:latin typeface="Arial" panose="020B0604020202020204" pitchFamily="34" charset="0"/>
                <a:cs typeface="Arial" panose="020B0604020202020204" pitchFamily="34" charset="0"/>
              </a:rPr>
              <a:t>overbrengverhouding is kleiner dan in een bovenkruier.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Soms </a:t>
            </a:r>
            <a:r>
              <a:rPr lang="nl-BE" altLang="nl-BE" sz="1600" dirty="0">
                <a:solidFill>
                  <a:srgbClr val="FF0000"/>
                </a:solidFill>
                <a:latin typeface="Arial" panose="020B0604020202020204" pitchFamily="34" charset="0"/>
                <a:cs typeface="Arial" panose="020B0604020202020204" pitchFamily="34" charset="0"/>
              </a:rPr>
              <a:t>is een kromme ijzerbalk tussen de daklijsten nodig om zo dicht mogelijk bij het aswiel te komen.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Het </a:t>
            </a:r>
            <a:r>
              <a:rPr lang="nl-BE" altLang="nl-BE" sz="1600" dirty="0">
                <a:solidFill>
                  <a:srgbClr val="FF0000"/>
                </a:solidFill>
                <a:latin typeface="Arial" panose="020B0604020202020204" pitchFamily="34" charset="0"/>
                <a:cs typeface="Arial" panose="020B0604020202020204" pitchFamily="34" charset="0"/>
              </a:rPr>
              <a:t>taplager komt in het midden van de balk.</a:t>
            </a:r>
          </a:p>
          <a:p>
            <a:pPr>
              <a:lnSpc>
                <a:spcPct val="100000"/>
              </a:lnSpc>
              <a:spcBef>
                <a:spcPct val="0"/>
              </a:spcBef>
              <a:buFontTx/>
              <a:buNone/>
            </a:pPr>
            <a:endParaRPr lang="nl-BE" altLang="nl-BE" sz="2000" dirty="0">
              <a:latin typeface="AR JULIAN" panose="02000000000000000000" pitchFamily="2" charset="0"/>
            </a:endParaRPr>
          </a:p>
        </p:txBody>
      </p:sp>
      <p:pic>
        <p:nvPicPr>
          <p:cNvPr id="10"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532063"/>
            <a:ext cx="28321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2747963"/>
            <a:ext cx="4065588"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2"/>
          <p:cNvSpPr txBox="1">
            <a:spLocks noChangeArrowheads="1"/>
          </p:cNvSpPr>
          <p:nvPr/>
        </p:nvSpPr>
        <p:spPr bwMode="auto">
          <a:xfrm>
            <a:off x="7639050" y="5648325"/>
            <a:ext cx="1106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IJzerbalk</a:t>
            </a:r>
            <a:endParaRPr lang="nl-BE" altLang="nl-BE" sz="1600" dirty="0">
              <a:latin typeface="Arial" panose="020B0604020202020204" pitchFamily="34" charset="0"/>
              <a:cs typeface="Arial" panose="020B0604020202020204" pitchFamily="34" charset="0"/>
            </a:endParaRPr>
          </a:p>
        </p:txBody>
      </p:sp>
      <p:cxnSp>
        <p:nvCxnSpPr>
          <p:cNvPr id="13" name="Rechte verbindingslijn met pijl 12"/>
          <p:cNvCxnSpPr>
            <a:stCxn id="12" idx="0"/>
          </p:cNvCxnSpPr>
          <p:nvPr/>
        </p:nvCxnSpPr>
        <p:spPr>
          <a:xfrm flipV="1">
            <a:off x="8192294" y="4033839"/>
            <a:ext cx="1918494" cy="16144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8"/>
          <p:cNvSpPr txBox="1">
            <a:spLocks noChangeArrowheads="1"/>
          </p:cNvSpPr>
          <p:nvPr/>
        </p:nvSpPr>
        <p:spPr bwMode="auto">
          <a:xfrm>
            <a:off x="395288" y="5734050"/>
            <a:ext cx="346551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De schuine stand van de as en haaks daarop het aswiel </a:t>
            </a:r>
          </a:p>
        </p:txBody>
      </p:sp>
      <p:sp>
        <p:nvSpPr>
          <p:cNvPr id="15" name="Tekstvak 10"/>
          <p:cNvSpPr txBox="1">
            <a:spLocks noChangeArrowheads="1"/>
          </p:cNvSpPr>
          <p:nvPr/>
        </p:nvSpPr>
        <p:spPr bwMode="auto">
          <a:xfrm>
            <a:off x="9102725" y="5603875"/>
            <a:ext cx="29495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 rol voor het gebruik van de steenreep)</a:t>
            </a:r>
          </a:p>
        </p:txBody>
      </p:sp>
      <p:pic>
        <p:nvPicPr>
          <p:cNvPr id="16" name="Afbeelding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84738" y="3051175"/>
            <a:ext cx="19145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Rechte verbindingslijn met pijl 16"/>
          <p:cNvCxnSpPr>
            <a:stCxn id="12" idx="0"/>
          </p:cNvCxnSpPr>
          <p:nvPr/>
        </p:nvCxnSpPr>
        <p:spPr>
          <a:xfrm flipH="1" flipV="1">
            <a:off x="5945188" y="4179889"/>
            <a:ext cx="2247106" cy="14684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6"/>
          <p:cNvSpPr txBox="1">
            <a:spLocks noChangeArrowheads="1"/>
          </p:cNvSpPr>
          <p:nvPr/>
        </p:nvSpPr>
        <p:spPr bwMode="auto">
          <a:xfrm>
            <a:off x="4884738" y="5734050"/>
            <a:ext cx="19145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Heimolen Leende</a:t>
            </a:r>
          </a:p>
        </p:txBody>
      </p:sp>
      <p:sp>
        <p:nvSpPr>
          <p:cNvPr id="19" name="Tekstvak 2"/>
          <p:cNvSpPr txBox="1">
            <a:spLocks noChangeArrowheads="1"/>
          </p:cNvSpPr>
          <p:nvPr/>
        </p:nvSpPr>
        <p:spPr bwMode="auto">
          <a:xfrm>
            <a:off x="7032978" y="6069190"/>
            <a:ext cx="206974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Molen ‘De Haag’ </a:t>
            </a:r>
            <a:r>
              <a:rPr lang="nl-BE" altLang="nl-BE" sz="1200" dirty="0" smtClean="0">
                <a:latin typeface="Arial" panose="020B0604020202020204" pitchFamily="34" charset="0"/>
                <a:cs typeface="Arial" panose="020B0604020202020204" pitchFamily="34" charset="0"/>
              </a:rPr>
              <a:t>Beuningen</a:t>
            </a:r>
            <a:endParaRPr lang="nl-BE" altLang="nl-BE" sz="1200" dirty="0">
              <a:latin typeface="Arial" panose="020B0604020202020204" pitchFamily="34" charset="0"/>
              <a:cs typeface="Arial" panose="020B0604020202020204" pitchFamily="34" charset="0"/>
            </a:endParaRPr>
          </a:p>
        </p:txBody>
      </p:sp>
      <p:cxnSp>
        <p:nvCxnSpPr>
          <p:cNvPr id="20" name="Rechte verbindingslijn met pijl 19"/>
          <p:cNvCxnSpPr/>
          <p:nvPr/>
        </p:nvCxnSpPr>
        <p:spPr>
          <a:xfrm flipH="1" flipV="1">
            <a:off x="10544175" y="3352800"/>
            <a:ext cx="33338" cy="22510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7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Tapbalk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46</a:t>
            </a:fld>
            <a:endParaRPr lang="nl-BE"/>
          </a:p>
        </p:txBody>
      </p:sp>
      <p:sp>
        <p:nvSpPr>
          <p:cNvPr id="9" name="Tekstvak 7"/>
          <p:cNvSpPr txBox="1">
            <a:spLocks noChangeArrowheads="1"/>
          </p:cNvSpPr>
          <p:nvPr/>
        </p:nvSpPr>
        <p:spPr bwMode="auto">
          <a:xfrm>
            <a:off x="3262320" y="980157"/>
            <a:ext cx="64508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Bij een bovenkruier draait steenspil in de </a:t>
            </a:r>
            <a:r>
              <a:rPr lang="nl-BE" altLang="nl-BE" sz="1800" dirty="0" smtClean="0">
                <a:latin typeface="Arial" panose="020B0604020202020204" pitchFamily="34" charset="0"/>
                <a:cs typeface="Arial" panose="020B0604020202020204" pitchFamily="34" charset="0"/>
              </a:rPr>
              <a:t>tapbalk.</a:t>
            </a:r>
            <a:r>
              <a:rPr lang="nl-BE" altLang="nl-BE" sz="1800" dirty="0" smtClean="0">
                <a:solidFill>
                  <a:srgbClr val="FF0000"/>
                </a:solidFill>
                <a:latin typeface="Arial" panose="020B0604020202020204" pitchFamily="34" charset="0"/>
                <a:cs typeface="Arial" panose="020B0604020202020204" pitchFamily="34" charset="0"/>
              </a:rPr>
              <a:t>*</a:t>
            </a:r>
            <a:r>
              <a:rPr lang="nl-BE" altLang="nl-BE" sz="1800" dirty="0" smtClean="0">
                <a:latin typeface="Arial" panose="020B0604020202020204" pitchFamily="34" charset="0"/>
                <a:cs typeface="Arial" panose="020B0604020202020204" pitchFamily="34" charset="0"/>
              </a:rPr>
              <a:t> </a:t>
            </a:r>
            <a:endParaRPr lang="nl-BE" altLang="nl-BE" sz="1800" dirty="0">
              <a:latin typeface="Arial" panose="020B0604020202020204" pitchFamily="34" charset="0"/>
              <a:cs typeface="Arial" panose="020B0604020202020204" pitchFamily="34" charset="0"/>
            </a:endParaRPr>
          </a:p>
          <a:p>
            <a:pPr marL="342900" indent="-342900">
              <a:lnSpc>
                <a:spcPct val="100000"/>
              </a:lnSpc>
              <a:spcBef>
                <a:spcPct val="0"/>
              </a:spcBef>
            </a:pPr>
            <a:r>
              <a:rPr lang="nl-BE" altLang="nl-BE" sz="1800" dirty="0">
                <a:latin typeface="Arial" panose="020B0604020202020204" pitchFamily="34" charset="0"/>
                <a:cs typeface="Arial" panose="020B0604020202020204" pitchFamily="34" charset="0"/>
              </a:rPr>
              <a:t>Hier kan de korenmolen </a:t>
            </a:r>
            <a:r>
              <a:rPr lang="nl-BE" altLang="nl-BE" sz="1800" dirty="0">
                <a:solidFill>
                  <a:srgbClr val="FF0000"/>
                </a:solidFill>
                <a:latin typeface="Arial" panose="020B0604020202020204" pitchFamily="34" charset="0"/>
                <a:cs typeface="Arial" panose="020B0604020202020204" pitchFamily="34" charset="0"/>
              </a:rPr>
              <a:t>‘in of uit zijn werk gezet worden’ </a:t>
            </a:r>
          </a:p>
        </p:txBody>
      </p:sp>
      <p:sp>
        <p:nvSpPr>
          <p:cNvPr id="10" name="Tekstvak 30"/>
          <p:cNvSpPr txBox="1">
            <a:spLocks noChangeArrowheads="1"/>
          </p:cNvSpPr>
          <p:nvPr/>
        </p:nvSpPr>
        <p:spPr bwMode="auto">
          <a:xfrm>
            <a:off x="78059" y="2011277"/>
            <a:ext cx="8452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Door de keerneut uit de </a:t>
            </a:r>
            <a:r>
              <a:rPr lang="nl-BE" altLang="nl-BE" sz="1800" dirty="0" err="1">
                <a:latin typeface="Arial" panose="020B0604020202020204" pitchFamily="34" charset="0"/>
                <a:cs typeface="Arial" panose="020B0604020202020204" pitchFamily="34" charset="0"/>
              </a:rPr>
              <a:t>tapbalk</a:t>
            </a:r>
            <a:r>
              <a:rPr lang="nl-BE" altLang="nl-BE" sz="1800" dirty="0">
                <a:latin typeface="Arial" panose="020B0604020202020204" pitchFamily="34" charset="0"/>
                <a:cs typeface="Arial" panose="020B0604020202020204" pitchFamily="34" charset="0"/>
              </a:rPr>
              <a:t> te halen kan de steen uit zijn werk gezet worden</a:t>
            </a:r>
          </a:p>
        </p:txBody>
      </p:sp>
      <p:sp>
        <p:nvSpPr>
          <p:cNvPr id="11" name="Tekstvak 10"/>
          <p:cNvSpPr txBox="1">
            <a:spLocks noChangeArrowheads="1"/>
          </p:cNvSpPr>
          <p:nvPr/>
        </p:nvSpPr>
        <p:spPr bwMode="auto">
          <a:xfrm>
            <a:off x="882805" y="5684959"/>
            <a:ext cx="7788562" cy="64633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a:solidFill>
                  <a:srgbClr val="FF0000"/>
                </a:solidFill>
                <a:latin typeface="Arial" panose="020B0604020202020204" pitchFamily="34" charset="0"/>
                <a:cs typeface="Arial" panose="020B0604020202020204" pitchFamily="34" charset="0"/>
              </a:rPr>
              <a:t>Door de keerneut terug te plaatsen kan de spil niet meer </a:t>
            </a:r>
            <a:r>
              <a:rPr lang="nl-BE" altLang="nl-BE" sz="1800" dirty="0" smtClean="0">
                <a:solidFill>
                  <a:srgbClr val="FF0000"/>
                </a:solidFill>
                <a:latin typeface="Arial" panose="020B0604020202020204" pitchFamily="34" charset="0"/>
                <a:cs typeface="Arial" panose="020B0604020202020204" pitchFamily="34" charset="0"/>
              </a:rPr>
              <a:t>terugvallen</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Zo kan je los of “Voor de Prins” draaien</a:t>
            </a:r>
            <a:endParaRPr lang="nl-BE" altLang="nl-BE" sz="1800" dirty="0">
              <a:solidFill>
                <a:srgbClr val="FF0000"/>
              </a:solidFill>
              <a:latin typeface="Arial" panose="020B0604020202020204" pitchFamily="34" charset="0"/>
              <a:cs typeface="Arial" panose="020B0604020202020204" pitchFamily="34" charset="0"/>
            </a:endParaRPr>
          </a:p>
        </p:txBody>
      </p:sp>
      <p:pic>
        <p:nvPicPr>
          <p:cNvPr id="12" name="Afbeelding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63285" y="2586490"/>
            <a:ext cx="2397125"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kstvak 2"/>
          <p:cNvSpPr txBox="1">
            <a:spLocks noChangeArrowheads="1"/>
          </p:cNvSpPr>
          <p:nvPr/>
        </p:nvSpPr>
        <p:spPr bwMode="auto">
          <a:xfrm>
            <a:off x="1528360" y="2467428"/>
            <a:ext cx="16056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Vaste </a:t>
            </a:r>
            <a:r>
              <a:rPr lang="nl-BE" altLang="nl-BE" sz="1600" dirty="0" smtClean="0">
                <a:latin typeface="Arial" panose="020B0604020202020204" pitchFamily="34" charset="0"/>
                <a:cs typeface="Arial" panose="020B0604020202020204" pitchFamily="34" charset="0"/>
              </a:rPr>
              <a:t>tapbalk</a:t>
            </a:r>
            <a:endParaRPr lang="nl-BE" altLang="nl-BE" sz="1600" dirty="0">
              <a:latin typeface="Arial" panose="020B0604020202020204" pitchFamily="34" charset="0"/>
              <a:cs typeface="Arial" panose="020B0604020202020204" pitchFamily="34" charset="0"/>
            </a:endParaRPr>
          </a:p>
        </p:txBody>
      </p:sp>
      <p:cxnSp>
        <p:nvCxnSpPr>
          <p:cNvPr id="14" name="Rechte verbindingslijn met pijl 13"/>
          <p:cNvCxnSpPr/>
          <p:nvPr/>
        </p:nvCxnSpPr>
        <p:spPr>
          <a:xfrm>
            <a:off x="2353860" y="2825032"/>
            <a:ext cx="711200" cy="28374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kstvak 10"/>
          <p:cNvSpPr txBox="1">
            <a:spLocks noChangeArrowheads="1"/>
          </p:cNvSpPr>
          <p:nvPr/>
        </p:nvSpPr>
        <p:spPr bwMode="auto">
          <a:xfrm>
            <a:off x="2712635" y="3940628"/>
            <a:ext cx="1155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Keerneut</a:t>
            </a:r>
          </a:p>
        </p:txBody>
      </p:sp>
      <p:cxnSp>
        <p:nvCxnSpPr>
          <p:cNvPr id="16" name="Rechte verbindingslijn met pijl 15"/>
          <p:cNvCxnSpPr/>
          <p:nvPr/>
        </p:nvCxnSpPr>
        <p:spPr>
          <a:xfrm flipH="1">
            <a:off x="2353860" y="4151765"/>
            <a:ext cx="325438" cy="2111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Afbeelding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67078" y="2731531"/>
            <a:ext cx="2612311" cy="30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Afbeelding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99745" y="2725408"/>
            <a:ext cx="3060000" cy="229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kstvak 18"/>
          <p:cNvSpPr txBox="1">
            <a:spLocks noChangeArrowheads="1"/>
          </p:cNvSpPr>
          <p:nvPr/>
        </p:nvSpPr>
        <p:spPr bwMode="auto">
          <a:xfrm>
            <a:off x="4999745" y="5042400"/>
            <a:ext cx="30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In het werk</a:t>
            </a:r>
          </a:p>
        </p:txBody>
      </p:sp>
      <p:sp>
        <p:nvSpPr>
          <p:cNvPr id="20" name="Tekstvak 19"/>
          <p:cNvSpPr txBox="1">
            <a:spLocks noChangeArrowheads="1"/>
          </p:cNvSpPr>
          <p:nvPr/>
        </p:nvSpPr>
        <p:spPr bwMode="auto">
          <a:xfrm>
            <a:off x="8867079" y="5797164"/>
            <a:ext cx="2612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Uit het werk</a:t>
            </a:r>
          </a:p>
        </p:txBody>
      </p:sp>
      <p:sp>
        <p:nvSpPr>
          <p:cNvPr id="21" name="Tekstvak 20"/>
          <p:cNvSpPr txBox="1"/>
          <p:nvPr/>
        </p:nvSpPr>
        <p:spPr>
          <a:xfrm>
            <a:off x="3262320" y="1634216"/>
            <a:ext cx="7139186"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 De tapbalk wordt soms ook spilbalk </a:t>
            </a:r>
            <a:r>
              <a:rPr lang="nl-BE" sz="1400" dirty="0" smtClean="0">
                <a:solidFill>
                  <a:srgbClr val="FF0000"/>
                </a:solidFill>
                <a:latin typeface="Arial" panose="020B0604020202020204" pitchFamily="34" charset="0"/>
                <a:cs typeface="Arial" panose="020B0604020202020204" pitchFamily="34" charset="0"/>
              </a:rPr>
              <a:t>genoemd maar soms ook foutief als ‘IJzerbalk’</a:t>
            </a:r>
            <a:endParaRPr lang="nl-BE" sz="1400" dirty="0">
              <a:solidFill>
                <a:srgbClr val="FF0000"/>
              </a:solidFill>
              <a:latin typeface="Arial" panose="020B0604020202020204" pitchFamily="34" charset="0"/>
              <a:cs typeface="Arial" panose="020B0604020202020204" pitchFamily="34" charset="0"/>
            </a:endParaRPr>
          </a:p>
        </p:txBody>
      </p:sp>
      <p:sp>
        <p:nvSpPr>
          <p:cNvPr id="22" name="Ovaal 21"/>
          <p:cNvSpPr/>
          <p:nvPr/>
        </p:nvSpPr>
        <p:spPr>
          <a:xfrm>
            <a:off x="6481762" y="3133315"/>
            <a:ext cx="720000" cy="72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a:off x="10275917" y="3769439"/>
            <a:ext cx="720000" cy="7200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p:cNvSpPr txBox="1"/>
          <p:nvPr/>
        </p:nvSpPr>
        <p:spPr>
          <a:xfrm>
            <a:off x="3735658" y="5176856"/>
            <a:ext cx="2040673"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Tap van de steenspil</a:t>
            </a:r>
            <a:endParaRPr lang="nl-BE" sz="1600" dirty="0">
              <a:latin typeface="Arial" panose="020B0604020202020204" pitchFamily="34" charset="0"/>
              <a:cs typeface="Arial" panose="020B0604020202020204" pitchFamily="34" charset="0"/>
            </a:endParaRPr>
          </a:p>
        </p:txBody>
      </p:sp>
      <p:cxnSp>
        <p:nvCxnSpPr>
          <p:cNvPr id="26" name="Rechte verbindingslijn met pijl 25"/>
          <p:cNvCxnSpPr>
            <a:stCxn id="24" idx="0"/>
          </p:cNvCxnSpPr>
          <p:nvPr/>
        </p:nvCxnSpPr>
        <p:spPr>
          <a:xfrm flipV="1">
            <a:off x="4755995" y="3568390"/>
            <a:ext cx="1923585" cy="160846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10401506" y="2128793"/>
            <a:ext cx="1077883"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Keerneut</a:t>
            </a:r>
            <a:endParaRPr lang="nl-BE" sz="1600" dirty="0">
              <a:latin typeface="Arial" panose="020B0604020202020204" pitchFamily="34" charset="0"/>
              <a:cs typeface="Arial" panose="020B0604020202020204" pitchFamily="34" charset="0"/>
            </a:endParaRPr>
          </a:p>
        </p:txBody>
      </p:sp>
      <p:cxnSp>
        <p:nvCxnSpPr>
          <p:cNvPr id="30" name="Rechte verbindingslijn met pijl 29"/>
          <p:cNvCxnSpPr>
            <a:stCxn id="28" idx="2"/>
          </p:cNvCxnSpPr>
          <p:nvPr/>
        </p:nvCxnSpPr>
        <p:spPr>
          <a:xfrm flipH="1">
            <a:off x="10772078" y="2467347"/>
            <a:ext cx="168370" cy="102249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92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ppt_x"/>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9" grpId="0"/>
      <p:bldP spid="20" grpId="0"/>
      <p:bldP spid="22" grpId="0" animBg="1"/>
      <p:bldP spid="23" grpId="0" animBg="1"/>
      <p:bldP spid="24" grpId="0"/>
      <p:bldP spid="2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Plaats van het taplager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47</a:t>
            </a:fld>
            <a:endParaRPr lang="nl-BE"/>
          </a:p>
        </p:txBody>
      </p:sp>
      <p:sp>
        <p:nvSpPr>
          <p:cNvPr id="9" name="Tekstvak 6"/>
          <p:cNvSpPr txBox="1">
            <a:spLocks noChangeArrowheads="1"/>
          </p:cNvSpPr>
          <p:nvPr/>
        </p:nvSpPr>
        <p:spPr bwMode="auto">
          <a:xfrm>
            <a:off x="369847" y="1210328"/>
            <a:ext cx="8974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Het uitlijnen van de maalinrichting begint bij het taplager in de </a:t>
            </a:r>
            <a:r>
              <a:rPr lang="nl-BE" altLang="nl-BE" sz="2000" dirty="0" err="1">
                <a:solidFill>
                  <a:srgbClr val="FF0000"/>
                </a:solidFill>
                <a:latin typeface="Arial" panose="020B0604020202020204" pitchFamily="34" charset="0"/>
                <a:cs typeface="Arial" panose="020B0604020202020204" pitchFamily="34" charset="0"/>
              </a:rPr>
              <a:t>tapbalk</a:t>
            </a:r>
            <a:endParaRPr lang="nl-BE" altLang="nl-BE" sz="2000" dirty="0">
              <a:solidFill>
                <a:srgbClr val="FF0000"/>
              </a:solidFill>
              <a:latin typeface="Arial" panose="020B0604020202020204" pitchFamily="34" charset="0"/>
              <a:cs typeface="Arial" panose="020B0604020202020204" pitchFamily="34" charset="0"/>
            </a:endParaRPr>
          </a:p>
        </p:txBody>
      </p:sp>
      <p:pic>
        <p:nvPicPr>
          <p:cNvPr id="10"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48497" y="2562878"/>
            <a:ext cx="37671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echte verbindingslijn 10"/>
          <p:cNvCxnSpPr/>
          <p:nvPr/>
        </p:nvCxnSpPr>
        <p:spPr>
          <a:xfrm>
            <a:off x="9343984" y="2470803"/>
            <a:ext cx="0" cy="209550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a:off x="8903162" y="3331381"/>
            <a:ext cx="0" cy="81915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3" name="Tekstvak 18"/>
          <p:cNvSpPr txBox="1">
            <a:spLocks noChangeArrowheads="1"/>
          </p:cNvSpPr>
          <p:nvPr/>
        </p:nvSpPr>
        <p:spPr bwMode="auto">
          <a:xfrm>
            <a:off x="10301247" y="2681940"/>
            <a:ext cx="1184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err="1">
                <a:latin typeface="Arial" panose="020B0604020202020204" pitchFamily="34" charset="0"/>
                <a:cs typeface="Arial" panose="020B0604020202020204" pitchFamily="34" charset="0"/>
              </a:rPr>
              <a:t>Tapbalk</a:t>
            </a:r>
            <a:endParaRPr lang="nl-BE" altLang="nl-BE" sz="1600" dirty="0">
              <a:latin typeface="Arial" panose="020B0604020202020204" pitchFamily="34" charset="0"/>
              <a:cs typeface="Arial" panose="020B0604020202020204" pitchFamily="34" charset="0"/>
            </a:endParaRPr>
          </a:p>
        </p:txBody>
      </p:sp>
      <p:sp>
        <p:nvSpPr>
          <p:cNvPr id="14" name="Tekstvak 19"/>
          <p:cNvSpPr txBox="1">
            <a:spLocks noChangeArrowheads="1"/>
          </p:cNvSpPr>
          <p:nvPr/>
        </p:nvSpPr>
        <p:spPr bwMode="auto">
          <a:xfrm>
            <a:off x="10301247" y="3180415"/>
            <a:ext cx="14843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Steenrondsel</a:t>
            </a:r>
          </a:p>
        </p:txBody>
      </p:sp>
      <p:cxnSp>
        <p:nvCxnSpPr>
          <p:cNvPr id="15" name="Rechte verbindingslijn met pijl 14"/>
          <p:cNvCxnSpPr/>
          <p:nvPr/>
        </p:nvCxnSpPr>
        <p:spPr>
          <a:xfrm flipH="1">
            <a:off x="9956759" y="2850215"/>
            <a:ext cx="34448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p:cNvCxnSpPr/>
          <p:nvPr/>
        </p:nvCxnSpPr>
        <p:spPr>
          <a:xfrm flipH="1">
            <a:off x="9934534" y="3350278"/>
            <a:ext cx="36671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flipH="1">
            <a:off x="6816684" y="1846915"/>
            <a:ext cx="1588" cy="406400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Tekstvak 36"/>
          <p:cNvSpPr txBox="1">
            <a:spLocks noChangeArrowheads="1"/>
          </p:cNvSpPr>
          <p:nvPr/>
        </p:nvSpPr>
        <p:spPr bwMode="auto">
          <a:xfrm>
            <a:off x="7030997" y="2925865"/>
            <a:ext cx="1080616"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Spoorwiel</a:t>
            </a:r>
          </a:p>
        </p:txBody>
      </p:sp>
      <p:sp>
        <p:nvSpPr>
          <p:cNvPr id="19" name="Tekstvak 37"/>
          <p:cNvSpPr txBox="1">
            <a:spLocks noChangeArrowheads="1"/>
          </p:cNvSpPr>
          <p:nvPr/>
        </p:nvSpPr>
        <p:spPr bwMode="auto">
          <a:xfrm>
            <a:off x="7250072" y="4477403"/>
            <a:ext cx="1250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Koningsspil</a:t>
            </a:r>
          </a:p>
        </p:txBody>
      </p:sp>
      <p:cxnSp>
        <p:nvCxnSpPr>
          <p:cNvPr id="20" name="Rechte verbindingslijn met pijl 19"/>
          <p:cNvCxnSpPr>
            <a:stCxn id="19" idx="1"/>
          </p:cNvCxnSpPr>
          <p:nvPr/>
        </p:nvCxnSpPr>
        <p:spPr>
          <a:xfrm flipH="1">
            <a:off x="6943684" y="4647265"/>
            <a:ext cx="30638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Afbeelding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34" y="1753253"/>
            <a:ext cx="376237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kstvak 21"/>
          <p:cNvSpPr txBox="1">
            <a:spLocks noChangeArrowheads="1"/>
          </p:cNvSpPr>
          <p:nvPr/>
        </p:nvSpPr>
        <p:spPr bwMode="auto">
          <a:xfrm>
            <a:off x="1568409" y="3078815"/>
            <a:ext cx="132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Spoorwiel</a:t>
            </a:r>
          </a:p>
        </p:txBody>
      </p:sp>
      <p:sp>
        <p:nvSpPr>
          <p:cNvPr id="23" name="Tekstvak 22"/>
          <p:cNvSpPr txBox="1">
            <a:spLocks noChangeArrowheads="1"/>
          </p:cNvSpPr>
          <p:nvPr/>
        </p:nvSpPr>
        <p:spPr bwMode="auto">
          <a:xfrm>
            <a:off x="1041359" y="4631390"/>
            <a:ext cx="160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Steenrondsel</a:t>
            </a:r>
          </a:p>
        </p:txBody>
      </p:sp>
      <p:cxnSp>
        <p:nvCxnSpPr>
          <p:cNvPr id="24" name="Rechte verbindingslijn met pijl 23"/>
          <p:cNvCxnSpPr/>
          <p:nvPr/>
        </p:nvCxnSpPr>
        <p:spPr>
          <a:xfrm flipV="1">
            <a:off x="2428834" y="4426603"/>
            <a:ext cx="592138" cy="12604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a:off x="2941597" y="2037415"/>
            <a:ext cx="465930" cy="18415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755609" y="1753253"/>
            <a:ext cx="2185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Straal steekcirkel</a:t>
            </a:r>
          </a:p>
          <a:p>
            <a:pPr algn="ctr">
              <a:lnSpc>
                <a:spcPct val="100000"/>
              </a:lnSpc>
              <a:spcBef>
                <a:spcPct val="0"/>
              </a:spcBef>
              <a:buFontTx/>
              <a:buNone/>
            </a:pPr>
            <a:r>
              <a:rPr lang="nl-BE" altLang="nl-BE" sz="1800" dirty="0" smtClean="0">
                <a:solidFill>
                  <a:srgbClr val="FF0000"/>
                </a:solidFill>
                <a:latin typeface="Arial" panose="020B0604020202020204" pitchFamily="34" charset="0"/>
                <a:cs typeface="Arial" panose="020B0604020202020204" pitchFamily="34" charset="0"/>
              </a:rPr>
              <a:t>a</a:t>
            </a:r>
            <a:endParaRPr lang="nl-BE" altLang="nl-BE" sz="1800" dirty="0">
              <a:solidFill>
                <a:srgbClr val="FF0000"/>
              </a:solidFill>
              <a:latin typeface="Arial" panose="020B0604020202020204" pitchFamily="34" charset="0"/>
              <a:cs typeface="Arial" panose="020B0604020202020204" pitchFamily="34" charset="0"/>
            </a:endParaRPr>
          </a:p>
          <a:p>
            <a:pPr>
              <a:lnSpc>
                <a:spcPct val="100000"/>
              </a:lnSpc>
              <a:spcBef>
                <a:spcPct val="0"/>
              </a:spcBef>
              <a:buFontTx/>
              <a:buNone/>
            </a:pPr>
            <a:endParaRPr lang="nl-BE" altLang="nl-BE" sz="1800" dirty="0">
              <a:latin typeface="AR JULIAN" panose="02000000000000000000" pitchFamily="2" charset="0"/>
            </a:endParaRPr>
          </a:p>
        </p:txBody>
      </p:sp>
      <p:sp>
        <p:nvSpPr>
          <p:cNvPr id="27" name="Tekstvak 26"/>
          <p:cNvSpPr txBox="1">
            <a:spLocks noChangeArrowheads="1"/>
          </p:cNvSpPr>
          <p:nvPr/>
        </p:nvSpPr>
        <p:spPr bwMode="auto">
          <a:xfrm>
            <a:off x="325397" y="5364815"/>
            <a:ext cx="2159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latin typeface="Arial" panose="020B0604020202020204" pitchFamily="34" charset="0"/>
                <a:cs typeface="Arial" panose="020B0604020202020204" pitchFamily="34" charset="0"/>
              </a:rPr>
              <a:t>Straal steekcirkel</a:t>
            </a:r>
          </a:p>
          <a:p>
            <a:pPr algn="ctr">
              <a:lnSpc>
                <a:spcPct val="100000"/>
              </a:lnSpc>
              <a:spcBef>
                <a:spcPct val="0"/>
              </a:spcBef>
              <a:buFontTx/>
              <a:buNone/>
            </a:pPr>
            <a:r>
              <a:rPr lang="nl-BE" altLang="nl-BE" sz="1800" dirty="0" smtClean="0">
                <a:solidFill>
                  <a:srgbClr val="FF0000"/>
                </a:solidFill>
                <a:latin typeface="Arial" panose="020B0604020202020204" pitchFamily="34" charset="0"/>
                <a:cs typeface="Arial" panose="020B0604020202020204" pitchFamily="34" charset="0"/>
              </a:rPr>
              <a:t>b</a:t>
            </a:r>
            <a:endParaRPr lang="nl-BE" altLang="nl-BE" sz="1800" dirty="0">
              <a:solidFill>
                <a:srgbClr val="FF0000"/>
              </a:solidFill>
              <a:latin typeface="Arial" panose="020B0604020202020204" pitchFamily="34" charset="0"/>
              <a:cs typeface="Arial" panose="020B0604020202020204" pitchFamily="34" charset="0"/>
            </a:endParaRPr>
          </a:p>
        </p:txBody>
      </p:sp>
      <p:sp>
        <p:nvSpPr>
          <p:cNvPr id="28" name="Tekstvak 27"/>
          <p:cNvSpPr txBox="1">
            <a:spLocks noChangeArrowheads="1"/>
          </p:cNvSpPr>
          <p:nvPr/>
        </p:nvSpPr>
        <p:spPr bwMode="auto">
          <a:xfrm>
            <a:off x="3639303" y="2097006"/>
            <a:ext cx="282654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nl-BE" altLang="nl-BE" sz="1600" dirty="0">
                <a:latin typeface="Arial" panose="020B0604020202020204" pitchFamily="34" charset="0"/>
                <a:cs typeface="Arial" panose="020B0604020202020204" pitchFamily="34" charset="0"/>
              </a:rPr>
              <a:t>De afstand </a:t>
            </a:r>
            <a:r>
              <a:rPr lang="nl-BE" altLang="nl-BE" sz="1600" dirty="0">
                <a:solidFill>
                  <a:srgbClr val="FF0000"/>
                </a:solidFill>
                <a:latin typeface="Arial" panose="020B0604020202020204" pitchFamily="34" charset="0"/>
                <a:cs typeface="Arial" panose="020B0604020202020204" pitchFamily="34" charset="0"/>
              </a:rPr>
              <a:t>(C)</a:t>
            </a:r>
            <a:r>
              <a:rPr lang="nl-BE" altLang="nl-BE" sz="1600" dirty="0">
                <a:latin typeface="Arial" panose="020B0604020202020204" pitchFamily="34" charset="0"/>
                <a:cs typeface="Arial" panose="020B0604020202020204" pitchFamily="34" charset="0"/>
              </a:rPr>
              <a:t> tussen  de aslijn van de spil en de aslijn van de koningsspil is gelijk aan de straal van de steekcirkel van het spoorwiel </a:t>
            </a:r>
            <a:r>
              <a:rPr lang="nl-BE" altLang="nl-BE" sz="1600" dirty="0" smtClean="0">
                <a:solidFill>
                  <a:srgbClr val="FF0000"/>
                </a:solidFill>
                <a:latin typeface="Arial" panose="020B0604020202020204" pitchFamily="34" charset="0"/>
                <a:cs typeface="Arial" panose="020B0604020202020204" pitchFamily="34" charset="0"/>
              </a:rPr>
              <a:t>(a) </a:t>
            </a:r>
            <a:r>
              <a:rPr lang="nl-BE" altLang="nl-BE" sz="1600" dirty="0">
                <a:latin typeface="Arial" panose="020B0604020202020204" pitchFamily="34" charset="0"/>
                <a:cs typeface="Arial" panose="020B0604020202020204" pitchFamily="34" charset="0"/>
              </a:rPr>
              <a:t>plus de straal van de steekcirkel van het steenrondsel </a:t>
            </a:r>
            <a:r>
              <a:rPr lang="nl-BE" altLang="nl-BE" sz="1600" dirty="0" smtClean="0">
                <a:solidFill>
                  <a:srgbClr val="FF0000"/>
                </a:solidFill>
                <a:latin typeface="Arial" panose="020B0604020202020204" pitchFamily="34" charset="0"/>
                <a:cs typeface="Arial" panose="020B0604020202020204" pitchFamily="34" charset="0"/>
              </a:rPr>
              <a:t>(b)</a:t>
            </a:r>
            <a:r>
              <a:rPr lang="nl-BE" altLang="nl-BE" sz="1600" dirty="0" smtClean="0">
                <a:latin typeface="Arial" panose="020B0604020202020204" pitchFamily="34" charset="0"/>
                <a:cs typeface="Arial" panose="020B0604020202020204" pitchFamily="34" charset="0"/>
              </a:rPr>
              <a:t>  </a:t>
            </a:r>
            <a:endParaRPr lang="nl-BE" altLang="nl-BE" sz="1600" dirty="0">
              <a:latin typeface="Arial" panose="020B0604020202020204" pitchFamily="34" charset="0"/>
              <a:cs typeface="Arial" panose="020B0604020202020204" pitchFamily="34" charset="0"/>
            </a:endParaRPr>
          </a:p>
        </p:txBody>
      </p:sp>
      <p:sp>
        <p:nvSpPr>
          <p:cNvPr id="29" name="Tekstvak 54"/>
          <p:cNvSpPr txBox="1">
            <a:spLocks noChangeArrowheads="1"/>
          </p:cNvSpPr>
          <p:nvPr/>
        </p:nvSpPr>
        <p:spPr bwMode="auto">
          <a:xfrm>
            <a:off x="7646600" y="1831101"/>
            <a:ext cx="1958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Aslijn koningsspil</a:t>
            </a:r>
          </a:p>
        </p:txBody>
      </p:sp>
      <p:cxnSp>
        <p:nvCxnSpPr>
          <p:cNvPr id="30" name="Rechte verbindingslijn met pijl 29"/>
          <p:cNvCxnSpPr/>
          <p:nvPr/>
        </p:nvCxnSpPr>
        <p:spPr>
          <a:xfrm flipH="1" flipV="1">
            <a:off x="6804569" y="2000169"/>
            <a:ext cx="8640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p:cNvSpPr txBox="1">
            <a:spLocks noChangeArrowheads="1"/>
          </p:cNvSpPr>
          <p:nvPr/>
        </p:nvSpPr>
        <p:spPr bwMode="auto">
          <a:xfrm>
            <a:off x="2677278" y="5134628"/>
            <a:ext cx="39822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Als we de plaats van het centrum van de spil (tap) kennen, kunnen we de spilbalk vastwiggen</a:t>
            </a:r>
          </a:p>
        </p:txBody>
      </p:sp>
      <p:pic>
        <p:nvPicPr>
          <p:cNvPr id="32" name="Afbeelding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693234" y="1210328"/>
            <a:ext cx="1865313"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Rechte verbindingslijn met pijl 32"/>
          <p:cNvCxnSpPr/>
          <p:nvPr/>
        </p:nvCxnSpPr>
        <p:spPr>
          <a:xfrm flipV="1">
            <a:off x="9299534" y="2037415"/>
            <a:ext cx="1001713" cy="6397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7066183" y="4837765"/>
            <a:ext cx="4887651" cy="1323439"/>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In de praktijk plaatsen we het steenrondsel en spoorwiel in het werk.</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We controleren of de spiegel van de kammen van het spoorwiel gelijk komt met de achterkant van de staven in het steenrondsel</a:t>
            </a:r>
            <a:endParaRPr lang="nl-BE" sz="1600" dirty="0">
              <a:solidFill>
                <a:srgbClr val="FF0000"/>
              </a:solidFill>
              <a:latin typeface="Arial" panose="020B0604020202020204" pitchFamily="34" charset="0"/>
              <a:cs typeface="Arial" panose="020B0604020202020204" pitchFamily="34" charset="0"/>
            </a:endParaRPr>
          </a:p>
        </p:txBody>
      </p:sp>
      <p:sp>
        <p:nvSpPr>
          <p:cNvPr id="35" name="Cilinder 34"/>
          <p:cNvSpPr/>
          <p:nvPr/>
        </p:nvSpPr>
        <p:spPr>
          <a:xfrm>
            <a:off x="6659522" y="2342215"/>
            <a:ext cx="315912" cy="3263900"/>
          </a:xfrm>
          <a:prstGeom prst="ca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9" name="Tekstvak 35"/>
          <p:cNvSpPr txBox="1">
            <a:spLocks noChangeArrowheads="1"/>
          </p:cNvSpPr>
          <p:nvPr/>
        </p:nvSpPr>
        <p:spPr bwMode="auto">
          <a:xfrm>
            <a:off x="9922306" y="3693569"/>
            <a:ext cx="1308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C = </a:t>
            </a:r>
            <a:r>
              <a:rPr lang="nl-BE" altLang="nl-BE" sz="1800" dirty="0" smtClean="0">
                <a:solidFill>
                  <a:srgbClr val="FF0000"/>
                </a:solidFill>
                <a:latin typeface="Arial" panose="020B0604020202020204" pitchFamily="34" charset="0"/>
                <a:cs typeface="Arial" panose="020B0604020202020204" pitchFamily="34" charset="0"/>
              </a:rPr>
              <a:t>a </a:t>
            </a:r>
            <a:r>
              <a:rPr lang="nl-BE" altLang="nl-BE" sz="1800" dirty="0">
                <a:solidFill>
                  <a:srgbClr val="FF0000"/>
                </a:solidFill>
                <a:latin typeface="Arial" panose="020B0604020202020204" pitchFamily="34" charset="0"/>
                <a:cs typeface="Arial" panose="020B0604020202020204" pitchFamily="34" charset="0"/>
              </a:rPr>
              <a:t>+ </a:t>
            </a:r>
            <a:r>
              <a:rPr lang="nl-BE" altLang="nl-BE" sz="1800" dirty="0" smtClean="0">
                <a:solidFill>
                  <a:srgbClr val="FF0000"/>
                </a:solidFill>
                <a:latin typeface="Arial" panose="020B0604020202020204" pitchFamily="34" charset="0"/>
                <a:cs typeface="Arial" panose="020B0604020202020204" pitchFamily="34" charset="0"/>
              </a:rPr>
              <a:t>b</a:t>
            </a:r>
            <a:endParaRPr lang="nl-BE" altLang="nl-BE" sz="1800" dirty="0">
              <a:solidFill>
                <a:srgbClr val="FF0000"/>
              </a:solidFill>
              <a:latin typeface="Arial" panose="020B0604020202020204" pitchFamily="34" charset="0"/>
              <a:cs typeface="Arial" panose="020B0604020202020204" pitchFamily="34" charset="0"/>
            </a:endParaRPr>
          </a:p>
        </p:txBody>
      </p:sp>
      <p:cxnSp>
        <p:nvCxnSpPr>
          <p:cNvPr id="41" name="Rechte verbindingslijn met pijl 40"/>
          <p:cNvCxnSpPr>
            <a:stCxn id="18" idx="2"/>
          </p:cNvCxnSpPr>
          <p:nvPr/>
        </p:nvCxnSpPr>
        <p:spPr>
          <a:xfrm>
            <a:off x="7571305" y="3265590"/>
            <a:ext cx="453467" cy="8468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Rechte verbindingslijn met pijl 42"/>
          <p:cNvCxnSpPr/>
          <p:nvPr/>
        </p:nvCxnSpPr>
        <p:spPr>
          <a:xfrm>
            <a:off x="6818019" y="3878915"/>
            <a:ext cx="2086478"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p:cNvCxnSpPr/>
          <p:nvPr/>
        </p:nvCxnSpPr>
        <p:spPr>
          <a:xfrm>
            <a:off x="8903162" y="3878915"/>
            <a:ext cx="43200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7" name="Rechte verbindingslijn met pijl 46"/>
          <p:cNvCxnSpPr/>
          <p:nvPr/>
        </p:nvCxnSpPr>
        <p:spPr>
          <a:xfrm>
            <a:off x="6817081" y="2549704"/>
            <a:ext cx="252000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kstvak 47"/>
          <p:cNvSpPr txBox="1"/>
          <p:nvPr/>
        </p:nvSpPr>
        <p:spPr>
          <a:xfrm>
            <a:off x="7939527" y="2267380"/>
            <a:ext cx="275109"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C</a:t>
            </a:r>
            <a:endParaRPr lang="nl-BE" sz="1400" dirty="0">
              <a:solidFill>
                <a:srgbClr val="FF0000"/>
              </a:solidFill>
              <a:latin typeface="Arial" panose="020B0604020202020204" pitchFamily="34" charset="0"/>
              <a:cs typeface="Arial" panose="020B0604020202020204" pitchFamily="34" charset="0"/>
            </a:endParaRPr>
          </a:p>
        </p:txBody>
      </p:sp>
      <p:sp>
        <p:nvSpPr>
          <p:cNvPr id="49" name="Tekstvak 48"/>
          <p:cNvSpPr txBox="1"/>
          <p:nvPr/>
        </p:nvSpPr>
        <p:spPr>
          <a:xfrm>
            <a:off x="7716949" y="3842754"/>
            <a:ext cx="28861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52" name="Tekstvak 51"/>
          <p:cNvSpPr txBox="1"/>
          <p:nvPr/>
        </p:nvSpPr>
        <p:spPr>
          <a:xfrm>
            <a:off x="8974853" y="3842754"/>
            <a:ext cx="28861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53" name="Tekstvak 52"/>
          <p:cNvSpPr txBox="1"/>
          <p:nvPr/>
        </p:nvSpPr>
        <p:spPr>
          <a:xfrm>
            <a:off x="10069551" y="4337824"/>
            <a:ext cx="1605776"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Aslijn steenspil</a:t>
            </a:r>
            <a:endParaRPr lang="nl-BE" sz="1600" dirty="0">
              <a:latin typeface="Arial" panose="020B0604020202020204" pitchFamily="34" charset="0"/>
              <a:cs typeface="Arial" panose="020B0604020202020204" pitchFamily="34" charset="0"/>
            </a:endParaRPr>
          </a:p>
        </p:txBody>
      </p:sp>
      <p:cxnSp>
        <p:nvCxnSpPr>
          <p:cNvPr id="55" name="Rechte verbindingslijn met pijl 54"/>
          <p:cNvCxnSpPr>
            <a:stCxn id="53" idx="1"/>
          </p:cNvCxnSpPr>
          <p:nvPr/>
        </p:nvCxnSpPr>
        <p:spPr>
          <a:xfrm flipH="1">
            <a:off x="9343984" y="4507101"/>
            <a:ext cx="725567"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2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ppt_x"/>
                                          </p:val>
                                        </p:tav>
                                        <p:tav tm="100000">
                                          <p:val>
                                            <p:strVal val="#ppt_x"/>
                                          </p:val>
                                        </p:tav>
                                      </p:tavLst>
                                    </p:anim>
                                    <p:anim calcmode="lin" valueType="num">
                                      <p:cBhvr additive="base">
                                        <p:cTn id="26" dur="500" fill="hold"/>
                                        <p:tgtEl>
                                          <p:spTgt spid="4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2"/>
                                        </p:tgtEl>
                                        <p:attrNameLst>
                                          <p:attrName>style.visibility</p:attrName>
                                        </p:attrNameLst>
                                      </p:cBhvr>
                                      <p:to>
                                        <p:strVal val="visible"/>
                                      </p:to>
                                    </p:set>
                                    <p:anim calcmode="lin" valueType="num">
                                      <p:cBhvr additive="base">
                                        <p:cTn id="43" dur="500" fill="hold"/>
                                        <p:tgtEl>
                                          <p:spTgt spid="52"/>
                                        </p:tgtEl>
                                        <p:attrNameLst>
                                          <p:attrName>ppt_x</p:attrName>
                                        </p:attrNameLst>
                                      </p:cBhvr>
                                      <p:tavLst>
                                        <p:tav tm="0">
                                          <p:val>
                                            <p:strVal val="#ppt_x"/>
                                          </p:val>
                                        </p:tav>
                                        <p:tav tm="100000">
                                          <p:val>
                                            <p:strVal val="#ppt_x"/>
                                          </p:val>
                                        </p:tav>
                                      </p:tavLst>
                                    </p:anim>
                                    <p:anim calcmode="lin" valueType="num">
                                      <p:cBhvr additive="base">
                                        <p:cTn id="44" dur="500" fill="hold"/>
                                        <p:tgtEl>
                                          <p:spTgt spid="5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
                                        </p:tgtEl>
                                        <p:attrNameLst>
                                          <p:attrName>style.visibility</p:attrName>
                                        </p:attrNameLst>
                                      </p:cBhvr>
                                      <p:to>
                                        <p:strVal val="visible"/>
                                      </p:to>
                                    </p:set>
                                    <p:anim calcmode="lin" valueType="num">
                                      <p:cBhvr additive="base">
                                        <p:cTn id="51" dur="500" fill="hold"/>
                                        <p:tgtEl>
                                          <p:spTgt spid="45"/>
                                        </p:tgtEl>
                                        <p:attrNameLst>
                                          <p:attrName>ppt_x</p:attrName>
                                        </p:attrNameLst>
                                      </p:cBhvr>
                                      <p:tavLst>
                                        <p:tav tm="0">
                                          <p:val>
                                            <p:strVal val="#ppt_x"/>
                                          </p:val>
                                        </p:tav>
                                        <p:tav tm="100000">
                                          <p:val>
                                            <p:strVal val="#ppt_x"/>
                                          </p:val>
                                        </p:tav>
                                      </p:tavLst>
                                    </p:anim>
                                    <p:anim calcmode="lin" valueType="num">
                                      <p:cBhvr additive="base">
                                        <p:cTn id="5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9" grpId="0"/>
      <p:bldP spid="48" grpId="0"/>
      <p:bldP spid="49" grpId="0"/>
      <p:bldP spid="5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Plaats van het taatspotje</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48</a:t>
            </a:fld>
            <a:endParaRPr lang="nl-BE"/>
          </a:p>
        </p:txBody>
      </p:sp>
      <p:pic>
        <p:nvPicPr>
          <p:cNvPr id="9"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55503" y="1677988"/>
            <a:ext cx="2719388"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p:cNvCxnSpPr/>
          <p:nvPr/>
        </p:nvCxnSpPr>
        <p:spPr>
          <a:xfrm>
            <a:off x="10091738" y="1568450"/>
            <a:ext cx="0" cy="39960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1" name="Gelijkbenige driehoek 10"/>
          <p:cNvSpPr/>
          <p:nvPr/>
        </p:nvSpPr>
        <p:spPr>
          <a:xfrm flipV="1">
            <a:off x="9999663" y="5498014"/>
            <a:ext cx="185737" cy="19208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2" name="Cilinder 11"/>
          <p:cNvSpPr/>
          <p:nvPr/>
        </p:nvSpPr>
        <p:spPr>
          <a:xfrm>
            <a:off x="9278938" y="4278313"/>
            <a:ext cx="1614487" cy="541337"/>
          </a:xfrm>
          <a:prstGeom prst="can">
            <a:avLst>
              <a:gd name="adj" fmla="val 39583"/>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3" name="Ovaal 12"/>
          <p:cNvSpPr/>
          <p:nvPr/>
        </p:nvSpPr>
        <p:spPr>
          <a:xfrm>
            <a:off x="9999663" y="4357688"/>
            <a:ext cx="185737" cy="79375"/>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4" name="Tekstvak 13"/>
          <p:cNvSpPr txBox="1">
            <a:spLocks noChangeArrowheads="1"/>
          </p:cNvSpPr>
          <p:nvPr/>
        </p:nvSpPr>
        <p:spPr bwMode="auto">
          <a:xfrm>
            <a:off x="7562850" y="4754563"/>
            <a:ext cx="920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Kussen</a:t>
            </a:r>
          </a:p>
        </p:txBody>
      </p:sp>
      <p:cxnSp>
        <p:nvCxnSpPr>
          <p:cNvPr id="15" name="Rechte verbindingslijn met pijl 14"/>
          <p:cNvCxnSpPr>
            <a:stCxn id="33" idx="3"/>
          </p:cNvCxnSpPr>
          <p:nvPr/>
        </p:nvCxnSpPr>
        <p:spPr>
          <a:xfrm>
            <a:off x="8561388" y="5505450"/>
            <a:ext cx="1000125" cy="39687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kstvak 16"/>
          <p:cNvSpPr txBox="1">
            <a:spLocks noChangeArrowheads="1"/>
          </p:cNvSpPr>
          <p:nvPr/>
        </p:nvSpPr>
        <p:spPr bwMode="auto">
          <a:xfrm>
            <a:off x="10656888" y="3770313"/>
            <a:ext cx="1162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Schietlood</a:t>
            </a:r>
          </a:p>
        </p:txBody>
      </p:sp>
      <p:cxnSp>
        <p:nvCxnSpPr>
          <p:cNvPr id="17" name="Rechte verbindingslijn met pijl 16"/>
          <p:cNvCxnSpPr/>
          <p:nvPr/>
        </p:nvCxnSpPr>
        <p:spPr>
          <a:xfrm flipH="1">
            <a:off x="10185400" y="3940175"/>
            <a:ext cx="471488" cy="11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kstvak 19"/>
          <p:cNvSpPr txBox="1">
            <a:spLocks noChangeArrowheads="1"/>
          </p:cNvSpPr>
          <p:nvPr/>
        </p:nvSpPr>
        <p:spPr bwMode="auto">
          <a:xfrm>
            <a:off x="10706100" y="2979738"/>
            <a:ext cx="12604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Steenspil</a:t>
            </a:r>
          </a:p>
        </p:txBody>
      </p:sp>
      <p:cxnSp>
        <p:nvCxnSpPr>
          <p:cNvPr id="19" name="Rechte verbindingslijn met pijl 18"/>
          <p:cNvCxnSpPr/>
          <p:nvPr/>
        </p:nvCxnSpPr>
        <p:spPr>
          <a:xfrm flipH="1">
            <a:off x="10185400" y="3138488"/>
            <a:ext cx="47148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22"/>
          <p:cNvSpPr txBox="1">
            <a:spLocks noChangeArrowheads="1"/>
          </p:cNvSpPr>
          <p:nvPr/>
        </p:nvSpPr>
        <p:spPr bwMode="auto">
          <a:xfrm>
            <a:off x="11096625" y="1682750"/>
            <a:ext cx="9937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err="1">
                <a:latin typeface="Arial" panose="020B0604020202020204" pitchFamily="34" charset="0"/>
                <a:cs typeface="Arial" panose="020B0604020202020204" pitchFamily="34" charset="0"/>
              </a:rPr>
              <a:t>tapbalk</a:t>
            </a:r>
            <a:endParaRPr lang="nl-BE" altLang="nl-BE" sz="1600" dirty="0">
              <a:latin typeface="Arial" panose="020B0604020202020204" pitchFamily="34" charset="0"/>
              <a:cs typeface="Arial" panose="020B0604020202020204" pitchFamily="34" charset="0"/>
            </a:endParaRPr>
          </a:p>
        </p:txBody>
      </p:sp>
      <p:cxnSp>
        <p:nvCxnSpPr>
          <p:cNvPr id="21" name="Rechte verbindingslijn met pijl 20"/>
          <p:cNvCxnSpPr>
            <a:stCxn id="20" idx="1"/>
          </p:cNvCxnSpPr>
          <p:nvPr/>
        </p:nvCxnSpPr>
        <p:spPr>
          <a:xfrm flipH="1">
            <a:off x="10577513" y="1851025"/>
            <a:ext cx="519112" cy="1111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Vierkante haak rechts 21"/>
          <p:cNvSpPr/>
          <p:nvPr/>
        </p:nvSpPr>
        <p:spPr>
          <a:xfrm>
            <a:off x="11209338" y="5170488"/>
            <a:ext cx="190500" cy="1106487"/>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a:p>
        </p:txBody>
      </p:sp>
      <p:sp>
        <p:nvSpPr>
          <p:cNvPr id="23" name="Tekstvak 27"/>
          <p:cNvSpPr txBox="1">
            <a:spLocks noChangeArrowheads="1"/>
          </p:cNvSpPr>
          <p:nvPr/>
        </p:nvSpPr>
        <p:spPr bwMode="auto">
          <a:xfrm>
            <a:off x="11399838" y="5554663"/>
            <a:ext cx="7524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Licht werk</a:t>
            </a:r>
          </a:p>
        </p:txBody>
      </p:sp>
      <p:sp>
        <p:nvSpPr>
          <p:cNvPr id="24" name="Tekstvak 28"/>
          <p:cNvSpPr txBox="1">
            <a:spLocks noChangeArrowheads="1"/>
          </p:cNvSpPr>
          <p:nvPr/>
        </p:nvSpPr>
        <p:spPr bwMode="auto">
          <a:xfrm>
            <a:off x="11209338" y="4324350"/>
            <a:ext cx="869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Loper</a:t>
            </a:r>
          </a:p>
        </p:txBody>
      </p:sp>
      <p:cxnSp>
        <p:nvCxnSpPr>
          <p:cNvPr id="25" name="Rechte verbindingslijn met pijl 24"/>
          <p:cNvCxnSpPr>
            <a:stCxn id="24" idx="1"/>
          </p:cNvCxnSpPr>
          <p:nvPr/>
        </p:nvCxnSpPr>
        <p:spPr>
          <a:xfrm flipH="1">
            <a:off x="10741025" y="4492625"/>
            <a:ext cx="468313"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367263" y="2292079"/>
            <a:ext cx="214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Hardstaal</a:t>
            </a:r>
          </a:p>
        </p:txBody>
      </p:sp>
      <p:pic>
        <p:nvPicPr>
          <p:cNvPr id="42" name="Afbeelding 4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888" y="2760391"/>
            <a:ext cx="214947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Rechte verbindingslijn met pijl 26"/>
          <p:cNvCxnSpPr>
            <a:stCxn id="26" idx="2"/>
          </p:cNvCxnSpPr>
          <p:nvPr/>
        </p:nvCxnSpPr>
        <p:spPr>
          <a:xfrm flipH="1">
            <a:off x="1442000" y="2600054"/>
            <a:ext cx="0" cy="7270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a:spLocks noChangeArrowheads="1"/>
          </p:cNvSpPr>
          <p:nvPr/>
        </p:nvSpPr>
        <p:spPr bwMode="auto">
          <a:xfrm>
            <a:off x="287888" y="4346304"/>
            <a:ext cx="2149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Lood</a:t>
            </a:r>
          </a:p>
        </p:txBody>
      </p:sp>
      <p:cxnSp>
        <p:nvCxnSpPr>
          <p:cNvPr id="29" name="Rechte verbindingslijn met pijl 28"/>
          <p:cNvCxnSpPr/>
          <p:nvPr/>
        </p:nvCxnSpPr>
        <p:spPr>
          <a:xfrm flipH="1" flipV="1">
            <a:off x="775250" y="3419204"/>
            <a:ext cx="666750" cy="9271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flipV="1">
            <a:off x="1442000" y="3327129"/>
            <a:ext cx="617538" cy="1019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1" name="Afbeelding 3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4577" y="4752975"/>
            <a:ext cx="303653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Rechte verbindingslijn met pijl 31"/>
          <p:cNvCxnSpPr/>
          <p:nvPr/>
        </p:nvCxnSpPr>
        <p:spPr>
          <a:xfrm flipH="1" flipV="1">
            <a:off x="6561138" y="4922840"/>
            <a:ext cx="917576" cy="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a:spLocks noChangeArrowheads="1"/>
          </p:cNvSpPr>
          <p:nvPr/>
        </p:nvSpPr>
        <p:spPr bwMode="auto">
          <a:xfrm>
            <a:off x="7648575" y="5335588"/>
            <a:ext cx="9128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Pasbalk</a:t>
            </a:r>
          </a:p>
        </p:txBody>
      </p:sp>
      <p:cxnSp>
        <p:nvCxnSpPr>
          <p:cNvPr id="34" name="Rechte verbindingslijn met pijl 33"/>
          <p:cNvCxnSpPr>
            <a:stCxn id="33" idx="1"/>
          </p:cNvCxnSpPr>
          <p:nvPr/>
        </p:nvCxnSpPr>
        <p:spPr>
          <a:xfrm flipH="1">
            <a:off x="7089775" y="5505450"/>
            <a:ext cx="5588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kstvak 34"/>
          <p:cNvSpPr txBox="1">
            <a:spLocks noChangeArrowheads="1"/>
          </p:cNvSpPr>
          <p:nvPr/>
        </p:nvSpPr>
        <p:spPr bwMode="auto">
          <a:xfrm>
            <a:off x="4878388" y="5889625"/>
            <a:ext cx="9286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Wiggen</a:t>
            </a:r>
          </a:p>
        </p:txBody>
      </p:sp>
      <p:cxnSp>
        <p:nvCxnSpPr>
          <p:cNvPr id="36" name="Rechte verbindingslijn met pijl 35"/>
          <p:cNvCxnSpPr/>
          <p:nvPr/>
        </p:nvCxnSpPr>
        <p:spPr>
          <a:xfrm flipV="1">
            <a:off x="5354638" y="5426075"/>
            <a:ext cx="293687" cy="4635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a:stCxn id="14" idx="3"/>
          </p:cNvCxnSpPr>
          <p:nvPr/>
        </p:nvCxnSpPr>
        <p:spPr>
          <a:xfrm>
            <a:off x="8483600" y="4923840"/>
            <a:ext cx="1516063" cy="8229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17"/>
          <p:cNvSpPr txBox="1">
            <a:spLocks noChangeArrowheads="1"/>
          </p:cNvSpPr>
          <p:nvPr/>
        </p:nvSpPr>
        <p:spPr bwMode="auto">
          <a:xfrm>
            <a:off x="544010" y="1045360"/>
            <a:ext cx="99451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nl-BE" altLang="nl-BE" sz="1800" dirty="0">
                <a:solidFill>
                  <a:srgbClr val="FF0000"/>
                </a:solidFill>
                <a:latin typeface="Arial" panose="020B0604020202020204" pitchFamily="34" charset="0"/>
                <a:cs typeface="Arial" panose="020B0604020202020204" pitchFamily="34" charset="0"/>
              </a:rPr>
              <a:t>Het taatspotje is een gietijzeren bakje met daar in een hardstalen potje waarin de bolspil draait. </a:t>
            </a:r>
            <a:endParaRPr lang="nl-BE" altLang="nl-BE" sz="1800" dirty="0" smtClean="0">
              <a:solidFill>
                <a:srgbClr val="FF0000"/>
              </a:solidFill>
              <a:latin typeface="Arial" panose="020B0604020202020204" pitchFamily="34" charset="0"/>
              <a:cs typeface="Arial" panose="020B0604020202020204" pitchFamily="34" charset="0"/>
            </a:endParaRPr>
          </a:p>
        </p:txBody>
      </p:sp>
      <p:sp>
        <p:nvSpPr>
          <p:cNvPr id="39" name="Tekstvak 20"/>
          <p:cNvSpPr txBox="1">
            <a:spLocks noChangeArrowheads="1"/>
          </p:cNvSpPr>
          <p:nvPr/>
        </p:nvSpPr>
        <p:spPr bwMode="auto">
          <a:xfrm>
            <a:off x="2919838" y="1468064"/>
            <a:ext cx="56779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Voorbereiding:</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Om </a:t>
            </a:r>
            <a:r>
              <a:rPr lang="nl-BE" altLang="nl-BE" sz="1600" dirty="0">
                <a:latin typeface="Arial" panose="020B0604020202020204" pitchFamily="34" charset="0"/>
                <a:cs typeface="Arial" panose="020B0604020202020204" pitchFamily="34" charset="0"/>
              </a:rPr>
              <a:t>een </a:t>
            </a:r>
            <a:r>
              <a:rPr lang="nl-BE" altLang="nl-BE" sz="1600" dirty="0" smtClean="0">
                <a:latin typeface="Arial" panose="020B0604020202020204" pitchFamily="34" charset="0"/>
                <a:cs typeface="Arial" panose="020B0604020202020204" pitchFamily="34" charset="0"/>
              </a:rPr>
              <a:t>mooie </a:t>
            </a:r>
            <a:r>
              <a:rPr lang="nl-BE" altLang="nl-BE" sz="1600" dirty="0">
                <a:latin typeface="Arial" panose="020B0604020202020204" pitchFamily="34" charset="0"/>
                <a:cs typeface="Arial" panose="020B0604020202020204" pitchFamily="34" charset="0"/>
              </a:rPr>
              <a:t>uitlijning te verkrijgen moet de pasbalk </a:t>
            </a:r>
            <a:r>
              <a:rPr lang="nl-BE" altLang="nl-BE" sz="1600" dirty="0" smtClean="0">
                <a:latin typeface="Arial" panose="020B0604020202020204" pitchFamily="34" charset="0"/>
                <a:cs typeface="Arial" panose="020B0604020202020204" pitchFamily="34" charset="0"/>
              </a:rPr>
              <a:t>vooraf met </a:t>
            </a:r>
            <a:r>
              <a:rPr lang="nl-BE" altLang="nl-BE" sz="1600" dirty="0">
                <a:latin typeface="Arial" panose="020B0604020202020204" pitchFamily="34" charset="0"/>
                <a:cs typeface="Arial" panose="020B0604020202020204" pitchFamily="34" charset="0"/>
              </a:rPr>
              <a:t>de waterpas horizontaal gezet </a:t>
            </a:r>
            <a:r>
              <a:rPr lang="nl-BE" altLang="nl-BE" sz="1600" dirty="0" smtClean="0">
                <a:latin typeface="Arial" panose="020B0604020202020204" pitchFamily="34" charset="0"/>
                <a:cs typeface="Arial" panose="020B0604020202020204" pitchFamily="34" charset="0"/>
              </a:rPr>
              <a:t>worden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Het centrum van het taatspotje, op de </a:t>
            </a:r>
            <a:r>
              <a:rPr lang="nl-BE" altLang="nl-BE" sz="1600" dirty="0" err="1" smtClean="0">
                <a:latin typeface="Arial" panose="020B0604020202020204" pitchFamily="34" charset="0"/>
                <a:cs typeface="Arial" panose="020B0604020202020204" pitchFamily="34" charset="0"/>
              </a:rPr>
              <a:t>pasbalk</a:t>
            </a:r>
            <a:r>
              <a:rPr lang="nl-BE" altLang="nl-BE" sz="1600" dirty="0" smtClean="0">
                <a:latin typeface="Arial" panose="020B0604020202020204" pitchFamily="34" charset="0"/>
                <a:cs typeface="Arial" panose="020B0604020202020204" pitchFamily="34" charset="0"/>
              </a:rPr>
              <a:t>, wordt met een schietlood vanuit het hart van het taplager bepaald </a:t>
            </a:r>
            <a:endParaRPr lang="nl-BE" altLang="nl-BE" sz="1600" dirty="0">
              <a:latin typeface="Arial" panose="020B0604020202020204" pitchFamily="34" charset="0"/>
              <a:cs typeface="Arial" panose="020B0604020202020204" pitchFamily="34" charset="0"/>
            </a:endParaRPr>
          </a:p>
        </p:txBody>
      </p:sp>
      <p:sp>
        <p:nvSpPr>
          <p:cNvPr id="40" name="Tekstvak 45066"/>
          <p:cNvSpPr txBox="1">
            <a:spLocks noChangeArrowheads="1"/>
          </p:cNvSpPr>
          <p:nvPr/>
        </p:nvSpPr>
        <p:spPr bwMode="auto">
          <a:xfrm>
            <a:off x="2854519" y="2862164"/>
            <a:ext cx="62199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solidFill>
                  <a:srgbClr val="FF0000"/>
                </a:solidFill>
                <a:latin typeface="Arial" panose="020B0604020202020204" pitchFamily="34" charset="0"/>
                <a:cs typeface="Arial" panose="020B0604020202020204" pitchFamily="34" charset="0"/>
              </a:rPr>
              <a:t>Het </a:t>
            </a:r>
            <a:r>
              <a:rPr lang="nl-BE" altLang="nl-BE" sz="1600" dirty="0" smtClean="0">
                <a:solidFill>
                  <a:srgbClr val="FF0000"/>
                </a:solidFill>
                <a:latin typeface="Arial" panose="020B0604020202020204" pitchFamily="34" charset="0"/>
                <a:cs typeface="Arial" panose="020B0604020202020204" pitchFamily="34" charset="0"/>
              </a:rPr>
              <a:t>taatspotje </a:t>
            </a:r>
            <a:r>
              <a:rPr lang="nl-BE" altLang="nl-BE" sz="1600" dirty="0">
                <a:solidFill>
                  <a:srgbClr val="FF0000"/>
                </a:solidFill>
                <a:latin typeface="Arial" panose="020B0604020202020204" pitchFamily="34" charset="0"/>
                <a:cs typeface="Arial" panose="020B0604020202020204" pitchFamily="34" charset="0"/>
              </a:rPr>
              <a:t>komt op de pasbalk in het kussen.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Het </a:t>
            </a:r>
            <a:r>
              <a:rPr lang="nl-BE" altLang="nl-BE" sz="1600" dirty="0">
                <a:solidFill>
                  <a:srgbClr val="FF0000"/>
                </a:solidFill>
                <a:latin typeface="Arial" panose="020B0604020202020204" pitchFamily="34" charset="0"/>
                <a:cs typeface="Arial" panose="020B0604020202020204" pitchFamily="34" charset="0"/>
              </a:rPr>
              <a:t>schietlood moet in het hart van het potje komen.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Met </a:t>
            </a:r>
            <a:r>
              <a:rPr lang="nl-BE" altLang="nl-BE" sz="1600" dirty="0">
                <a:solidFill>
                  <a:srgbClr val="FF0000"/>
                </a:solidFill>
                <a:latin typeface="Arial" panose="020B0604020202020204" pitchFamily="34" charset="0"/>
                <a:cs typeface="Arial" panose="020B0604020202020204" pitchFamily="34" charset="0"/>
              </a:rPr>
              <a:t>wiggen kan het </a:t>
            </a:r>
            <a:r>
              <a:rPr lang="nl-BE" altLang="nl-BE" sz="1600" dirty="0" smtClean="0">
                <a:solidFill>
                  <a:srgbClr val="FF0000"/>
                </a:solidFill>
                <a:latin typeface="Arial" panose="020B0604020202020204" pitchFamily="34" charset="0"/>
                <a:cs typeface="Arial" panose="020B0604020202020204" pitchFamily="34" charset="0"/>
              </a:rPr>
              <a:t>kussen met taatspotje </a:t>
            </a:r>
            <a:r>
              <a:rPr lang="nl-BE" altLang="nl-BE" sz="1600" dirty="0">
                <a:solidFill>
                  <a:srgbClr val="FF0000"/>
                </a:solidFill>
                <a:latin typeface="Arial" panose="020B0604020202020204" pitchFamily="34" charset="0"/>
                <a:cs typeface="Arial" panose="020B0604020202020204" pitchFamily="34" charset="0"/>
              </a:rPr>
              <a:t>nu in de juiste positie verplaatst worden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a:solidFill>
                  <a:srgbClr val="FF0000"/>
                </a:solidFill>
                <a:latin typeface="Arial" panose="020B0604020202020204" pitchFamily="34" charset="0"/>
                <a:cs typeface="Arial" panose="020B0604020202020204" pitchFamily="34" charset="0"/>
              </a:rPr>
              <a:t>Wanneer de bolspil zijn weg gevonden heeft wordt het taatspotje met vloeibaar lood in het bakje vast gezet</a:t>
            </a:r>
            <a:r>
              <a:rPr lang="nl-BE" altLang="nl-BE" sz="1600" dirty="0" smtClean="0">
                <a:solidFill>
                  <a:srgbClr val="FF0000"/>
                </a:solidFill>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Voor het pennetjeswerk, met stut, is geen taatspotje of kussen nodig</a:t>
            </a:r>
            <a:endParaRPr lang="nl-BE" altLang="nl-BE" sz="1600" dirty="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endParaRPr lang="nl-BE" altLang="nl-BE" sz="1600" dirty="0">
              <a:solidFill>
                <a:srgbClr val="FF0000"/>
              </a:solidFill>
              <a:latin typeface="Arial" panose="020B0604020202020204" pitchFamily="34" charset="0"/>
              <a:cs typeface="Arial" panose="020B0604020202020204" pitchFamily="34" charset="0"/>
            </a:endParaRPr>
          </a:p>
        </p:txBody>
      </p:sp>
      <p:sp>
        <p:nvSpPr>
          <p:cNvPr id="41" name="Rechthoek 40"/>
          <p:cNvSpPr/>
          <p:nvPr/>
        </p:nvSpPr>
        <p:spPr>
          <a:xfrm>
            <a:off x="9965738" y="5709945"/>
            <a:ext cx="252000" cy="889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09372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0-#ppt_w/2"/>
                                          </p:val>
                                        </p:tav>
                                        <p:tav tm="100000">
                                          <p:val>
                                            <p:strVal val="#ppt_x"/>
                                          </p:val>
                                        </p:tav>
                                      </p:tavLst>
                                    </p:anim>
                                    <p:anim calcmode="lin" valueType="num">
                                      <p:cBhvr additive="base">
                                        <p:cTn id="16" dur="500" fill="hold"/>
                                        <p:tgtEl>
                                          <p:spTgt spid="2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0-#ppt_w/2"/>
                                          </p:val>
                                        </p:tav>
                                        <p:tav tm="100000">
                                          <p:val>
                                            <p:strVal val="#ppt_x"/>
                                          </p:val>
                                        </p:tav>
                                      </p:tavLst>
                                    </p:anim>
                                    <p:anim calcmode="lin" valueType="num">
                                      <p:cBhvr additive="base">
                                        <p:cTn id="20" dur="500" fill="hold"/>
                                        <p:tgtEl>
                                          <p:spTgt spid="30"/>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0-#ppt_w/2"/>
                                          </p:val>
                                        </p:tav>
                                        <p:tav tm="100000">
                                          <p:val>
                                            <p:strVal val="#ppt_x"/>
                                          </p:val>
                                        </p:tav>
                                      </p:tavLst>
                                    </p:anim>
                                    <p:anim calcmode="lin" valueType="num">
                                      <p:cBhvr additive="base">
                                        <p:cTn id="24" dur="500" fill="hold"/>
                                        <p:tgtEl>
                                          <p:spTgt spid="28"/>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 calcmode="lin" valueType="num">
                                      <p:cBhvr additive="base">
                                        <p:cTn id="27" dur="500" fill="hold"/>
                                        <p:tgtEl>
                                          <p:spTgt spid="38"/>
                                        </p:tgtEl>
                                        <p:attrNameLst>
                                          <p:attrName>ppt_x</p:attrName>
                                        </p:attrNameLst>
                                      </p:cBhvr>
                                      <p:tavLst>
                                        <p:tav tm="0">
                                          <p:val>
                                            <p:strVal val="#ppt_x"/>
                                          </p:val>
                                        </p:tav>
                                        <p:tav tm="100000">
                                          <p:val>
                                            <p:strVal val="#ppt_x"/>
                                          </p:val>
                                        </p:tav>
                                      </p:tavLst>
                                    </p:anim>
                                    <p:anim calcmode="lin" valueType="num">
                                      <p:cBhvr additive="base">
                                        <p:cTn id="2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 calcmode="lin" valueType="num">
                                      <p:cBhvr additive="base">
                                        <p:cTn id="41" dur="500" fill="hold"/>
                                        <p:tgtEl>
                                          <p:spTgt spid="34"/>
                                        </p:tgtEl>
                                        <p:attrNameLst>
                                          <p:attrName>ppt_x</p:attrName>
                                        </p:attrNameLst>
                                      </p:cBhvr>
                                      <p:tavLst>
                                        <p:tav tm="0">
                                          <p:val>
                                            <p:strVal val="#ppt_x"/>
                                          </p:val>
                                        </p:tav>
                                        <p:tav tm="100000">
                                          <p:val>
                                            <p:strVal val="#ppt_x"/>
                                          </p:val>
                                        </p:tav>
                                      </p:tavLst>
                                    </p:anim>
                                    <p:anim calcmode="lin" valueType="num">
                                      <p:cBhvr additive="base">
                                        <p:cTn id="42" dur="500" fill="hold"/>
                                        <p:tgtEl>
                                          <p:spTgt spid="3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additive="base">
                                        <p:cTn id="49" dur="500" fill="hold"/>
                                        <p:tgtEl>
                                          <p:spTgt spid="36"/>
                                        </p:tgtEl>
                                        <p:attrNameLst>
                                          <p:attrName>ppt_x</p:attrName>
                                        </p:attrNameLst>
                                      </p:cBhvr>
                                      <p:tavLst>
                                        <p:tav tm="0">
                                          <p:val>
                                            <p:strVal val="#ppt_x"/>
                                          </p:val>
                                        </p:tav>
                                        <p:tav tm="100000">
                                          <p:val>
                                            <p:strVal val="#ppt_x"/>
                                          </p:val>
                                        </p:tav>
                                      </p:tavLst>
                                    </p:anim>
                                    <p:anim calcmode="lin" valueType="num">
                                      <p:cBhvr additive="base">
                                        <p:cTn id="50" dur="500" fill="hold"/>
                                        <p:tgtEl>
                                          <p:spTgt spid="3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additive="base">
                                        <p:cTn id="57" dur="500" fill="hold"/>
                                        <p:tgtEl>
                                          <p:spTgt spid="37"/>
                                        </p:tgtEl>
                                        <p:attrNameLst>
                                          <p:attrName>ppt_x</p:attrName>
                                        </p:attrNameLst>
                                      </p:cBhvr>
                                      <p:tavLst>
                                        <p:tav tm="0">
                                          <p:val>
                                            <p:strVal val="#ppt_x"/>
                                          </p:val>
                                        </p:tav>
                                        <p:tav tm="100000">
                                          <p:val>
                                            <p:strVal val="#ppt_x"/>
                                          </p:val>
                                        </p:tav>
                                      </p:tavLst>
                                    </p:anim>
                                    <p:anim calcmode="lin" valueType="num">
                                      <p:cBhvr additive="base">
                                        <p:cTn id="58" dur="500" fill="hold"/>
                                        <p:tgtEl>
                                          <p:spTgt spid="3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anim calcmode="lin" valueType="num">
                                      <p:cBhvr additive="base">
                                        <p:cTn id="69" dur="500" fill="hold"/>
                                        <p:tgtEl>
                                          <p:spTgt spid="39"/>
                                        </p:tgtEl>
                                        <p:attrNameLst>
                                          <p:attrName>ppt_x</p:attrName>
                                        </p:attrNameLst>
                                      </p:cBhvr>
                                      <p:tavLst>
                                        <p:tav tm="0">
                                          <p:val>
                                            <p:strVal val="#ppt_x"/>
                                          </p:val>
                                        </p:tav>
                                        <p:tav tm="100000">
                                          <p:val>
                                            <p:strVal val="#ppt_x"/>
                                          </p:val>
                                        </p:tav>
                                      </p:tavLst>
                                    </p:anim>
                                    <p:anim calcmode="lin" valueType="num">
                                      <p:cBhvr additive="base">
                                        <p:cTn id="7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ppt_x"/>
                                          </p:val>
                                        </p:tav>
                                        <p:tav tm="100000">
                                          <p:val>
                                            <p:strVal val="#ppt_x"/>
                                          </p:val>
                                        </p:tav>
                                      </p:tavLst>
                                    </p:anim>
                                    <p:anim calcmode="lin" valueType="num">
                                      <p:cBhvr additive="base">
                                        <p:cTn id="76"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0-#ppt_w/2"/>
                                          </p:val>
                                        </p:tav>
                                        <p:tav tm="100000">
                                          <p:val>
                                            <p:strVal val="#ppt_x"/>
                                          </p:val>
                                        </p:tav>
                                      </p:tavLst>
                                    </p:anim>
                                    <p:anim calcmode="lin" valueType="num">
                                      <p:cBhvr additive="base">
                                        <p:cTn id="82"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6" grpId="0"/>
      <p:bldP spid="28" grpId="0"/>
      <p:bldP spid="33" grpId="0"/>
      <p:bldP spid="35" grpId="0"/>
      <p:bldP spid="38" grpId="0"/>
      <p:bldP spid="39" grpId="0"/>
      <p:bldP spid="4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Plaats van de ligger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49</a:t>
            </a:fld>
            <a:endParaRPr lang="nl-BE"/>
          </a:p>
        </p:txBody>
      </p:sp>
      <p:pic>
        <p:nvPicPr>
          <p:cNvPr id="9" name="Afbeelding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9882" y="1806133"/>
            <a:ext cx="2954407" cy="450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327370" y="1154291"/>
            <a:ext cx="7958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Met </a:t>
            </a:r>
            <a:r>
              <a:rPr lang="nl-BE" altLang="nl-BE" sz="2000" dirty="0" smtClean="0">
                <a:solidFill>
                  <a:srgbClr val="FF0000"/>
                </a:solidFill>
                <a:latin typeface="Arial" panose="020B0604020202020204" pitchFamily="34" charset="0"/>
                <a:cs typeface="Arial" panose="020B0604020202020204" pitchFamily="34" charset="0"/>
              </a:rPr>
              <a:t>het </a:t>
            </a:r>
            <a:r>
              <a:rPr lang="nl-BE" altLang="nl-BE" sz="2000" dirty="0">
                <a:solidFill>
                  <a:srgbClr val="FF0000"/>
                </a:solidFill>
                <a:latin typeface="Arial" panose="020B0604020202020204" pitchFamily="34" charset="0"/>
                <a:cs typeface="Arial" panose="020B0604020202020204" pitchFamily="34" charset="0"/>
              </a:rPr>
              <a:t>schietlood </a:t>
            </a:r>
            <a:r>
              <a:rPr lang="nl-BE" altLang="nl-BE" sz="2000" dirty="0" smtClean="0">
                <a:solidFill>
                  <a:srgbClr val="FF0000"/>
                </a:solidFill>
                <a:latin typeface="Arial" panose="020B0604020202020204" pitchFamily="34" charset="0"/>
                <a:cs typeface="Arial" panose="020B0604020202020204" pitchFamily="34" charset="0"/>
              </a:rPr>
              <a:t>vanuit het hart </a:t>
            </a:r>
            <a:r>
              <a:rPr lang="nl-BE" altLang="nl-BE" sz="2000" dirty="0">
                <a:solidFill>
                  <a:srgbClr val="FF0000"/>
                </a:solidFill>
                <a:latin typeface="Arial" panose="020B0604020202020204" pitchFamily="34" charset="0"/>
                <a:cs typeface="Arial" panose="020B0604020202020204" pitchFamily="34" charset="0"/>
              </a:rPr>
              <a:t>van het </a:t>
            </a:r>
            <a:r>
              <a:rPr lang="nl-BE" altLang="nl-BE" sz="2000" dirty="0" smtClean="0">
                <a:solidFill>
                  <a:srgbClr val="FF0000"/>
                </a:solidFill>
                <a:latin typeface="Arial" panose="020B0604020202020204" pitchFamily="34" charset="0"/>
                <a:cs typeface="Arial" panose="020B0604020202020204" pitchFamily="34" charset="0"/>
              </a:rPr>
              <a:t>taplager, door het centrum van het liggeroog tot in het taatspotje, </a:t>
            </a:r>
            <a:r>
              <a:rPr lang="nl-BE" altLang="nl-BE" sz="2000" dirty="0">
                <a:solidFill>
                  <a:srgbClr val="FF0000"/>
                </a:solidFill>
                <a:latin typeface="Arial" panose="020B0604020202020204" pitchFamily="34" charset="0"/>
                <a:cs typeface="Arial" panose="020B0604020202020204" pitchFamily="34" charset="0"/>
              </a:rPr>
              <a:t>kunnen we de plaats van de ligger bepalen</a:t>
            </a:r>
          </a:p>
        </p:txBody>
      </p:sp>
      <p:cxnSp>
        <p:nvCxnSpPr>
          <p:cNvPr id="11" name="Rechte verbindingslijn 10"/>
          <p:cNvCxnSpPr/>
          <p:nvPr/>
        </p:nvCxnSpPr>
        <p:spPr>
          <a:xfrm flipV="1">
            <a:off x="9079070" y="5183141"/>
            <a:ext cx="0" cy="57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V="1">
            <a:off x="10351428" y="5183141"/>
            <a:ext cx="0" cy="576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ilinder 12"/>
          <p:cNvSpPr/>
          <p:nvPr/>
        </p:nvSpPr>
        <p:spPr>
          <a:xfrm>
            <a:off x="9080536" y="5327208"/>
            <a:ext cx="1281057" cy="508000"/>
          </a:xfrm>
          <a:prstGeom prst="can">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4" name="Rechte verbindingslijn 13"/>
          <p:cNvCxnSpPr/>
          <p:nvPr/>
        </p:nvCxnSpPr>
        <p:spPr>
          <a:xfrm>
            <a:off x="9726654" y="1691860"/>
            <a:ext cx="0" cy="46800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5" name="Tekstvak 14"/>
          <p:cNvSpPr txBox="1">
            <a:spLocks noChangeArrowheads="1"/>
          </p:cNvSpPr>
          <p:nvPr/>
        </p:nvSpPr>
        <p:spPr bwMode="auto">
          <a:xfrm>
            <a:off x="327370" y="2910083"/>
            <a:ext cx="734343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Het </a:t>
            </a:r>
            <a:r>
              <a:rPr lang="nl-BE" altLang="nl-BE" sz="1600" dirty="0">
                <a:latin typeface="Arial" panose="020B0604020202020204" pitchFamily="34" charset="0"/>
                <a:cs typeface="Arial" panose="020B0604020202020204" pitchFamily="34" charset="0"/>
              </a:rPr>
              <a:t>schietlood moet door de </a:t>
            </a:r>
            <a:r>
              <a:rPr lang="nl-BE" altLang="nl-BE" sz="1600" dirty="0" smtClean="0">
                <a:latin typeface="Arial" panose="020B0604020202020204" pitchFamily="34" charset="0"/>
                <a:cs typeface="Arial" panose="020B0604020202020204" pitchFamily="34" charset="0"/>
              </a:rPr>
              <a:t>centrum (</a:t>
            </a:r>
            <a:r>
              <a:rPr lang="nl-BE" altLang="nl-BE" sz="1600" dirty="0" err="1" smtClean="0">
                <a:latin typeface="Arial" panose="020B0604020202020204" pitchFamily="34" charset="0"/>
                <a:cs typeface="Arial" panose="020B0604020202020204" pitchFamily="34" charset="0"/>
              </a:rPr>
              <a:t>steenbus</a:t>
            </a:r>
            <a:r>
              <a:rPr lang="nl-BE" altLang="nl-BE" sz="1600" dirty="0" smtClean="0">
                <a:latin typeface="Arial" panose="020B0604020202020204" pitchFamily="34" charset="0"/>
                <a:cs typeface="Arial" panose="020B0604020202020204" pitchFamily="34" charset="0"/>
              </a:rPr>
              <a:t>) </a:t>
            </a:r>
            <a:r>
              <a:rPr lang="nl-BE" altLang="nl-BE" sz="1600" dirty="0">
                <a:latin typeface="Arial" panose="020B0604020202020204" pitchFamily="34" charset="0"/>
                <a:cs typeface="Arial" panose="020B0604020202020204" pitchFamily="34" charset="0"/>
              </a:rPr>
              <a:t>van de ligger gaan</a:t>
            </a:r>
            <a:r>
              <a:rPr lang="nl-BE" altLang="nl-BE" sz="16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rand van de ligger t.o.v het schietlood moet overal gelijk zijn </a:t>
            </a:r>
            <a:r>
              <a:rPr lang="nl-BE" altLang="nl-BE" sz="1600" dirty="0">
                <a:solidFill>
                  <a:srgbClr val="FF0000"/>
                </a:solidFill>
                <a:latin typeface="Arial" panose="020B0604020202020204" pitchFamily="34" charset="0"/>
                <a:cs typeface="Arial" panose="020B0604020202020204" pitchFamily="34" charset="0"/>
              </a:rPr>
              <a:t>(A) = (A)</a:t>
            </a:r>
            <a:r>
              <a:rPr lang="nl-BE" altLang="nl-BE" sz="1600" dirty="0">
                <a:latin typeface="Arial" panose="020B0604020202020204" pitchFamily="34" charset="0"/>
                <a:cs typeface="Arial" panose="020B0604020202020204" pitchFamily="34" charset="0"/>
              </a:rPr>
              <a: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Met een koevoet kan de ligger verschoven worden op het </a:t>
            </a:r>
            <a:r>
              <a:rPr lang="nl-BE" altLang="nl-BE" sz="1600" dirty="0" smtClean="0">
                <a:latin typeface="Arial" panose="020B0604020202020204" pitchFamily="34" charset="0"/>
                <a:cs typeface="Arial" panose="020B0604020202020204" pitchFamily="34" charset="0"/>
              </a:rPr>
              <a:t>steenbed</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Eenmaal </a:t>
            </a:r>
            <a:r>
              <a:rPr lang="nl-BE" altLang="nl-BE" sz="1600" dirty="0">
                <a:latin typeface="Arial" panose="020B0604020202020204" pitchFamily="34" charset="0"/>
                <a:cs typeface="Arial" panose="020B0604020202020204" pitchFamily="34" charset="0"/>
              </a:rPr>
              <a:t>de ligger op zijn plaats, kan hij vastgelegd worden met houten klossen </a:t>
            </a:r>
            <a:r>
              <a:rPr lang="nl-BE" altLang="nl-BE" sz="1600" dirty="0">
                <a:solidFill>
                  <a:srgbClr val="FF0000"/>
                </a:solidFill>
                <a:latin typeface="Arial" panose="020B0604020202020204" pitchFamily="34" charset="0"/>
                <a:cs typeface="Arial" panose="020B0604020202020204" pitchFamily="34" charset="0"/>
              </a:rPr>
              <a:t>(C) </a:t>
            </a:r>
            <a:r>
              <a:rPr lang="nl-BE" altLang="nl-BE" sz="1600" dirty="0">
                <a:latin typeface="Arial" panose="020B0604020202020204" pitchFamily="34" charset="0"/>
                <a:cs typeface="Arial" panose="020B0604020202020204" pitchFamily="34" charset="0"/>
              </a:rPr>
              <a:t>op het steenbed</a:t>
            </a:r>
            <a:r>
              <a:rPr lang="nl-BE" altLang="nl-BE" sz="16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Op deze klossen komt een houten ring, de </a:t>
            </a:r>
            <a:r>
              <a:rPr lang="nl-BE" altLang="nl-BE" sz="1600" dirty="0" smtClean="0">
                <a:latin typeface="Arial" panose="020B0604020202020204" pitchFamily="34" charset="0"/>
                <a:cs typeface="Arial" panose="020B0604020202020204" pitchFamily="34" charset="0"/>
              </a:rPr>
              <a:t>steenring.</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Rond de ligger, ± 2 cm onder het maaloppervlak, komt de meelring.</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Op de steenring en tegen de meelring komt de steenkuip.</a:t>
            </a:r>
            <a:endParaRPr lang="nl-BE" altLang="nl-BE" sz="1600" dirty="0">
              <a:latin typeface="Arial" panose="020B0604020202020204" pitchFamily="34" charset="0"/>
              <a:cs typeface="Arial" panose="020B0604020202020204" pitchFamily="34" charset="0"/>
            </a:endParaRPr>
          </a:p>
          <a:p>
            <a:pPr marL="285750" indent="-285750">
              <a:lnSpc>
                <a:spcPct val="100000"/>
              </a:lnSpc>
              <a:spcBef>
                <a:spcPct val="0"/>
              </a:spcBef>
            </a:pPr>
            <a:endParaRPr lang="nl-BE" altLang="nl-BE" sz="1600" dirty="0">
              <a:latin typeface="Arial" panose="020B0604020202020204" pitchFamily="34" charset="0"/>
              <a:cs typeface="Arial" panose="020B0604020202020204" pitchFamily="34" charset="0"/>
            </a:endParaRPr>
          </a:p>
        </p:txBody>
      </p:sp>
      <p:sp>
        <p:nvSpPr>
          <p:cNvPr id="16" name="Tekstvak 33"/>
          <p:cNvSpPr txBox="1">
            <a:spLocks noChangeArrowheads="1"/>
          </p:cNvSpPr>
          <p:nvPr/>
        </p:nvSpPr>
        <p:spPr bwMode="auto">
          <a:xfrm>
            <a:off x="10974578" y="1896646"/>
            <a:ext cx="1041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smtClean="0">
                <a:latin typeface="Arial" panose="020B0604020202020204" pitchFamily="34" charset="0"/>
                <a:cs typeface="Arial" panose="020B0604020202020204" pitchFamily="34" charset="0"/>
              </a:rPr>
              <a:t>Tapbalk</a:t>
            </a:r>
            <a:endParaRPr lang="nl-BE" altLang="nl-BE" sz="1400" dirty="0">
              <a:latin typeface="Arial" panose="020B0604020202020204" pitchFamily="34" charset="0"/>
              <a:cs typeface="Arial" panose="020B0604020202020204" pitchFamily="34" charset="0"/>
            </a:endParaRPr>
          </a:p>
        </p:txBody>
      </p:sp>
      <p:sp>
        <p:nvSpPr>
          <p:cNvPr id="17" name="Tekstvak 34"/>
          <p:cNvSpPr txBox="1">
            <a:spLocks noChangeArrowheads="1"/>
          </p:cNvSpPr>
          <p:nvPr/>
        </p:nvSpPr>
        <p:spPr bwMode="auto">
          <a:xfrm>
            <a:off x="8319043" y="1558508"/>
            <a:ext cx="102559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Taplager</a:t>
            </a:r>
          </a:p>
        </p:txBody>
      </p:sp>
      <p:cxnSp>
        <p:nvCxnSpPr>
          <p:cNvPr id="18" name="Rechte verbindingslijn met pijl 17"/>
          <p:cNvCxnSpPr>
            <a:stCxn id="17" idx="3"/>
          </p:cNvCxnSpPr>
          <p:nvPr/>
        </p:nvCxnSpPr>
        <p:spPr>
          <a:xfrm>
            <a:off x="9344639" y="1712397"/>
            <a:ext cx="349250" cy="28584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stCxn id="16" idx="1"/>
          </p:cNvCxnSpPr>
          <p:nvPr/>
        </p:nvCxnSpPr>
        <p:spPr>
          <a:xfrm flipH="1">
            <a:off x="10044728" y="2050535"/>
            <a:ext cx="929850" cy="270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40"/>
          <p:cNvSpPr txBox="1">
            <a:spLocks noChangeArrowheads="1"/>
          </p:cNvSpPr>
          <p:nvPr/>
        </p:nvSpPr>
        <p:spPr bwMode="auto">
          <a:xfrm>
            <a:off x="9226164" y="4907029"/>
            <a:ext cx="33712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A</a:t>
            </a:r>
          </a:p>
        </p:txBody>
      </p:sp>
      <p:sp>
        <p:nvSpPr>
          <p:cNvPr id="21" name="Tekstvak 41"/>
          <p:cNvSpPr txBox="1">
            <a:spLocks noChangeArrowheads="1"/>
          </p:cNvSpPr>
          <p:nvPr/>
        </p:nvSpPr>
        <p:spPr bwMode="auto">
          <a:xfrm>
            <a:off x="9865854" y="4917341"/>
            <a:ext cx="337121"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A</a:t>
            </a:r>
          </a:p>
        </p:txBody>
      </p:sp>
      <p:sp>
        <p:nvSpPr>
          <p:cNvPr id="22" name="Tekstvak 42"/>
          <p:cNvSpPr txBox="1">
            <a:spLocks noChangeArrowheads="1"/>
          </p:cNvSpPr>
          <p:nvPr/>
        </p:nvSpPr>
        <p:spPr bwMode="auto">
          <a:xfrm>
            <a:off x="10966548" y="5130128"/>
            <a:ext cx="7048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Ligger</a:t>
            </a:r>
          </a:p>
        </p:txBody>
      </p:sp>
      <p:sp>
        <p:nvSpPr>
          <p:cNvPr id="23" name="Tekstvak 45"/>
          <p:cNvSpPr txBox="1">
            <a:spLocks noChangeArrowheads="1"/>
          </p:cNvSpPr>
          <p:nvPr/>
        </p:nvSpPr>
        <p:spPr bwMode="auto">
          <a:xfrm>
            <a:off x="10709292" y="6025870"/>
            <a:ext cx="1041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Steenbed</a:t>
            </a:r>
          </a:p>
        </p:txBody>
      </p:sp>
      <p:cxnSp>
        <p:nvCxnSpPr>
          <p:cNvPr id="24" name="Rechte verbindingslijn met pijl 23"/>
          <p:cNvCxnSpPr/>
          <p:nvPr/>
        </p:nvCxnSpPr>
        <p:spPr>
          <a:xfrm flipH="1" flipV="1">
            <a:off x="10292377" y="5914608"/>
            <a:ext cx="438150" cy="26035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Stroomdiagram: Handmatige invoer 24"/>
          <p:cNvSpPr/>
          <p:nvPr/>
        </p:nvSpPr>
        <p:spPr>
          <a:xfrm>
            <a:off x="8905688" y="5606903"/>
            <a:ext cx="145837" cy="108000"/>
          </a:xfrm>
          <a:prstGeom prst="flowChartManualInp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Stroomdiagram: Handmatige invoer 25"/>
          <p:cNvSpPr/>
          <p:nvPr/>
        </p:nvSpPr>
        <p:spPr>
          <a:xfrm rot="10800000" flipV="1">
            <a:off x="10372582" y="5594847"/>
            <a:ext cx="145837" cy="107121"/>
          </a:xfrm>
          <a:prstGeom prst="flowChartManualInpu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7" name="Rechte verbindingslijn met pijl 26"/>
          <p:cNvCxnSpPr/>
          <p:nvPr/>
        </p:nvCxnSpPr>
        <p:spPr>
          <a:xfrm>
            <a:off x="8712261" y="5556006"/>
            <a:ext cx="180000" cy="108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flipH="1">
            <a:off x="10491617" y="5540408"/>
            <a:ext cx="180000" cy="108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p:nvPr/>
        </p:nvSpPr>
        <p:spPr>
          <a:xfrm>
            <a:off x="10693594" y="5360291"/>
            <a:ext cx="202363"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C</a:t>
            </a:r>
            <a:endParaRPr lang="nl-BE" sz="1600" dirty="0">
              <a:solidFill>
                <a:srgbClr val="FF0000"/>
              </a:solidFill>
              <a:latin typeface="Arial" panose="020B0604020202020204" pitchFamily="34" charset="0"/>
              <a:cs typeface="Arial" panose="020B0604020202020204" pitchFamily="34" charset="0"/>
            </a:endParaRPr>
          </a:p>
        </p:txBody>
      </p:sp>
      <p:sp>
        <p:nvSpPr>
          <p:cNvPr id="30" name="Tekstvak 29"/>
          <p:cNvSpPr txBox="1"/>
          <p:nvPr/>
        </p:nvSpPr>
        <p:spPr>
          <a:xfrm>
            <a:off x="8457460" y="5373225"/>
            <a:ext cx="202363"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C</a:t>
            </a:r>
            <a:endParaRPr lang="nl-BE" sz="1600" dirty="0">
              <a:solidFill>
                <a:srgbClr val="FF0000"/>
              </a:solidFill>
              <a:latin typeface="Arial" panose="020B0604020202020204" pitchFamily="34" charset="0"/>
              <a:cs typeface="Arial" panose="020B0604020202020204" pitchFamily="34" charset="0"/>
            </a:endParaRPr>
          </a:p>
        </p:txBody>
      </p:sp>
      <p:cxnSp>
        <p:nvCxnSpPr>
          <p:cNvPr id="31" name="Rechte verbindingslijn met pijl 30"/>
          <p:cNvCxnSpPr/>
          <p:nvPr/>
        </p:nvCxnSpPr>
        <p:spPr>
          <a:xfrm flipV="1">
            <a:off x="9079069" y="5218407"/>
            <a:ext cx="6480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p:nvPr/>
        </p:nvCxnSpPr>
        <p:spPr>
          <a:xfrm flipV="1">
            <a:off x="9713593" y="5218407"/>
            <a:ext cx="648000" cy="0"/>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Gelijkbenige driehoek 32"/>
          <p:cNvSpPr/>
          <p:nvPr/>
        </p:nvSpPr>
        <p:spPr>
          <a:xfrm flipV="1">
            <a:off x="9653086" y="6383085"/>
            <a:ext cx="135955" cy="24348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256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Malen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2"/>
          <p:cNvSpPr txBox="1">
            <a:spLocks noChangeArrowheads="1"/>
          </p:cNvSpPr>
          <p:nvPr/>
        </p:nvSpPr>
        <p:spPr bwMode="auto">
          <a:xfrm>
            <a:off x="2982913" y="1235329"/>
            <a:ext cx="6226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Wat hebben we nodig om </a:t>
            </a:r>
            <a:r>
              <a:rPr lang="nl-BE" altLang="nl-BE" sz="2000" dirty="0" smtClean="0">
                <a:solidFill>
                  <a:srgbClr val="FF0000"/>
                </a:solidFill>
                <a:latin typeface="Arial" panose="020B0604020202020204" pitchFamily="34" charset="0"/>
                <a:cs typeface="Arial" panose="020B0604020202020204" pitchFamily="34" charset="0"/>
              </a:rPr>
              <a:t>graan tot meel te malen?</a:t>
            </a:r>
            <a:endParaRPr lang="nl-BE" altLang="nl-BE" sz="2000" dirty="0">
              <a:solidFill>
                <a:srgbClr val="FF0000"/>
              </a:solidFill>
              <a:latin typeface="Arial" panose="020B0604020202020204" pitchFamily="34" charset="0"/>
              <a:cs typeface="Arial" panose="020B0604020202020204" pitchFamily="34" charset="0"/>
            </a:endParaRPr>
          </a:p>
        </p:txBody>
      </p:sp>
      <p:sp>
        <p:nvSpPr>
          <p:cNvPr id="10" name="Tekstvak 9"/>
          <p:cNvSpPr txBox="1">
            <a:spLocks noChangeArrowheads="1"/>
          </p:cNvSpPr>
          <p:nvPr/>
        </p:nvSpPr>
        <p:spPr bwMode="auto">
          <a:xfrm>
            <a:off x="976313" y="1984815"/>
            <a:ext cx="1080135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Maaldruk</a:t>
            </a:r>
            <a:r>
              <a:rPr lang="nl-BE" altLang="nl-BE" sz="2000" u="sng" dirty="0" smtClean="0">
                <a:solidFill>
                  <a:srgbClr val="FF0000"/>
                </a:solidFill>
                <a:latin typeface="Arial" panose="020B0604020202020204" pitchFamily="34" charset="0"/>
                <a:cs typeface="Arial" panose="020B0604020202020204" pitchFamily="34" charset="0"/>
              </a:rPr>
              <a:t>:</a:t>
            </a:r>
            <a:r>
              <a:rPr lang="nl-BE" altLang="nl-BE" sz="2000" dirty="0" smtClean="0">
                <a:latin typeface="Arial" panose="020B0604020202020204" pitchFamily="34" charset="0"/>
                <a:cs typeface="Arial" panose="020B0604020202020204" pitchFamily="34" charset="0"/>
              </a:rPr>
              <a:t>       	</a:t>
            </a:r>
            <a:r>
              <a:rPr lang="nl-BE" altLang="nl-BE" sz="1600" dirty="0" smtClean="0">
                <a:latin typeface="Arial" panose="020B0604020202020204" pitchFamily="34" charset="0"/>
                <a:cs typeface="Arial" panose="020B0604020202020204" pitchFamily="34" charset="0"/>
              </a:rPr>
              <a:t>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Het </a:t>
            </a:r>
            <a:r>
              <a:rPr lang="nl-BE" altLang="nl-BE" sz="1600" dirty="0">
                <a:latin typeface="Arial" panose="020B0604020202020204" pitchFamily="34" charset="0"/>
                <a:cs typeface="Arial" panose="020B0604020202020204" pitchFamily="34" charset="0"/>
              </a:rPr>
              <a:t>gewicht van de stenen, soms ook het gewicht van de steenspil </a:t>
            </a:r>
            <a:r>
              <a:rPr lang="nl-BE" altLang="nl-BE" sz="1600" dirty="0" smtClean="0">
                <a:latin typeface="Arial" panose="020B0604020202020204" pitchFamily="34" charset="0"/>
                <a:cs typeface="Arial" panose="020B0604020202020204" pitchFamily="34" charset="0"/>
              </a:rPr>
              <a:t>met rondsel  (pennetjeswerk)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Hoe meer druk hoe fijner het meel, door de stenen “Bijhouden” of </a:t>
            </a:r>
            <a:r>
              <a:rPr lang="nl-BE" altLang="nl-BE" sz="1600" smtClean="0">
                <a:latin typeface="Arial" panose="020B0604020202020204" pitchFamily="34" charset="0"/>
                <a:cs typeface="Arial" panose="020B0604020202020204" pitchFamily="34" charset="0"/>
              </a:rPr>
              <a:t>“Lichten”</a:t>
            </a:r>
            <a:endParaRPr lang="nl-BE" altLang="nl-BE" sz="1600" u="sng" dirty="0">
              <a:latin typeface="Arial" panose="020B0604020202020204" pitchFamily="34" charset="0"/>
              <a:cs typeface="Arial" panose="020B0604020202020204" pitchFamily="34" charset="0"/>
            </a:endParaRPr>
          </a:p>
        </p:txBody>
      </p:sp>
      <p:sp>
        <p:nvSpPr>
          <p:cNvPr id="11" name="Tekstvak 10"/>
          <p:cNvSpPr txBox="1">
            <a:spLocks noChangeArrowheads="1"/>
          </p:cNvSpPr>
          <p:nvPr/>
        </p:nvSpPr>
        <p:spPr bwMode="auto">
          <a:xfrm>
            <a:off x="976313" y="3056738"/>
            <a:ext cx="10801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smtClean="0">
                <a:solidFill>
                  <a:srgbClr val="FF0000"/>
                </a:solidFill>
                <a:latin typeface="Arial" panose="020B0604020202020204" pitchFamily="34" charset="0"/>
                <a:cs typeface="Arial" panose="020B0604020202020204" pitchFamily="34" charset="0"/>
              </a:rPr>
              <a:t>Snijvermogen:</a:t>
            </a:r>
            <a:r>
              <a:rPr lang="nl-BE" altLang="nl-BE" sz="2000" dirty="0" smtClean="0">
                <a:latin typeface="Arial" panose="020B0604020202020204" pitchFamily="34" charset="0"/>
                <a:cs typeface="Arial" panose="020B0604020202020204" pitchFamily="34" charset="0"/>
              </a:rPr>
              <a:t>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Dit </a:t>
            </a:r>
            <a:r>
              <a:rPr lang="nl-BE" altLang="nl-BE" sz="1600" dirty="0">
                <a:latin typeface="Arial" panose="020B0604020202020204" pitchFamily="34" charset="0"/>
                <a:cs typeface="Arial" panose="020B0604020202020204" pitchFamily="34" charset="0"/>
              </a:rPr>
              <a:t>kan natuurlijk snijvermogen (natuurstenen) of aangebracht </a:t>
            </a:r>
            <a:r>
              <a:rPr lang="nl-BE" altLang="nl-BE" sz="1600" dirty="0" smtClean="0">
                <a:latin typeface="Arial" panose="020B0604020202020204" pitchFamily="34" charset="0"/>
                <a:cs typeface="Arial" panose="020B0604020202020204" pitchFamily="34" charset="0"/>
              </a:rPr>
              <a:t>snijvermogen zijn, het scherpsel </a:t>
            </a:r>
            <a:r>
              <a:rPr lang="nl-BE" altLang="nl-BE" sz="1600" dirty="0">
                <a:latin typeface="Arial" panose="020B0604020202020204" pitchFamily="34" charset="0"/>
                <a:cs typeface="Arial" panose="020B0604020202020204" pitchFamily="34" charset="0"/>
              </a:rPr>
              <a:t>(op kunststenen)</a:t>
            </a:r>
            <a:endParaRPr lang="nl-BE" altLang="nl-BE" sz="1600" u="sng" dirty="0">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976313" y="3882440"/>
            <a:ext cx="1080135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u="sng" dirty="0">
                <a:solidFill>
                  <a:srgbClr val="FF0000"/>
                </a:solidFill>
                <a:latin typeface="Arial" panose="020B0604020202020204" pitchFamily="34" charset="0"/>
                <a:cs typeface="Arial" panose="020B0604020202020204" pitchFamily="34" charset="0"/>
              </a:rPr>
              <a:t>Draaisnelheid:</a:t>
            </a:r>
            <a:r>
              <a:rPr lang="nl-BE" altLang="nl-BE" sz="2000" dirty="0">
                <a:latin typeface="Arial" panose="020B0604020202020204" pitchFamily="34" charset="0"/>
                <a:cs typeface="Arial" panose="020B0604020202020204" pitchFamily="34" charset="0"/>
              </a:rPr>
              <a:t> </a:t>
            </a:r>
            <a:r>
              <a:rPr lang="nl-BE" altLang="nl-BE" sz="2000" dirty="0" smtClean="0">
                <a:latin typeface="Arial" panose="020B0604020202020204" pitchFamily="34" charset="0"/>
                <a:cs typeface="Arial" panose="020B0604020202020204" pitchFamily="34" charset="0"/>
              </a:rPr>
              <a:t>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draaisnelheid van de loper wordt verkregen </a:t>
            </a:r>
            <a:r>
              <a:rPr lang="nl-BE" altLang="nl-BE" sz="1600" dirty="0">
                <a:latin typeface="Arial" panose="020B0604020202020204" pitchFamily="34" charset="0"/>
                <a:cs typeface="Arial" panose="020B0604020202020204" pitchFamily="34" charset="0"/>
              </a:rPr>
              <a:t>door </a:t>
            </a:r>
            <a:r>
              <a:rPr lang="nl-BE" altLang="nl-BE" sz="1600" dirty="0" smtClean="0">
                <a:latin typeface="Arial" panose="020B0604020202020204" pitchFamily="34" charset="0"/>
                <a:cs typeface="Arial" panose="020B0604020202020204" pitchFamily="34" charset="0"/>
              </a:rPr>
              <a:t>de rotatie van </a:t>
            </a:r>
            <a:r>
              <a:rPr lang="nl-BE" altLang="nl-BE" sz="1600" dirty="0">
                <a:latin typeface="Arial" panose="020B0604020202020204" pitchFamily="34" charset="0"/>
                <a:cs typeface="Arial" panose="020B0604020202020204" pitchFamily="34" charset="0"/>
              </a:rPr>
              <a:t>het wiekenkruis of </a:t>
            </a:r>
            <a:r>
              <a:rPr lang="nl-BE" altLang="nl-BE" sz="1600" dirty="0" smtClean="0">
                <a:latin typeface="Arial" panose="020B0604020202020204" pitchFamily="34" charset="0"/>
                <a:cs typeface="Arial" panose="020B0604020202020204" pitchFamily="34" charset="0"/>
              </a:rPr>
              <a:t>waterrad, via het gaande werk over te brengen naar de stenen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Grootte </a:t>
            </a:r>
            <a:r>
              <a:rPr lang="nl-BE" altLang="nl-BE" sz="1600" dirty="0">
                <a:latin typeface="Arial" panose="020B0604020202020204" pitchFamily="34" charset="0"/>
                <a:cs typeface="Arial" panose="020B0604020202020204" pitchFamily="34" charset="0"/>
              </a:rPr>
              <a:t>van de steen</a:t>
            </a:r>
            <a:r>
              <a:rPr lang="nl-BE" altLang="nl-BE" sz="1600" dirty="0" smtClean="0">
                <a:latin typeface="Arial" panose="020B0604020202020204" pitchFamily="34" charset="0"/>
                <a:cs typeface="Arial" panose="020B0604020202020204" pitchFamily="34" charset="0"/>
              </a:rPr>
              <a:t>. Een grote steen vraagt een lager toerental dan een kleine</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ideale omtreksnelheid van de steen is 9 m/sec, bij hogere snelheid kan de loper gaan </a:t>
            </a:r>
            <a:r>
              <a:rPr lang="nl-BE" altLang="nl-BE" sz="1600" dirty="0" smtClean="0">
                <a:latin typeface="Arial" panose="020B0604020202020204" pitchFamily="34" charset="0"/>
                <a:cs typeface="Arial" panose="020B0604020202020204" pitchFamily="34" charset="0"/>
              </a:rPr>
              <a:t>zweven. Er is een grotere toevoer van graan tussen de stenen</a:t>
            </a:r>
            <a:endParaRPr lang="nl-BE" altLang="nl-BE" sz="1600" dirty="0">
              <a:latin typeface="Arial" panose="020B0604020202020204" pitchFamily="34" charset="0"/>
              <a:cs typeface="Arial" panose="020B0604020202020204" pitchFamily="34" charset="0"/>
            </a:endParaRPr>
          </a:p>
        </p:txBody>
      </p:sp>
      <p:sp>
        <p:nvSpPr>
          <p:cNvPr id="13" name="Tekstvak 12"/>
          <p:cNvSpPr txBox="1"/>
          <p:nvPr/>
        </p:nvSpPr>
        <p:spPr>
          <a:xfrm>
            <a:off x="468312" y="5833130"/>
            <a:ext cx="11379200" cy="400110"/>
          </a:xfrm>
          <a:prstGeom prst="rect">
            <a:avLst/>
          </a:prstGeom>
          <a:noFill/>
        </p:spPr>
        <p:txBody>
          <a:bodyPr wrap="square" rtlCol="0">
            <a:spAutoFit/>
          </a:bodyPr>
          <a:lstStyle/>
          <a:p>
            <a:pPr algn="ctr"/>
            <a:r>
              <a:rPr lang="nl-BE" sz="2000" dirty="0" smtClean="0">
                <a:latin typeface="Arial" panose="020B0604020202020204" pitchFamily="34" charset="0"/>
                <a:cs typeface="Arial" panose="020B0604020202020204" pitchFamily="34" charset="0"/>
              </a:rPr>
              <a:t>‘Malen’ of ‘onder druk stuksnijden’</a:t>
            </a:r>
            <a:endParaRPr lang="nl-BE" sz="2000" dirty="0">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547A3744-DF2D-431C-8CA1-FA89621A863A}"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a:t>
            </a:fld>
            <a:endParaRPr lang="nl-BE"/>
          </a:p>
        </p:txBody>
      </p:sp>
    </p:spTree>
    <p:extLst>
      <p:ext uri="{BB962C8B-B14F-4D97-AF65-F5344CB8AC3E}">
        <p14:creationId xmlns:p14="http://schemas.microsoft.com/office/powerpoint/2010/main" val="208692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Middelpunt van de ligger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3" name="Tijdelijke aanduiding voor dianummer 2"/>
          <p:cNvSpPr>
            <a:spLocks noGrp="1"/>
          </p:cNvSpPr>
          <p:nvPr>
            <p:ph type="sldNum" sz="quarter" idx="12"/>
          </p:nvPr>
        </p:nvSpPr>
        <p:spPr/>
        <p:txBody>
          <a:bodyPr/>
          <a:lstStyle/>
          <a:p>
            <a:fld id="{05740E45-9F58-40CB-B425-EF8D03FE125B}" type="slidenum">
              <a:rPr lang="nl-BE" smtClean="0"/>
              <a:t>50</a:t>
            </a:fld>
            <a:endParaRPr lang="nl-BE"/>
          </a:p>
        </p:txBody>
      </p:sp>
      <p:sp>
        <p:nvSpPr>
          <p:cNvPr id="9" name="Stroomdiagram: Verbindingslijn 8"/>
          <p:cNvSpPr/>
          <p:nvPr/>
        </p:nvSpPr>
        <p:spPr>
          <a:xfrm>
            <a:off x="7753350" y="1440659"/>
            <a:ext cx="3600450" cy="3598862"/>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0" name="Rechthoekige driehoek 9"/>
          <p:cNvSpPr/>
          <p:nvPr/>
        </p:nvSpPr>
        <p:spPr>
          <a:xfrm rot="3126189">
            <a:off x="8844616" y="3749355"/>
            <a:ext cx="647700" cy="649288"/>
          </a:xfrm>
          <a:prstGeom prst="r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1" name="Rechte verbindingslijn 10"/>
          <p:cNvCxnSpPr/>
          <p:nvPr/>
        </p:nvCxnSpPr>
        <p:spPr>
          <a:xfrm flipV="1">
            <a:off x="7916863" y="2069309"/>
            <a:ext cx="3243262" cy="2547937"/>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2" name="Tekstvak 35"/>
          <p:cNvSpPr txBox="1">
            <a:spLocks noChangeArrowheads="1"/>
          </p:cNvSpPr>
          <p:nvPr/>
        </p:nvSpPr>
        <p:spPr bwMode="auto">
          <a:xfrm>
            <a:off x="7505700" y="2670971"/>
            <a:ext cx="2476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 JULIAN" panose="02000000000000000000" pitchFamily="2" charset="0"/>
              </a:rPr>
              <a:t>A</a:t>
            </a:r>
          </a:p>
        </p:txBody>
      </p:sp>
      <p:sp>
        <p:nvSpPr>
          <p:cNvPr id="13" name="Tekstvak 12"/>
          <p:cNvSpPr txBox="1">
            <a:spLocks noChangeArrowheads="1"/>
          </p:cNvSpPr>
          <p:nvPr/>
        </p:nvSpPr>
        <p:spPr bwMode="auto">
          <a:xfrm>
            <a:off x="9488488" y="4988721"/>
            <a:ext cx="366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 JULIAN" panose="02000000000000000000" pitchFamily="2" charset="0"/>
              </a:rPr>
              <a:t>B</a:t>
            </a:r>
          </a:p>
        </p:txBody>
      </p:sp>
      <p:sp>
        <p:nvSpPr>
          <p:cNvPr id="14" name="Tekstvak 41"/>
          <p:cNvSpPr txBox="1">
            <a:spLocks noChangeArrowheads="1"/>
          </p:cNvSpPr>
          <p:nvPr/>
        </p:nvSpPr>
        <p:spPr bwMode="auto">
          <a:xfrm>
            <a:off x="7927975" y="1753396"/>
            <a:ext cx="400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 JULIAN" panose="02000000000000000000" pitchFamily="2" charset="0"/>
              </a:rPr>
              <a:t>A1</a:t>
            </a:r>
          </a:p>
        </p:txBody>
      </p:sp>
      <p:sp>
        <p:nvSpPr>
          <p:cNvPr id="15" name="Tekstvak 14"/>
          <p:cNvSpPr txBox="1">
            <a:spLocks noChangeArrowheads="1"/>
          </p:cNvSpPr>
          <p:nvPr/>
        </p:nvSpPr>
        <p:spPr bwMode="auto">
          <a:xfrm>
            <a:off x="11190288" y="2324896"/>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 JULIAN" panose="02000000000000000000" pitchFamily="2" charset="0"/>
              </a:rPr>
              <a:t>B1</a:t>
            </a:r>
          </a:p>
        </p:txBody>
      </p:sp>
      <p:sp>
        <p:nvSpPr>
          <p:cNvPr id="16" name="Rechthoekige driehoek 15"/>
          <p:cNvSpPr/>
          <p:nvPr/>
        </p:nvSpPr>
        <p:spPr>
          <a:xfrm rot="5933785">
            <a:off x="9668669" y="2295527"/>
            <a:ext cx="647700" cy="649288"/>
          </a:xfrm>
          <a:prstGeom prst="r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7" name="Rechte verbindingslijn 16"/>
          <p:cNvCxnSpPr/>
          <p:nvPr/>
        </p:nvCxnSpPr>
        <p:spPr>
          <a:xfrm flipH="1">
            <a:off x="9223234" y="1218409"/>
            <a:ext cx="662130" cy="4185721"/>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Tekstvak 17"/>
          <p:cNvSpPr txBox="1">
            <a:spLocks noChangeArrowheads="1"/>
          </p:cNvSpPr>
          <p:nvPr/>
        </p:nvSpPr>
        <p:spPr bwMode="auto">
          <a:xfrm>
            <a:off x="9610725" y="1991521"/>
            <a:ext cx="366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solidFill>
                  <a:srgbClr val="FF0000"/>
                </a:solidFill>
                <a:latin typeface="AR JULIAN" panose="02000000000000000000" pitchFamily="2" charset="0"/>
              </a:rPr>
              <a:t>C1</a:t>
            </a:r>
          </a:p>
        </p:txBody>
      </p:sp>
      <p:sp>
        <p:nvSpPr>
          <p:cNvPr id="19" name="Stroomdiagram: Verbindingslijn 18"/>
          <p:cNvSpPr/>
          <p:nvPr/>
        </p:nvSpPr>
        <p:spPr>
          <a:xfrm>
            <a:off x="9202738" y="2937671"/>
            <a:ext cx="720725" cy="719138"/>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0" name="Tekstvak 19"/>
          <p:cNvSpPr txBox="1">
            <a:spLocks noChangeArrowheads="1"/>
          </p:cNvSpPr>
          <p:nvPr/>
        </p:nvSpPr>
        <p:spPr bwMode="auto">
          <a:xfrm>
            <a:off x="7882007" y="4204796"/>
            <a:ext cx="1746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 JULIAN" panose="02000000000000000000" pitchFamily="2" charset="0"/>
              </a:rPr>
              <a:t>1</a:t>
            </a:r>
          </a:p>
        </p:txBody>
      </p:sp>
      <p:sp>
        <p:nvSpPr>
          <p:cNvPr id="21" name="Tekstvak 20"/>
          <p:cNvSpPr txBox="1">
            <a:spLocks noChangeArrowheads="1"/>
          </p:cNvSpPr>
          <p:nvPr/>
        </p:nvSpPr>
        <p:spPr bwMode="auto">
          <a:xfrm>
            <a:off x="11025117" y="2012214"/>
            <a:ext cx="346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 JULIAN" panose="02000000000000000000" pitchFamily="2" charset="0"/>
              </a:rPr>
              <a:t>2</a:t>
            </a:r>
          </a:p>
        </p:txBody>
      </p:sp>
      <p:sp>
        <p:nvSpPr>
          <p:cNvPr id="22" name="Tekstvak 21"/>
          <p:cNvSpPr txBox="1">
            <a:spLocks noChangeArrowheads="1"/>
          </p:cNvSpPr>
          <p:nvPr/>
        </p:nvSpPr>
        <p:spPr bwMode="auto">
          <a:xfrm>
            <a:off x="9788525" y="1159671"/>
            <a:ext cx="193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 JULIAN" panose="02000000000000000000" pitchFamily="2" charset="0"/>
              </a:rPr>
              <a:t>3</a:t>
            </a:r>
          </a:p>
        </p:txBody>
      </p:sp>
      <p:sp>
        <p:nvSpPr>
          <p:cNvPr id="23" name="Tekstvak 22"/>
          <p:cNvSpPr txBox="1">
            <a:spLocks noChangeArrowheads="1"/>
          </p:cNvSpPr>
          <p:nvPr/>
        </p:nvSpPr>
        <p:spPr bwMode="auto">
          <a:xfrm>
            <a:off x="9007953" y="4976486"/>
            <a:ext cx="3135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 JULIAN" panose="02000000000000000000" pitchFamily="2" charset="0"/>
              </a:rPr>
              <a:t>4</a:t>
            </a:r>
          </a:p>
        </p:txBody>
      </p:sp>
      <p:sp>
        <p:nvSpPr>
          <p:cNvPr id="24" name="Tekstvak 55"/>
          <p:cNvSpPr txBox="1">
            <a:spLocks noChangeArrowheads="1"/>
          </p:cNvSpPr>
          <p:nvPr/>
        </p:nvSpPr>
        <p:spPr bwMode="auto">
          <a:xfrm>
            <a:off x="1009875" y="1945037"/>
            <a:ext cx="585930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slaan in </a:t>
            </a:r>
            <a:r>
              <a:rPr lang="nl-BE" altLang="nl-BE" sz="1600" dirty="0">
                <a:solidFill>
                  <a:srgbClr val="FF0000"/>
                </a:solidFill>
                <a:latin typeface="Arial" panose="020B0604020202020204" pitchFamily="34" charset="0"/>
                <a:cs typeface="Arial" panose="020B0604020202020204" pitchFamily="34" charset="0"/>
              </a:rPr>
              <a:t>A</a:t>
            </a:r>
            <a:r>
              <a:rPr lang="nl-BE" altLang="nl-BE" sz="1600" dirty="0">
                <a:latin typeface="Arial" panose="020B0604020202020204" pitchFamily="34" charset="0"/>
                <a:cs typeface="Arial" panose="020B0604020202020204" pitchFamily="34" charset="0"/>
              </a:rPr>
              <a:t> een nageltje tussen steen en </a:t>
            </a:r>
            <a:r>
              <a:rPr lang="nl-BE" altLang="nl-BE" sz="1600" dirty="0" smtClean="0">
                <a:latin typeface="Arial" panose="020B0604020202020204" pitchFamily="34" charset="0"/>
                <a:cs typeface="Arial" panose="020B0604020202020204" pitchFamily="34" charset="0"/>
              </a:rPr>
              <a:t>band</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binden een touwtje van 1 m om </a:t>
            </a:r>
            <a:r>
              <a:rPr lang="nl-BE" altLang="nl-BE" sz="1600" dirty="0">
                <a:solidFill>
                  <a:srgbClr val="FF0000"/>
                </a:solidFill>
                <a:latin typeface="Arial" panose="020B0604020202020204" pitchFamily="34" charset="0"/>
                <a:cs typeface="Arial" panose="020B0604020202020204" pitchFamily="34" charset="0"/>
              </a:rPr>
              <a:t>A</a:t>
            </a:r>
            <a:r>
              <a:rPr lang="nl-BE" altLang="nl-BE" sz="1600" dirty="0">
                <a:latin typeface="Arial" panose="020B0604020202020204" pitchFamily="34" charset="0"/>
                <a:cs typeface="Arial" panose="020B0604020202020204" pitchFamily="34" charset="0"/>
              </a:rPr>
              <a:t> en bepalen </a:t>
            </a:r>
            <a:r>
              <a:rPr lang="nl-BE" altLang="nl-BE" sz="1600" dirty="0" smtClean="0">
                <a:solidFill>
                  <a:srgbClr val="FF0000"/>
                </a:solidFill>
                <a:latin typeface="Arial" panose="020B0604020202020204" pitchFamily="34" charset="0"/>
                <a:cs typeface="Arial" panose="020B0604020202020204" pitchFamily="34" charset="0"/>
              </a:rPr>
              <a:t>B</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In het midden van </a:t>
            </a:r>
            <a:r>
              <a:rPr lang="nl-BE" altLang="nl-BE" sz="1600" dirty="0">
                <a:solidFill>
                  <a:srgbClr val="FF0000"/>
                </a:solidFill>
                <a:latin typeface="Arial" panose="020B0604020202020204" pitchFamily="34" charset="0"/>
                <a:cs typeface="Arial" panose="020B0604020202020204" pitchFamily="34" charset="0"/>
              </a:rPr>
              <a:t>AB, C</a:t>
            </a:r>
            <a:r>
              <a:rPr lang="nl-BE" altLang="nl-BE" sz="1600" dirty="0">
                <a:latin typeface="Arial" panose="020B0604020202020204" pitchFamily="34" charset="0"/>
                <a:cs typeface="Arial" panose="020B0604020202020204" pitchFamily="34" charset="0"/>
              </a:rPr>
              <a:t> plaatsen we een </a:t>
            </a:r>
            <a:r>
              <a:rPr lang="nl-BE" altLang="nl-BE" sz="1600" dirty="0" smtClean="0">
                <a:latin typeface="Arial" panose="020B0604020202020204" pitchFamily="34" charset="0"/>
                <a:cs typeface="Arial" panose="020B0604020202020204" pitchFamily="34" charset="0"/>
              </a:rPr>
              <a:t>winkelhaak</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Nu trekken een lijn loodrecht op </a:t>
            </a:r>
            <a:r>
              <a:rPr lang="nl-BE" altLang="nl-BE" sz="1600" dirty="0">
                <a:solidFill>
                  <a:srgbClr val="FF0000"/>
                </a:solidFill>
                <a:latin typeface="Arial" panose="020B0604020202020204" pitchFamily="34" charset="0"/>
                <a:cs typeface="Arial" panose="020B0604020202020204" pitchFamily="34" charset="0"/>
              </a:rPr>
              <a:t>AB</a:t>
            </a:r>
            <a:r>
              <a:rPr lang="nl-BE" altLang="nl-BE" sz="1600" dirty="0">
                <a:latin typeface="Arial" panose="020B0604020202020204" pitchFamily="34" charset="0"/>
                <a:cs typeface="Arial" panose="020B0604020202020204" pitchFamily="34" charset="0"/>
              </a:rPr>
              <a:t> en bepalen </a:t>
            </a:r>
            <a:r>
              <a:rPr lang="nl-BE" altLang="nl-BE" sz="1600" dirty="0" smtClean="0">
                <a:solidFill>
                  <a:srgbClr val="FF0000"/>
                </a:solidFill>
                <a:latin typeface="Arial" panose="020B0604020202020204" pitchFamily="34" charset="0"/>
                <a:cs typeface="Arial" panose="020B0604020202020204" pitchFamily="34" charset="0"/>
              </a:rPr>
              <a:t>1-2</a:t>
            </a:r>
            <a:endParaRPr lang="nl-BE" altLang="nl-BE" sz="1600" dirty="0">
              <a:latin typeface="Arial" panose="020B0604020202020204" pitchFamily="34" charset="0"/>
              <a:cs typeface="Arial" panose="020B0604020202020204" pitchFamily="34" charset="0"/>
            </a:endParaRPr>
          </a:p>
        </p:txBody>
      </p:sp>
      <p:cxnSp>
        <p:nvCxnSpPr>
          <p:cNvPr id="25" name="Rechte verbindingslijn met pijl 24"/>
          <p:cNvCxnSpPr/>
          <p:nvPr/>
        </p:nvCxnSpPr>
        <p:spPr>
          <a:xfrm>
            <a:off x="7807325" y="2896396"/>
            <a:ext cx="1681163" cy="2160588"/>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a:off x="8266113" y="1989934"/>
            <a:ext cx="2879725" cy="49371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kstvak 26"/>
          <p:cNvSpPr txBox="1">
            <a:spLocks noChangeArrowheads="1"/>
          </p:cNvSpPr>
          <p:nvPr/>
        </p:nvSpPr>
        <p:spPr bwMode="auto">
          <a:xfrm>
            <a:off x="1009875" y="3290997"/>
            <a:ext cx="573866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herhalen dit vanuit punt </a:t>
            </a:r>
            <a:r>
              <a:rPr lang="nl-BE" altLang="nl-BE" sz="1600" dirty="0" smtClean="0">
                <a:solidFill>
                  <a:srgbClr val="FF0000"/>
                </a:solidFill>
                <a:latin typeface="Arial" panose="020B0604020202020204" pitchFamily="34" charset="0"/>
                <a:cs typeface="Arial" panose="020B0604020202020204" pitchFamily="34" charset="0"/>
              </a:rPr>
              <a:t>A1</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Met eenzelfde touwtje van 1 m bepalen we </a:t>
            </a:r>
            <a:r>
              <a:rPr lang="nl-BE" altLang="nl-BE" sz="1600" dirty="0" smtClean="0">
                <a:solidFill>
                  <a:srgbClr val="FF0000"/>
                </a:solidFill>
                <a:latin typeface="Arial" panose="020B0604020202020204" pitchFamily="34" charset="0"/>
                <a:cs typeface="Arial" panose="020B0604020202020204" pitchFamily="34" charset="0"/>
              </a:rPr>
              <a:t>B1</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In</a:t>
            </a:r>
            <a:r>
              <a:rPr lang="nl-BE" altLang="nl-BE" sz="1600" dirty="0" smtClean="0">
                <a:solidFill>
                  <a:srgbClr val="FF0000"/>
                </a:solidFill>
                <a:latin typeface="Arial" panose="020B0604020202020204" pitchFamily="34" charset="0"/>
                <a:cs typeface="Arial" panose="020B0604020202020204" pitchFamily="34" charset="0"/>
              </a:rPr>
              <a:t> C1</a:t>
            </a:r>
            <a:r>
              <a:rPr lang="nl-BE" altLang="nl-BE" sz="1600" dirty="0" smtClean="0">
                <a:latin typeface="Arial" panose="020B0604020202020204" pitchFamily="34" charset="0"/>
                <a:cs typeface="Arial" panose="020B0604020202020204" pitchFamily="34" charset="0"/>
              </a:rPr>
              <a:t> het midden van </a:t>
            </a:r>
            <a:r>
              <a:rPr lang="nl-BE" altLang="nl-BE" sz="1600" dirty="0" smtClean="0">
                <a:solidFill>
                  <a:srgbClr val="FF0000"/>
                </a:solidFill>
                <a:latin typeface="Arial" panose="020B0604020202020204" pitchFamily="34" charset="0"/>
                <a:cs typeface="Arial" panose="020B0604020202020204" pitchFamily="34" charset="0"/>
              </a:rPr>
              <a:t>A1B1 </a:t>
            </a:r>
            <a:r>
              <a:rPr lang="nl-BE" altLang="nl-BE" sz="1600" dirty="0" smtClean="0">
                <a:latin typeface="Arial" panose="020B0604020202020204" pitchFamily="34" charset="0"/>
                <a:cs typeface="Arial" panose="020B0604020202020204" pitchFamily="34" charset="0"/>
              </a:rPr>
              <a:t>plaatsen we onze winkelhaak</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Zo bepalen we nu  punten </a:t>
            </a:r>
            <a:r>
              <a:rPr lang="nl-BE" altLang="nl-BE" sz="1600" dirty="0" smtClean="0">
                <a:solidFill>
                  <a:srgbClr val="FF0000"/>
                </a:solidFill>
                <a:latin typeface="Arial" panose="020B0604020202020204" pitchFamily="34" charset="0"/>
                <a:cs typeface="Arial" panose="020B0604020202020204" pitchFamily="34" charset="0"/>
              </a:rPr>
              <a:t>3</a:t>
            </a:r>
            <a:r>
              <a:rPr lang="nl-BE" altLang="nl-BE" sz="1600" dirty="0" smtClean="0">
                <a:latin typeface="Arial" panose="020B0604020202020204" pitchFamily="34" charset="0"/>
                <a:cs typeface="Arial" panose="020B0604020202020204" pitchFamily="34" charset="0"/>
              </a:rPr>
              <a:t> en </a:t>
            </a:r>
            <a:r>
              <a:rPr lang="nl-BE" altLang="nl-BE" sz="1600" dirty="0" smtClean="0">
                <a:solidFill>
                  <a:srgbClr val="FF0000"/>
                </a:solidFill>
                <a:latin typeface="Arial" panose="020B0604020202020204" pitchFamily="34" charset="0"/>
                <a:cs typeface="Arial" panose="020B0604020202020204" pitchFamily="34" charset="0"/>
              </a:rPr>
              <a:t>4</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28" name="Tekstvak 27"/>
          <p:cNvSpPr txBox="1">
            <a:spLocks noChangeArrowheads="1"/>
          </p:cNvSpPr>
          <p:nvPr/>
        </p:nvSpPr>
        <p:spPr bwMode="auto">
          <a:xfrm>
            <a:off x="1009875" y="4519859"/>
            <a:ext cx="59820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Waar 1-2 en 3-4 elkaar snijden is het middelpunt van de steen</a:t>
            </a:r>
          </a:p>
        </p:txBody>
      </p:sp>
      <p:sp>
        <p:nvSpPr>
          <p:cNvPr id="29" name="Stroomdiagram: Verbindingslijn 28"/>
          <p:cNvSpPr/>
          <p:nvPr/>
        </p:nvSpPr>
        <p:spPr>
          <a:xfrm>
            <a:off x="9509125" y="3251996"/>
            <a:ext cx="107950" cy="1079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0" name="Tekstvak 29"/>
          <p:cNvSpPr txBox="1"/>
          <p:nvPr/>
        </p:nvSpPr>
        <p:spPr>
          <a:xfrm>
            <a:off x="371794" y="1618174"/>
            <a:ext cx="2606040" cy="369332"/>
          </a:xfrm>
          <a:prstGeom prst="rect">
            <a:avLst/>
          </a:prstGeom>
          <a:noFill/>
        </p:spPr>
        <p:txBody>
          <a:bodyPr wrap="square" rtlCol="0">
            <a:spAutoFit/>
          </a:bodyPr>
          <a:lstStyle/>
          <a:p>
            <a:r>
              <a:rPr lang="nl-BE" dirty="0" smtClean="0">
                <a:latin typeface="WerkwijzeArial"/>
                <a:cs typeface="Arial" panose="020B0604020202020204" pitchFamily="34" charset="0"/>
              </a:rPr>
              <a:t>Werkwijze:</a:t>
            </a:r>
            <a:endParaRPr lang="nl-BE" dirty="0">
              <a:latin typeface="WerkwijzeArial"/>
              <a:cs typeface="Arial" panose="020B0604020202020204" pitchFamily="34" charset="0"/>
            </a:endParaRPr>
          </a:p>
        </p:txBody>
      </p:sp>
      <p:sp>
        <p:nvSpPr>
          <p:cNvPr id="31" name="Tekstvak 30"/>
          <p:cNvSpPr txBox="1"/>
          <p:nvPr/>
        </p:nvSpPr>
        <p:spPr>
          <a:xfrm>
            <a:off x="1769191" y="975397"/>
            <a:ext cx="6841409" cy="707886"/>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Om het middelpunt van de ligger te bepalen maken we gebruik van enkele touwtjes, nageltjes en een winkelhaak</a:t>
            </a:r>
            <a:endParaRPr lang="nl-BE" sz="2000" dirty="0">
              <a:solidFill>
                <a:srgbClr val="FF0000"/>
              </a:solidFill>
              <a:latin typeface="Arial" panose="020B0604020202020204" pitchFamily="34" charset="0"/>
              <a:cs typeface="Arial" panose="020B0604020202020204" pitchFamily="34" charset="0"/>
            </a:endParaRPr>
          </a:p>
        </p:txBody>
      </p:sp>
      <p:sp>
        <p:nvSpPr>
          <p:cNvPr id="32" name="Tekstvak 31"/>
          <p:cNvSpPr txBox="1"/>
          <p:nvPr/>
        </p:nvSpPr>
        <p:spPr>
          <a:xfrm>
            <a:off x="3213297" y="5496335"/>
            <a:ext cx="6853136" cy="769441"/>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Voor kleinere stenen kan gebruik gemaakt worden van een ‘Hartzoeker‘</a:t>
            </a:r>
          </a:p>
          <a:p>
            <a:r>
              <a:rPr lang="nl-BE" sz="1600" dirty="0" smtClean="0">
                <a:latin typeface="Arial" panose="020B0604020202020204" pitchFamily="34" charset="0"/>
                <a:cs typeface="Arial" panose="020B0604020202020204" pitchFamily="34" charset="0"/>
              </a:rPr>
              <a:t>Ook gebruikt om het hart van een schijfloop te bepalen</a:t>
            </a:r>
          </a:p>
          <a:p>
            <a:r>
              <a:rPr lang="nl-BE" sz="1200" dirty="0" smtClean="0">
                <a:latin typeface="Arial" panose="020B0604020202020204" pitchFamily="34" charset="0"/>
                <a:cs typeface="Arial" panose="020B0604020202020204" pitchFamily="34" charset="0"/>
              </a:rPr>
              <a:t>Foto, L Verachtert, molen </a:t>
            </a:r>
            <a:r>
              <a:rPr lang="nl-BE" sz="1200" dirty="0" err="1" smtClean="0">
                <a:latin typeface="Arial" panose="020B0604020202020204" pitchFamily="34" charset="0"/>
                <a:cs typeface="Arial" panose="020B0604020202020204" pitchFamily="34" charset="0"/>
              </a:rPr>
              <a:t>Oelegem</a:t>
            </a:r>
            <a:endParaRPr lang="nl-BE" sz="1200" dirty="0">
              <a:latin typeface="Arial" panose="020B0604020202020204" pitchFamily="34" charset="0"/>
              <a:cs typeface="Arial" panose="020B0604020202020204" pitchFamily="34" charset="0"/>
            </a:endParaRPr>
          </a:p>
        </p:txBody>
      </p:sp>
      <p:sp>
        <p:nvSpPr>
          <p:cNvPr id="33" name="Tekstvak 32"/>
          <p:cNvSpPr txBox="1"/>
          <p:nvPr/>
        </p:nvSpPr>
        <p:spPr>
          <a:xfrm>
            <a:off x="8504237" y="3976690"/>
            <a:ext cx="287337"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c</a:t>
            </a:r>
            <a:endParaRPr lang="nl-BE" sz="1600" dirty="0">
              <a:solidFill>
                <a:srgbClr val="FF0000"/>
              </a:solidFill>
              <a:latin typeface="Arial" panose="020B0604020202020204" pitchFamily="34" charset="0"/>
              <a:cs typeface="Arial" panose="020B0604020202020204" pitchFamily="34" charset="0"/>
            </a:endParaRPr>
          </a:p>
        </p:txBody>
      </p:sp>
      <p:pic>
        <p:nvPicPr>
          <p:cNvPr id="35" name="Afbeelding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794" y="4858413"/>
            <a:ext cx="2661704" cy="1774469"/>
          </a:xfrm>
          <a:prstGeom prst="rect">
            <a:avLst/>
          </a:prstGeom>
        </p:spPr>
      </p:pic>
    </p:spTree>
    <p:extLst>
      <p:ext uri="{BB962C8B-B14F-4D97-AF65-F5344CB8AC3E}">
        <p14:creationId xmlns:p14="http://schemas.microsoft.com/office/powerpoint/2010/main" val="169086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 calcmode="lin" valueType="num">
                                      <p:cBhvr additive="base">
                                        <p:cTn id="59" dur="500" fill="hold"/>
                                        <p:tgtEl>
                                          <p:spTgt spid="26"/>
                                        </p:tgtEl>
                                        <p:attrNameLst>
                                          <p:attrName>ppt_x</p:attrName>
                                        </p:attrNameLst>
                                      </p:cBhvr>
                                      <p:tavLst>
                                        <p:tav tm="0">
                                          <p:val>
                                            <p:strVal val="#ppt_x"/>
                                          </p:val>
                                        </p:tav>
                                        <p:tav tm="100000">
                                          <p:val>
                                            <p:strVal val="#ppt_x"/>
                                          </p:val>
                                        </p:tav>
                                      </p:tavLst>
                                    </p:anim>
                                    <p:anim calcmode="lin" valueType="num">
                                      <p:cBhvr additive="base">
                                        <p:cTn id="60" dur="500" fill="hold"/>
                                        <p:tgtEl>
                                          <p:spTgt spid="2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additive="base">
                                        <p:cTn id="63" dur="500" fill="hold"/>
                                        <p:tgtEl>
                                          <p:spTgt spid="15"/>
                                        </p:tgtEl>
                                        <p:attrNameLst>
                                          <p:attrName>ppt_x</p:attrName>
                                        </p:attrNameLst>
                                      </p:cBhvr>
                                      <p:tavLst>
                                        <p:tav tm="0">
                                          <p:val>
                                            <p:strVal val="#ppt_x"/>
                                          </p:val>
                                        </p:tav>
                                        <p:tav tm="100000">
                                          <p:val>
                                            <p:strVal val="#ppt_x"/>
                                          </p:val>
                                        </p:tav>
                                      </p:tavLst>
                                    </p:anim>
                                    <p:anim calcmode="lin" valueType="num">
                                      <p:cBhvr additive="base">
                                        <p:cTn id="6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additive="base">
                                        <p:cTn id="69" dur="500" fill="hold"/>
                                        <p:tgtEl>
                                          <p:spTgt spid="18"/>
                                        </p:tgtEl>
                                        <p:attrNameLst>
                                          <p:attrName>ppt_x</p:attrName>
                                        </p:attrNameLst>
                                      </p:cBhvr>
                                      <p:tavLst>
                                        <p:tav tm="0">
                                          <p:val>
                                            <p:strVal val="#ppt_x"/>
                                          </p:val>
                                        </p:tav>
                                        <p:tav tm="100000">
                                          <p:val>
                                            <p:strVal val="#ppt_x"/>
                                          </p:val>
                                        </p:tav>
                                      </p:tavLst>
                                    </p:anim>
                                    <p:anim calcmode="lin" valueType="num">
                                      <p:cBhvr additive="base">
                                        <p:cTn id="70" dur="500" fill="hold"/>
                                        <p:tgtEl>
                                          <p:spTgt spid="18"/>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3"/>
                                        </p:tgtEl>
                                        <p:attrNameLst>
                                          <p:attrName>style.visibility</p:attrName>
                                        </p:attrNameLst>
                                      </p:cBhvr>
                                      <p:to>
                                        <p:strVal val="visible"/>
                                      </p:to>
                                    </p:set>
                                    <p:anim calcmode="lin" valueType="num">
                                      <p:cBhvr additive="base">
                                        <p:cTn id="79" dur="500" fill="hold"/>
                                        <p:tgtEl>
                                          <p:spTgt spid="23"/>
                                        </p:tgtEl>
                                        <p:attrNameLst>
                                          <p:attrName>ppt_x</p:attrName>
                                        </p:attrNameLst>
                                      </p:cBhvr>
                                      <p:tavLst>
                                        <p:tav tm="0">
                                          <p:val>
                                            <p:strVal val="#ppt_x"/>
                                          </p:val>
                                        </p:tav>
                                        <p:tav tm="100000">
                                          <p:val>
                                            <p:strVal val="#ppt_x"/>
                                          </p:val>
                                        </p:tav>
                                      </p:tavLst>
                                    </p:anim>
                                    <p:anim calcmode="lin" valueType="num">
                                      <p:cBhvr additive="base">
                                        <p:cTn id="80" dur="500" fill="hold"/>
                                        <p:tgtEl>
                                          <p:spTgt spid="23"/>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additive="base">
                                        <p:cTn id="87" dur="500" fill="hold"/>
                                        <p:tgtEl>
                                          <p:spTgt spid="22"/>
                                        </p:tgtEl>
                                        <p:attrNameLst>
                                          <p:attrName>ppt_x</p:attrName>
                                        </p:attrNameLst>
                                      </p:cBhvr>
                                      <p:tavLst>
                                        <p:tav tm="0">
                                          <p:val>
                                            <p:strVal val="#ppt_x"/>
                                          </p:val>
                                        </p:tav>
                                        <p:tav tm="100000">
                                          <p:val>
                                            <p:strVal val="#ppt_x"/>
                                          </p:val>
                                        </p:tav>
                                      </p:tavLst>
                                    </p:anim>
                                    <p:anim calcmode="lin" valueType="num">
                                      <p:cBhvr additive="base">
                                        <p:cTn id="8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500" fill="hold"/>
                                        <p:tgtEl>
                                          <p:spTgt spid="28"/>
                                        </p:tgtEl>
                                        <p:attrNameLst>
                                          <p:attrName>ppt_x</p:attrName>
                                        </p:attrNameLst>
                                      </p:cBhvr>
                                      <p:tavLst>
                                        <p:tav tm="0">
                                          <p:val>
                                            <p:strVal val="#ppt_x"/>
                                          </p:val>
                                        </p:tav>
                                        <p:tav tm="100000">
                                          <p:val>
                                            <p:strVal val="#ppt_x"/>
                                          </p:val>
                                        </p:tav>
                                      </p:tavLst>
                                    </p:anim>
                                    <p:anim calcmode="lin" valueType="num">
                                      <p:cBhvr additive="base">
                                        <p:cTn id="94" dur="500" fill="hold"/>
                                        <p:tgtEl>
                                          <p:spTgt spid="28"/>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anim calcmode="lin" valueType="num">
                                      <p:cBhvr additive="base">
                                        <p:cTn id="97" dur="500" fill="hold"/>
                                        <p:tgtEl>
                                          <p:spTgt spid="29"/>
                                        </p:tgtEl>
                                        <p:attrNameLst>
                                          <p:attrName>ppt_x</p:attrName>
                                        </p:attrNameLst>
                                      </p:cBhvr>
                                      <p:tavLst>
                                        <p:tav tm="0">
                                          <p:val>
                                            <p:strVal val="#ppt_x"/>
                                          </p:val>
                                        </p:tav>
                                        <p:tav tm="100000">
                                          <p:val>
                                            <p:strVal val="#ppt_x"/>
                                          </p:val>
                                        </p:tav>
                                      </p:tavLst>
                                    </p:anim>
                                    <p:anim calcmode="lin" valueType="num">
                                      <p:cBhvr additive="base">
                                        <p:cTn id="9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ppt_x"/>
                                          </p:val>
                                        </p:tav>
                                        <p:tav tm="100000">
                                          <p:val>
                                            <p:strVal val="#ppt_x"/>
                                          </p:val>
                                        </p:tav>
                                      </p:tavLst>
                                    </p:anim>
                                    <p:anim calcmode="lin" valueType="num">
                                      <p:cBhvr additive="base">
                                        <p:cTn id="104" dur="500" fill="hold"/>
                                        <p:tgtEl>
                                          <p:spTgt spid="35"/>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additive="base">
                                        <p:cTn id="107" dur="500" fill="hold"/>
                                        <p:tgtEl>
                                          <p:spTgt spid="32"/>
                                        </p:tgtEl>
                                        <p:attrNameLst>
                                          <p:attrName>ppt_x</p:attrName>
                                        </p:attrNameLst>
                                      </p:cBhvr>
                                      <p:tavLst>
                                        <p:tav tm="0">
                                          <p:val>
                                            <p:strVal val="#ppt_x"/>
                                          </p:val>
                                        </p:tav>
                                        <p:tav tm="100000">
                                          <p:val>
                                            <p:strVal val="#ppt_x"/>
                                          </p:val>
                                        </p:tav>
                                      </p:tavLst>
                                    </p:anim>
                                    <p:anim calcmode="lin" valueType="num">
                                      <p:cBhvr additive="base">
                                        <p:cTn id="10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animBg="1"/>
      <p:bldP spid="18" grpId="0"/>
      <p:bldP spid="20" grpId="0"/>
      <p:bldP spid="21" grpId="0"/>
      <p:bldP spid="22" grpId="0"/>
      <p:bldP spid="23" grpId="0"/>
      <p:bldP spid="24" grpId="0"/>
      <p:bldP spid="27" grpId="0"/>
      <p:bldP spid="28" grpId="0"/>
      <p:bldP spid="29" grpId="0" animBg="1"/>
      <p:bldP spid="32" grpId="0"/>
      <p:bldP spid="3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Zwaartepunt natuursteen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38"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2056428"/>
            <a:ext cx="2541587"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Afbeelding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02713" y="2318366"/>
            <a:ext cx="2743200" cy="214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51</a:t>
            </a:fld>
            <a:endParaRPr lang="nl-BE"/>
          </a:p>
        </p:txBody>
      </p:sp>
      <p:sp>
        <p:nvSpPr>
          <p:cNvPr id="9" name="Tekstvak 6"/>
          <p:cNvSpPr txBox="1">
            <a:spLocks noChangeArrowheads="1"/>
          </p:cNvSpPr>
          <p:nvPr/>
        </p:nvSpPr>
        <p:spPr bwMode="auto">
          <a:xfrm>
            <a:off x="273843" y="1108731"/>
            <a:ext cx="700246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Om de rijn of </a:t>
            </a:r>
            <a:r>
              <a:rPr lang="nl-BE" altLang="nl-BE" sz="1800" dirty="0" err="1" smtClean="0">
                <a:solidFill>
                  <a:srgbClr val="FF0000"/>
                </a:solidFill>
                <a:latin typeface="Arial" panose="020B0604020202020204" pitchFamily="34" charset="0"/>
                <a:cs typeface="Arial" panose="020B0604020202020204" pitchFamily="34" charset="0"/>
              </a:rPr>
              <a:t>steenbus</a:t>
            </a:r>
            <a:r>
              <a:rPr lang="nl-BE" altLang="nl-BE" sz="1800" dirty="0" smtClean="0">
                <a:solidFill>
                  <a:srgbClr val="FF0000"/>
                </a:solidFill>
                <a:latin typeface="Arial" panose="020B0604020202020204" pitchFamily="34" charset="0"/>
                <a:cs typeface="Arial" panose="020B0604020202020204" pitchFamily="34" charset="0"/>
              </a:rPr>
              <a:t> te plaatsen moet het zwaartepunt van de steen bepaald worden.</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Bij </a:t>
            </a:r>
            <a:r>
              <a:rPr lang="nl-BE" altLang="nl-BE" sz="1800" dirty="0">
                <a:solidFill>
                  <a:srgbClr val="FF0000"/>
                </a:solidFill>
                <a:latin typeface="Arial" panose="020B0604020202020204" pitchFamily="34" charset="0"/>
                <a:cs typeface="Arial" panose="020B0604020202020204" pitchFamily="34" charset="0"/>
              </a:rPr>
              <a:t>kunststenen is </a:t>
            </a:r>
            <a:r>
              <a:rPr lang="nl-BE" altLang="nl-BE" sz="1800" dirty="0" smtClean="0">
                <a:solidFill>
                  <a:srgbClr val="FF0000"/>
                </a:solidFill>
                <a:latin typeface="Arial" panose="020B0604020202020204" pitchFamily="34" charset="0"/>
                <a:cs typeface="Arial" panose="020B0604020202020204" pitchFamily="34" charset="0"/>
              </a:rPr>
              <a:t>het </a:t>
            </a:r>
            <a:r>
              <a:rPr lang="nl-BE" altLang="nl-BE" sz="1800" dirty="0">
                <a:solidFill>
                  <a:srgbClr val="FF0000"/>
                </a:solidFill>
                <a:latin typeface="Arial" panose="020B0604020202020204" pitchFamily="34" charset="0"/>
                <a:cs typeface="Arial" panose="020B0604020202020204" pitchFamily="34" charset="0"/>
              </a:rPr>
              <a:t>middelpunt meestal ook het zwaartepunt.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Bij </a:t>
            </a:r>
            <a:r>
              <a:rPr lang="nl-BE" altLang="nl-BE" sz="1800" dirty="0">
                <a:solidFill>
                  <a:srgbClr val="FF0000"/>
                </a:solidFill>
                <a:latin typeface="Arial" panose="020B0604020202020204" pitchFamily="34" charset="0"/>
                <a:cs typeface="Arial" panose="020B0604020202020204" pitchFamily="34" charset="0"/>
              </a:rPr>
              <a:t>natuurstenen is dit niet vanzelfsprekend. </a:t>
            </a:r>
            <a:endParaRPr lang="nl-BE" altLang="nl-BE" sz="18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Holle </a:t>
            </a:r>
            <a:r>
              <a:rPr lang="nl-BE" altLang="nl-BE" sz="1800" dirty="0">
                <a:solidFill>
                  <a:srgbClr val="FF0000"/>
                </a:solidFill>
                <a:latin typeface="Arial" panose="020B0604020202020204" pitchFamily="34" charset="0"/>
                <a:cs typeface="Arial" panose="020B0604020202020204" pitchFamily="34" charset="0"/>
              </a:rPr>
              <a:t>ruimtes in de steen zijn niet zichtbaar !</a:t>
            </a:r>
          </a:p>
        </p:txBody>
      </p:sp>
      <p:sp>
        <p:nvSpPr>
          <p:cNvPr id="10" name="Tekstvak 9"/>
          <p:cNvSpPr txBox="1">
            <a:spLocks noChangeArrowheads="1"/>
          </p:cNvSpPr>
          <p:nvPr/>
        </p:nvSpPr>
        <p:spPr bwMode="auto">
          <a:xfrm>
            <a:off x="7078663" y="1978641"/>
            <a:ext cx="395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B</a:t>
            </a:r>
          </a:p>
        </p:txBody>
      </p:sp>
      <p:cxnSp>
        <p:nvCxnSpPr>
          <p:cNvPr id="11" name="Rechte verbindingslijn 10"/>
          <p:cNvCxnSpPr/>
          <p:nvPr/>
        </p:nvCxnSpPr>
        <p:spPr>
          <a:xfrm>
            <a:off x="7473950" y="1835766"/>
            <a:ext cx="0" cy="3311525"/>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2" name="Tekstvak 12"/>
          <p:cNvSpPr txBox="1">
            <a:spLocks noChangeArrowheads="1"/>
          </p:cNvSpPr>
          <p:nvPr/>
        </p:nvSpPr>
        <p:spPr bwMode="auto">
          <a:xfrm>
            <a:off x="7597775" y="4609128"/>
            <a:ext cx="366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A</a:t>
            </a:r>
          </a:p>
        </p:txBody>
      </p:sp>
      <p:sp>
        <p:nvSpPr>
          <p:cNvPr id="13" name="PIJL-LINKS 12"/>
          <p:cNvSpPr/>
          <p:nvPr/>
        </p:nvSpPr>
        <p:spPr>
          <a:xfrm>
            <a:off x="6953250" y="5067916"/>
            <a:ext cx="360363" cy="10795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4" name="PIJL-RECHTS 13"/>
          <p:cNvSpPr/>
          <p:nvPr/>
        </p:nvSpPr>
        <p:spPr>
          <a:xfrm>
            <a:off x="7597775" y="5067916"/>
            <a:ext cx="360363" cy="10795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15" name="Rechte verbindingslijn 14"/>
          <p:cNvCxnSpPr/>
          <p:nvPr/>
        </p:nvCxnSpPr>
        <p:spPr>
          <a:xfrm>
            <a:off x="8743950" y="2640628"/>
            <a:ext cx="3368675" cy="406400"/>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6" name="PIJL-OMLAAG 15"/>
          <p:cNvSpPr/>
          <p:nvPr/>
        </p:nvSpPr>
        <p:spPr>
          <a:xfrm>
            <a:off x="8815388" y="2318366"/>
            <a:ext cx="107950" cy="17938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7" name="PIJL-OMHOOG 16"/>
          <p:cNvSpPr/>
          <p:nvPr/>
        </p:nvSpPr>
        <p:spPr>
          <a:xfrm>
            <a:off x="8815388" y="2067541"/>
            <a:ext cx="107950" cy="17938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8" name="PIJL-OMLAAG 17"/>
          <p:cNvSpPr/>
          <p:nvPr/>
        </p:nvSpPr>
        <p:spPr>
          <a:xfrm>
            <a:off x="11909425" y="3389928"/>
            <a:ext cx="107950" cy="17938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9" name="PIJL-OMHOOG 18"/>
          <p:cNvSpPr/>
          <p:nvPr/>
        </p:nvSpPr>
        <p:spPr>
          <a:xfrm>
            <a:off x="11909425" y="3139103"/>
            <a:ext cx="107950" cy="17938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20" name="Rechte verbindingslijn met pijl 19"/>
          <p:cNvCxnSpPr/>
          <p:nvPr/>
        </p:nvCxnSpPr>
        <p:spPr>
          <a:xfrm flipV="1">
            <a:off x="9359900" y="3828078"/>
            <a:ext cx="527050" cy="8715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p:cNvSpPr txBox="1">
            <a:spLocks noChangeArrowheads="1"/>
          </p:cNvSpPr>
          <p:nvPr/>
        </p:nvSpPr>
        <p:spPr bwMode="auto">
          <a:xfrm>
            <a:off x="202406" y="2706052"/>
            <a:ext cx="608806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leggen midden over de ligger een lang hoekijzer of 2 kortere ter hoogte van twee kraangaten of rijnschoentjes </a:t>
            </a:r>
            <a:r>
              <a:rPr lang="nl-BE" altLang="nl-BE" sz="1600" dirty="0" smtClean="0">
                <a:solidFill>
                  <a:srgbClr val="FF0000"/>
                </a:solidFill>
                <a:latin typeface="Arial" panose="020B0604020202020204" pitchFamily="34" charset="0"/>
                <a:cs typeface="Arial" panose="020B0604020202020204" pitchFamily="34" charset="0"/>
              </a:rPr>
              <a:t>A/B</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Met een koevoet verplaatsen we in </a:t>
            </a:r>
            <a:r>
              <a:rPr lang="nl-BE" altLang="nl-BE" sz="1600" dirty="0">
                <a:solidFill>
                  <a:srgbClr val="FF0000"/>
                </a:solidFill>
                <a:latin typeface="Arial" panose="020B0604020202020204" pitchFamily="34" charset="0"/>
                <a:cs typeface="Arial" panose="020B0604020202020204" pitchFamily="34" charset="0"/>
              </a:rPr>
              <a:t>(A) </a:t>
            </a:r>
            <a:r>
              <a:rPr lang="nl-BE" altLang="nl-BE" sz="1600" dirty="0">
                <a:latin typeface="Arial" panose="020B0604020202020204" pitchFamily="34" charset="0"/>
                <a:cs typeface="Arial" panose="020B0604020202020204" pitchFamily="34" charset="0"/>
              </a:rPr>
              <a:t>de loper tot </a:t>
            </a:r>
            <a:r>
              <a:rPr lang="nl-BE" altLang="nl-BE" sz="1600" dirty="0">
                <a:solidFill>
                  <a:srgbClr val="FF0000"/>
                </a:solidFill>
                <a:latin typeface="Arial" panose="020B0604020202020204" pitchFamily="34" charset="0"/>
                <a:cs typeface="Arial" panose="020B0604020202020204" pitchFamily="34" charset="0"/>
              </a:rPr>
              <a:t>(C) </a:t>
            </a:r>
            <a:r>
              <a:rPr lang="nl-BE" altLang="nl-BE" sz="1600" dirty="0">
                <a:latin typeface="Arial" panose="020B0604020202020204" pitchFamily="34" charset="0"/>
                <a:cs typeface="Arial" panose="020B0604020202020204" pitchFamily="34" charset="0"/>
              </a:rPr>
              <a:t>en </a:t>
            </a:r>
            <a:r>
              <a:rPr lang="nl-BE" altLang="nl-BE" sz="1600" dirty="0">
                <a:solidFill>
                  <a:srgbClr val="FF0000"/>
                </a:solidFill>
                <a:latin typeface="Arial" panose="020B0604020202020204" pitchFamily="34" charset="0"/>
                <a:cs typeface="Arial" panose="020B0604020202020204" pitchFamily="34" charset="0"/>
              </a:rPr>
              <a:t>(D)</a:t>
            </a:r>
            <a:r>
              <a:rPr lang="nl-BE" altLang="nl-BE" sz="1600" dirty="0">
                <a:latin typeface="Arial" panose="020B0604020202020204" pitchFamily="34" charset="0"/>
                <a:cs typeface="Arial" panose="020B0604020202020204" pitchFamily="34" charset="0"/>
              </a:rPr>
              <a:t> in quasi in balans liggen. Punt </a:t>
            </a:r>
            <a:r>
              <a:rPr lang="nl-BE" altLang="nl-BE" sz="1600" dirty="0">
                <a:solidFill>
                  <a:srgbClr val="FF0000"/>
                </a:solidFill>
                <a:latin typeface="Arial" panose="020B0604020202020204" pitchFamily="34" charset="0"/>
                <a:cs typeface="Arial" panose="020B0604020202020204" pitchFamily="34" charset="0"/>
              </a:rPr>
              <a:t>(B) </a:t>
            </a:r>
            <a:r>
              <a:rPr lang="nl-BE" altLang="nl-BE" sz="1600" dirty="0">
                <a:latin typeface="Arial" panose="020B0604020202020204" pitchFamily="34" charset="0"/>
                <a:cs typeface="Arial" panose="020B0604020202020204" pitchFamily="34" charset="0"/>
              </a:rPr>
              <a:t>blijft </a:t>
            </a:r>
            <a:r>
              <a:rPr lang="nl-BE" altLang="nl-BE" sz="1600" dirty="0" smtClean="0">
                <a:latin typeface="Arial" panose="020B0604020202020204" pitchFamily="34" charset="0"/>
                <a:cs typeface="Arial" panose="020B0604020202020204" pitchFamily="34" charset="0"/>
              </a:rPr>
              <a:t>onaangeroerd</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Met een waterpas brengen we de punten van het hoekijzer over op de bovenkant van de loper. </a:t>
            </a:r>
            <a:r>
              <a:rPr lang="nl-BE" altLang="nl-BE" sz="1600" dirty="0">
                <a:solidFill>
                  <a:srgbClr val="FF0000"/>
                </a:solidFill>
                <a:latin typeface="Arial" panose="020B0604020202020204" pitchFamily="34" charset="0"/>
                <a:cs typeface="Arial" panose="020B0604020202020204" pitchFamily="34" charset="0"/>
              </a:rPr>
              <a:t>E/F</a:t>
            </a:r>
            <a:r>
              <a:rPr lang="nl-BE" altLang="nl-BE" sz="1600" dirty="0">
                <a:latin typeface="Arial" panose="020B0604020202020204" pitchFamily="34" charset="0"/>
                <a:cs typeface="Arial" panose="020B0604020202020204" pitchFamily="34" charset="0"/>
              </a:rPr>
              <a: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herhalen deze procedure ter hoogte van de twee andere kraangaten </a:t>
            </a:r>
            <a:r>
              <a:rPr lang="nl-BE" altLang="nl-BE" sz="1600" dirty="0">
                <a:solidFill>
                  <a:srgbClr val="FF0000"/>
                </a:solidFill>
                <a:latin typeface="Arial" panose="020B0604020202020204" pitchFamily="34" charset="0"/>
                <a:cs typeface="Arial" panose="020B0604020202020204" pitchFamily="34" charset="0"/>
              </a:rPr>
              <a:t>(C) </a:t>
            </a:r>
            <a:r>
              <a:rPr lang="nl-BE" altLang="nl-BE" sz="1600" dirty="0">
                <a:latin typeface="Arial" panose="020B0604020202020204" pitchFamily="34" charset="0"/>
                <a:cs typeface="Arial" panose="020B0604020202020204" pitchFamily="34" charset="0"/>
              </a:rPr>
              <a:t>en </a:t>
            </a:r>
            <a:r>
              <a:rPr lang="nl-BE" altLang="nl-BE" sz="1600" dirty="0">
                <a:solidFill>
                  <a:srgbClr val="FF0000"/>
                </a:solidFill>
                <a:latin typeface="Arial" panose="020B0604020202020204" pitchFamily="34" charset="0"/>
                <a:cs typeface="Arial" panose="020B0604020202020204" pitchFamily="34" charset="0"/>
              </a:rPr>
              <a:t>(D</a:t>
            </a:r>
            <a:r>
              <a:rPr lang="nl-BE" altLang="nl-BE" sz="1600" dirty="0" smtClean="0">
                <a:solidFill>
                  <a:srgbClr val="FF0000"/>
                </a:solidFill>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Met een touw verbinden we de tegenoverliggende punten </a:t>
            </a:r>
            <a:r>
              <a:rPr lang="nl-BE" altLang="nl-BE" sz="1600" dirty="0">
                <a:solidFill>
                  <a:srgbClr val="FF0000"/>
                </a:solidFill>
                <a:latin typeface="Arial" panose="020B0604020202020204" pitchFamily="34" charset="0"/>
                <a:cs typeface="Arial" panose="020B0604020202020204" pitchFamily="34" charset="0"/>
              </a:rPr>
              <a:t>C/D</a:t>
            </a:r>
            <a:r>
              <a:rPr lang="nl-BE" altLang="nl-BE" sz="1600" dirty="0">
                <a:latin typeface="Arial" panose="020B0604020202020204" pitchFamily="34" charset="0"/>
                <a:cs typeface="Arial" panose="020B0604020202020204" pitchFamily="34" charset="0"/>
              </a:rPr>
              <a:t> en </a:t>
            </a:r>
            <a:r>
              <a:rPr lang="nl-BE" altLang="nl-BE" sz="1600" dirty="0">
                <a:solidFill>
                  <a:srgbClr val="FF0000"/>
                </a:solidFill>
                <a:latin typeface="Arial" panose="020B0604020202020204" pitchFamily="34" charset="0"/>
                <a:cs typeface="Arial" panose="020B0604020202020204" pitchFamily="34" charset="0"/>
              </a:rPr>
              <a:t>E/F</a:t>
            </a:r>
            <a:r>
              <a:rPr lang="nl-BE" altLang="nl-BE" sz="1600" dirty="0">
                <a:latin typeface="Arial" panose="020B0604020202020204" pitchFamily="34" charset="0"/>
                <a:cs typeface="Arial" panose="020B0604020202020204" pitchFamily="34" charset="0"/>
              </a:rPr>
              <a:t>. Op de kruising bevindt zich het </a:t>
            </a:r>
            <a:r>
              <a:rPr lang="nl-BE" altLang="nl-BE" sz="1600" dirty="0" smtClean="0">
                <a:latin typeface="Arial" panose="020B0604020202020204" pitchFamily="34" charset="0"/>
                <a:cs typeface="Arial" panose="020B0604020202020204" pitchFamily="34" charset="0"/>
              </a:rPr>
              <a:t>zwaartepunt</a:t>
            </a:r>
            <a:r>
              <a:rPr lang="nl-BE" altLang="nl-BE" sz="1600" dirty="0" smtClean="0">
                <a:latin typeface="AR JULIAN" panose="02000000000000000000" pitchFamily="2" charset="0"/>
              </a:rPr>
              <a:t>.</a:t>
            </a:r>
            <a:endParaRPr lang="nl-BE" altLang="nl-BE" sz="1600" dirty="0">
              <a:solidFill>
                <a:srgbClr val="FF0000"/>
              </a:solidFill>
              <a:latin typeface="Arial" panose="020B0604020202020204" pitchFamily="34" charset="0"/>
              <a:cs typeface="Arial" panose="020B0604020202020204" pitchFamily="34" charset="0"/>
            </a:endParaRPr>
          </a:p>
        </p:txBody>
      </p:sp>
      <p:sp>
        <p:nvSpPr>
          <p:cNvPr id="22" name="Tekstvak 37"/>
          <p:cNvSpPr txBox="1">
            <a:spLocks noChangeArrowheads="1"/>
          </p:cNvSpPr>
          <p:nvPr/>
        </p:nvSpPr>
        <p:spPr bwMode="auto">
          <a:xfrm>
            <a:off x="9359900" y="2867641"/>
            <a:ext cx="6556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a:solidFill>
                  <a:srgbClr val="FF0000"/>
                </a:solidFill>
                <a:latin typeface="AR JULIAN" panose="02000000000000000000" pitchFamily="2" charset="0"/>
              </a:rPr>
              <a:t>loper</a:t>
            </a:r>
          </a:p>
        </p:txBody>
      </p:sp>
      <p:sp>
        <p:nvSpPr>
          <p:cNvPr id="23" name="Tekstvak 38"/>
          <p:cNvSpPr txBox="1">
            <a:spLocks noChangeArrowheads="1"/>
          </p:cNvSpPr>
          <p:nvPr/>
        </p:nvSpPr>
        <p:spPr bwMode="auto">
          <a:xfrm>
            <a:off x="8756650" y="2681082"/>
            <a:ext cx="133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C</a:t>
            </a:r>
          </a:p>
        </p:txBody>
      </p:sp>
      <p:sp>
        <p:nvSpPr>
          <p:cNvPr id="24" name="Tekstvak 39"/>
          <p:cNvSpPr txBox="1">
            <a:spLocks noChangeArrowheads="1"/>
          </p:cNvSpPr>
          <p:nvPr/>
        </p:nvSpPr>
        <p:spPr bwMode="auto">
          <a:xfrm>
            <a:off x="11861800" y="2743816"/>
            <a:ext cx="1555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D</a:t>
            </a:r>
          </a:p>
        </p:txBody>
      </p:sp>
      <p:cxnSp>
        <p:nvCxnSpPr>
          <p:cNvPr id="25" name="Rechte verbindingslijn met pijl 24"/>
          <p:cNvCxnSpPr/>
          <p:nvPr/>
        </p:nvCxnSpPr>
        <p:spPr>
          <a:xfrm flipH="1" flipV="1">
            <a:off x="7597775" y="4574203"/>
            <a:ext cx="1236663" cy="2952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Rechte verbindingslijn met pijl 25"/>
          <p:cNvCxnSpPr/>
          <p:nvPr/>
        </p:nvCxnSpPr>
        <p:spPr>
          <a:xfrm flipH="1" flipV="1">
            <a:off x="7515225" y="2388216"/>
            <a:ext cx="1844675" cy="2311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48"/>
          <p:cNvSpPr txBox="1">
            <a:spLocks noChangeArrowheads="1"/>
          </p:cNvSpPr>
          <p:nvPr/>
        </p:nvSpPr>
        <p:spPr bwMode="auto">
          <a:xfrm>
            <a:off x="11244263" y="2299316"/>
            <a:ext cx="773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Koevoet</a:t>
            </a:r>
          </a:p>
        </p:txBody>
      </p:sp>
      <p:cxnSp>
        <p:nvCxnSpPr>
          <p:cNvPr id="28" name="Rechte verbindingslijn met pijl 27"/>
          <p:cNvCxnSpPr>
            <a:stCxn id="27" idx="2"/>
          </p:cNvCxnSpPr>
          <p:nvPr/>
        </p:nvCxnSpPr>
        <p:spPr>
          <a:xfrm flipH="1">
            <a:off x="10882313" y="2575541"/>
            <a:ext cx="747712" cy="11160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58"/>
          <p:cNvSpPr txBox="1">
            <a:spLocks noChangeArrowheads="1"/>
          </p:cNvSpPr>
          <p:nvPr/>
        </p:nvSpPr>
        <p:spPr bwMode="auto">
          <a:xfrm>
            <a:off x="10407650" y="4785341"/>
            <a:ext cx="13382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Balancepunt</a:t>
            </a:r>
          </a:p>
        </p:txBody>
      </p:sp>
      <p:cxnSp>
        <p:nvCxnSpPr>
          <p:cNvPr id="34" name="Rechte verbindingslijn met pijl 33"/>
          <p:cNvCxnSpPr/>
          <p:nvPr/>
        </p:nvCxnSpPr>
        <p:spPr>
          <a:xfrm flipH="1" flipV="1">
            <a:off x="10010775" y="3721247"/>
            <a:ext cx="1066800" cy="10969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34"/>
          <p:cNvCxnSpPr/>
          <p:nvPr/>
        </p:nvCxnSpPr>
        <p:spPr>
          <a:xfrm flipV="1">
            <a:off x="9886950" y="2318366"/>
            <a:ext cx="849313" cy="1171575"/>
          </a:xfrm>
          <a:prstGeom prst="line">
            <a:avLst/>
          </a:prstGeom>
          <a:ln w="2857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6" name="Tekstvak 35"/>
          <p:cNvSpPr txBox="1">
            <a:spLocks noChangeArrowheads="1"/>
          </p:cNvSpPr>
          <p:nvPr/>
        </p:nvSpPr>
        <p:spPr bwMode="auto">
          <a:xfrm>
            <a:off x="9596035" y="3244082"/>
            <a:ext cx="196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BE" altLang="nl-BE" sz="1600" dirty="0">
                <a:solidFill>
                  <a:srgbClr val="FF0000"/>
                </a:solidFill>
                <a:latin typeface="Arial" panose="020B0604020202020204" pitchFamily="34" charset="0"/>
                <a:cs typeface="Arial" panose="020B0604020202020204" pitchFamily="34" charset="0"/>
              </a:rPr>
              <a:t>E</a:t>
            </a:r>
          </a:p>
        </p:txBody>
      </p:sp>
      <p:sp>
        <p:nvSpPr>
          <p:cNvPr id="37" name="Tekstvak 36"/>
          <p:cNvSpPr txBox="1">
            <a:spLocks noChangeArrowheads="1"/>
          </p:cNvSpPr>
          <p:nvPr/>
        </p:nvSpPr>
        <p:spPr bwMode="auto">
          <a:xfrm>
            <a:off x="10423525" y="2204066"/>
            <a:ext cx="241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nl-BE" altLang="nl-BE" sz="1600" dirty="0">
                <a:solidFill>
                  <a:srgbClr val="FF0000"/>
                </a:solidFill>
                <a:latin typeface="Arial" panose="020B0604020202020204" pitchFamily="34" charset="0"/>
                <a:cs typeface="Arial" panose="020B0604020202020204" pitchFamily="34" charset="0"/>
              </a:rPr>
              <a:t>F</a:t>
            </a:r>
          </a:p>
        </p:txBody>
      </p:sp>
      <p:sp>
        <p:nvSpPr>
          <p:cNvPr id="41" name="Tekstvak 40"/>
          <p:cNvSpPr txBox="1">
            <a:spLocks noChangeArrowheads="1"/>
          </p:cNvSpPr>
          <p:nvPr/>
        </p:nvSpPr>
        <p:spPr bwMode="auto">
          <a:xfrm>
            <a:off x="8834438" y="4699616"/>
            <a:ext cx="1052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latin typeface="Arial" panose="020B0604020202020204" pitchFamily="34" charset="0"/>
                <a:cs typeface="Arial" panose="020B0604020202020204" pitchFamily="34" charset="0"/>
              </a:rPr>
              <a:t>Hoekijzer</a:t>
            </a:r>
          </a:p>
        </p:txBody>
      </p:sp>
      <p:sp>
        <p:nvSpPr>
          <p:cNvPr id="43" name="Rechthoekige driehoek 42"/>
          <p:cNvSpPr/>
          <p:nvPr/>
        </p:nvSpPr>
        <p:spPr>
          <a:xfrm>
            <a:off x="10021942" y="3318491"/>
            <a:ext cx="248919" cy="402756"/>
          </a:xfrm>
          <a:prstGeom prst="r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43540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fill="hold"/>
                                        <p:tgtEl>
                                          <p:spTgt spid="26"/>
                                        </p:tgtEl>
                                        <p:attrNameLst>
                                          <p:attrName>ppt_x</p:attrName>
                                        </p:attrNameLst>
                                      </p:cBhvr>
                                      <p:tavLst>
                                        <p:tav tm="0">
                                          <p:val>
                                            <p:strVal val="#ppt_x"/>
                                          </p:val>
                                        </p:tav>
                                        <p:tav tm="100000">
                                          <p:val>
                                            <p:strVal val="#ppt_x"/>
                                          </p:val>
                                        </p:tav>
                                      </p:tavLst>
                                    </p:anim>
                                    <p:anim calcmode="lin" valueType="num">
                                      <p:cBhvr additive="base">
                                        <p:cTn id="22" dur="500" fill="hold"/>
                                        <p:tgtEl>
                                          <p:spTgt spid="2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ppt_x"/>
                                          </p:val>
                                        </p:tav>
                                        <p:tav tm="100000">
                                          <p:val>
                                            <p:strVal val="#ppt_x"/>
                                          </p:val>
                                        </p:tav>
                                      </p:tavLst>
                                    </p:anim>
                                    <p:anim calcmode="lin" valueType="num">
                                      <p:cBhvr additive="base">
                                        <p:cTn id="66" dur="500" fill="hold"/>
                                        <p:tgtEl>
                                          <p:spTgt spid="1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par>
                                <p:cTn id="71" presetID="2" presetClass="entr" presetSubtype="4" fill="hold" grpId="0"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additive="base">
                                        <p:cTn id="81" dur="500" fill="hold"/>
                                        <p:tgtEl>
                                          <p:spTgt spid="19"/>
                                        </p:tgtEl>
                                        <p:attrNameLst>
                                          <p:attrName>ppt_x</p:attrName>
                                        </p:attrNameLst>
                                      </p:cBhvr>
                                      <p:tavLst>
                                        <p:tav tm="0">
                                          <p:val>
                                            <p:strVal val="#ppt_x"/>
                                          </p:val>
                                        </p:tav>
                                        <p:tav tm="100000">
                                          <p:val>
                                            <p:strVal val="#ppt_x"/>
                                          </p:val>
                                        </p:tav>
                                      </p:tavLst>
                                    </p:anim>
                                    <p:anim calcmode="lin" valueType="num">
                                      <p:cBhvr additive="base">
                                        <p:cTn id="82" dur="500" fill="hold"/>
                                        <p:tgtEl>
                                          <p:spTgt spid="19"/>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base">
                                        <p:cTn id="89" dur="500" fill="hold"/>
                                        <p:tgtEl>
                                          <p:spTgt spid="24"/>
                                        </p:tgtEl>
                                        <p:attrNameLst>
                                          <p:attrName>ppt_x</p:attrName>
                                        </p:attrNameLst>
                                      </p:cBhvr>
                                      <p:tavLst>
                                        <p:tav tm="0">
                                          <p:val>
                                            <p:strVal val="#ppt_x"/>
                                          </p:val>
                                        </p:tav>
                                        <p:tav tm="100000">
                                          <p:val>
                                            <p:strVal val="#ppt_x"/>
                                          </p:val>
                                        </p:tav>
                                      </p:tavLst>
                                    </p:anim>
                                    <p:anim calcmode="lin" valueType="num">
                                      <p:cBhvr additive="base">
                                        <p:cTn id="90" dur="500" fill="hold"/>
                                        <p:tgtEl>
                                          <p:spTgt spid="24"/>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33"/>
                                        </p:tgtEl>
                                        <p:attrNameLst>
                                          <p:attrName>style.visibility</p:attrName>
                                        </p:attrNameLst>
                                      </p:cBhvr>
                                      <p:to>
                                        <p:strVal val="visible"/>
                                      </p:to>
                                    </p:set>
                                    <p:anim calcmode="lin" valueType="num">
                                      <p:cBhvr additive="base">
                                        <p:cTn id="93" dur="500" fill="hold"/>
                                        <p:tgtEl>
                                          <p:spTgt spid="33"/>
                                        </p:tgtEl>
                                        <p:attrNameLst>
                                          <p:attrName>ppt_x</p:attrName>
                                        </p:attrNameLst>
                                      </p:cBhvr>
                                      <p:tavLst>
                                        <p:tav tm="0">
                                          <p:val>
                                            <p:strVal val="#ppt_x"/>
                                          </p:val>
                                        </p:tav>
                                        <p:tav tm="100000">
                                          <p:val>
                                            <p:strVal val="#ppt_x"/>
                                          </p:val>
                                        </p:tav>
                                      </p:tavLst>
                                    </p:anim>
                                    <p:anim calcmode="lin" valueType="num">
                                      <p:cBhvr additive="base">
                                        <p:cTn id="9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cBhvr additive="base">
                                        <p:cTn id="99" dur="500" fill="hold"/>
                                        <p:tgtEl>
                                          <p:spTgt spid="43"/>
                                        </p:tgtEl>
                                        <p:attrNameLst>
                                          <p:attrName>ppt_x</p:attrName>
                                        </p:attrNameLst>
                                      </p:cBhvr>
                                      <p:tavLst>
                                        <p:tav tm="0">
                                          <p:val>
                                            <p:strVal val="#ppt_x"/>
                                          </p:val>
                                        </p:tav>
                                        <p:tav tm="100000">
                                          <p:val>
                                            <p:strVal val="#ppt_x"/>
                                          </p:val>
                                        </p:tav>
                                      </p:tavLst>
                                    </p:anim>
                                    <p:anim calcmode="lin" valueType="num">
                                      <p:cBhvr additive="base">
                                        <p:cTn id="10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additive="base">
                                        <p:cTn id="105" dur="500" fill="hold"/>
                                        <p:tgtEl>
                                          <p:spTgt spid="35"/>
                                        </p:tgtEl>
                                        <p:attrNameLst>
                                          <p:attrName>ppt_x</p:attrName>
                                        </p:attrNameLst>
                                      </p:cBhvr>
                                      <p:tavLst>
                                        <p:tav tm="0">
                                          <p:val>
                                            <p:strVal val="#ppt_x"/>
                                          </p:val>
                                        </p:tav>
                                        <p:tav tm="100000">
                                          <p:val>
                                            <p:strVal val="#ppt_x"/>
                                          </p:val>
                                        </p:tav>
                                      </p:tavLst>
                                    </p:anim>
                                    <p:anim calcmode="lin" valueType="num">
                                      <p:cBhvr additive="base">
                                        <p:cTn id="106" dur="500" fill="hold"/>
                                        <p:tgtEl>
                                          <p:spTgt spid="35"/>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7"/>
                                        </p:tgtEl>
                                        <p:attrNameLst>
                                          <p:attrName>style.visibility</p:attrName>
                                        </p:attrNameLst>
                                      </p:cBhvr>
                                      <p:to>
                                        <p:strVal val="visible"/>
                                      </p:to>
                                    </p:set>
                                    <p:anim calcmode="lin" valueType="num">
                                      <p:cBhvr additive="base">
                                        <p:cTn id="109" dur="500" fill="hold"/>
                                        <p:tgtEl>
                                          <p:spTgt spid="37"/>
                                        </p:tgtEl>
                                        <p:attrNameLst>
                                          <p:attrName>ppt_x</p:attrName>
                                        </p:attrNameLst>
                                      </p:cBhvr>
                                      <p:tavLst>
                                        <p:tav tm="0">
                                          <p:val>
                                            <p:strVal val="#ppt_x"/>
                                          </p:val>
                                        </p:tav>
                                        <p:tav tm="100000">
                                          <p:val>
                                            <p:strVal val="#ppt_x"/>
                                          </p:val>
                                        </p:tav>
                                      </p:tavLst>
                                    </p:anim>
                                    <p:anim calcmode="lin" valueType="num">
                                      <p:cBhvr additive="base">
                                        <p:cTn id="110" dur="500" fill="hold"/>
                                        <p:tgtEl>
                                          <p:spTgt spid="37"/>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6"/>
                                        </p:tgtEl>
                                        <p:attrNameLst>
                                          <p:attrName>style.visibility</p:attrName>
                                        </p:attrNameLst>
                                      </p:cBhvr>
                                      <p:to>
                                        <p:strVal val="visible"/>
                                      </p:to>
                                    </p:set>
                                    <p:anim calcmode="lin" valueType="num">
                                      <p:cBhvr additive="base">
                                        <p:cTn id="113" dur="500" fill="hold"/>
                                        <p:tgtEl>
                                          <p:spTgt spid="36"/>
                                        </p:tgtEl>
                                        <p:attrNameLst>
                                          <p:attrName>ppt_x</p:attrName>
                                        </p:attrNameLst>
                                      </p:cBhvr>
                                      <p:tavLst>
                                        <p:tav tm="0">
                                          <p:val>
                                            <p:strVal val="#ppt_x"/>
                                          </p:val>
                                        </p:tav>
                                        <p:tav tm="100000">
                                          <p:val>
                                            <p:strVal val="#ppt_x"/>
                                          </p:val>
                                        </p:tav>
                                      </p:tavLst>
                                    </p:anim>
                                    <p:anim calcmode="lin" valueType="num">
                                      <p:cBhvr additive="base">
                                        <p:cTn id="1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animBg="1"/>
      <p:bldP spid="14" grpId="0" animBg="1"/>
      <p:bldP spid="16" grpId="0" animBg="1"/>
      <p:bldP spid="17" grpId="0" animBg="1"/>
      <p:bldP spid="18" grpId="0" animBg="1"/>
      <p:bldP spid="19" grpId="0" animBg="1"/>
      <p:bldP spid="21" grpId="0"/>
      <p:bldP spid="23" grpId="0"/>
      <p:bldP spid="24" grpId="0"/>
      <p:bldP spid="27" grpId="0"/>
      <p:bldP spid="33" grpId="0"/>
      <p:bldP spid="36" grpId="0"/>
      <p:bldP spid="37" grpId="0"/>
      <p:bldP spid="41" grpId="0"/>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Stellen van de ligger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52</a:t>
            </a:fld>
            <a:endParaRPr lang="nl-BE"/>
          </a:p>
        </p:txBody>
      </p:sp>
      <p:sp>
        <p:nvSpPr>
          <p:cNvPr id="9" name="Tekstvak 6"/>
          <p:cNvSpPr txBox="1">
            <a:spLocks noChangeArrowheads="1"/>
          </p:cNvSpPr>
          <p:nvPr/>
        </p:nvSpPr>
        <p:spPr bwMode="auto">
          <a:xfrm>
            <a:off x="2991843" y="1124308"/>
            <a:ext cx="6137326"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Een mooie maalgang begint met de perfect vlakke ligger</a:t>
            </a:r>
          </a:p>
        </p:txBody>
      </p:sp>
      <p:pic>
        <p:nvPicPr>
          <p:cNvPr id="10"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025" y="2187575"/>
            <a:ext cx="2287588"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echte verbindingslijn 10"/>
          <p:cNvCxnSpPr/>
          <p:nvPr/>
        </p:nvCxnSpPr>
        <p:spPr>
          <a:xfrm flipV="1">
            <a:off x="1400175" y="2674938"/>
            <a:ext cx="812800" cy="4302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V="1">
            <a:off x="1400175" y="3105150"/>
            <a:ext cx="0" cy="84613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flipH="1" flipV="1">
            <a:off x="654050" y="2674938"/>
            <a:ext cx="746125" cy="43021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kstvak 13"/>
          <p:cNvSpPr txBox="1">
            <a:spLocks noChangeArrowheads="1"/>
          </p:cNvSpPr>
          <p:nvPr/>
        </p:nvSpPr>
        <p:spPr bwMode="auto">
          <a:xfrm>
            <a:off x="477840" y="2335213"/>
            <a:ext cx="214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1</a:t>
            </a:r>
          </a:p>
        </p:txBody>
      </p:sp>
      <p:sp>
        <p:nvSpPr>
          <p:cNvPr id="15" name="Tekstvak 14"/>
          <p:cNvSpPr txBox="1">
            <a:spLocks noChangeArrowheads="1"/>
          </p:cNvSpPr>
          <p:nvPr/>
        </p:nvSpPr>
        <p:spPr bwMode="auto">
          <a:xfrm>
            <a:off x="2212975" y="2335213"/>
            <a:ext cx="2143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2</a:t>
            </a:r>
          </a:p>
        </p:txBody>
      </p:sp>
      <p:sp>
        <p:nvSpPr>
          <p:cNvPr id="16" name="Tekstvak 15"/>
          <p:cNvSpPr txBox="1">
            <a:spLocks noChangeArrowheads="1"/>
          </p:cNvSpPr>
          <p:nvPr/>
        </p:nvSpPr>
        <p:spPr bwMode="auto">
          <a:xfrm>
            <a:off x="1249363" y="3922713"/>
            <a:ext cx="184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3</a:t>
            </a:r>
          </a:p>
        </p:txBody>
      </p:sp>
      <p:sp>
        <p:nvSpPr>
          <p:cNvPr id="17" name="Tekstvak 16"/>
          <p:cNvSpPr txBox="1">
            <a:spLocks noChangeArrowheads="1"/>
          </p:cNvSpPr>
          <p:nvPr/>
        </p:nvSpPr>
        <p:spPr bwMode="auto">
          <a:xfrm>
            <a:off x="2692884" y="2165147"/>
            <a:ext cx="549584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Leg de ligger steeds op 3 </a:t>
            </a:r>
            <a:r>
              <a:rPr lang="nl-BE" altLang="nl-BE" sz="1600" dirty="0" smtClean="0">
                <a:latin typeface="Arial" panose="020B0604020202020204" pitchFamily="34" charset="0"/>
                <a:cs typeface="Arial" panose="020B0604020202020204" pitchFamily="34" charset="0"/>
              </a:rPr>
              <a:t>punten.</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3 hardhouten wiggen of 3 stelbouten </a:t>
            </a:r>
            <a:r>
              <a:rPr lang="nl-BE" altLang="nl-BE" sz="1600" dirty="0">
                <a:latin typeface="Arial" panose="020B0604020202020204" pitchFamily="34" charset="0"/>
                <a:cs typeface="Arial" panose="020B0604020202020204" pitchFamily="34" charset="0"/>
              </a:rPr>
              <a:t>door zolder- of extra geplaatste balken </a:t>
            </a:r>
            <a:r>
              <a:rPr lang="nl-BE" altLang="nl-BE" sz="1600" dirty="0" smtClean="0">
                <a:latin typeface="Arial" panose="020B0604020202020204" pitchFamily="34" charset="0"/>
                <a:cs typeface="Arial" panose="020B0604020202020204" pitchFamily="34" charset="0"/>
              </a:rPr>
              <a:t>steeds 120° t.o.v. elkaar</a:t>
            </a:r>
            <a:endParaRPr lang="nl-BE" altLang="nl-BE" sz="1600" dirty="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Op maalvlak van de ligger leggen we 3 vlakke metalen of glasplaatjes, steeds boven een wig of stelbout.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Nu leggen we op punt 1 en 2 een waterpas en bepalen nu enkel het hoogste punt. </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Vanuit het hoogste punt de waterpas naar punt 3 en bepalen weer het hoogste punt.</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Nu kennen we het hoogste punt van de loper.</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Met de wiggen of stelbouten brengen we de twee lagere punten op dezelfde hoogte als het hoogste punt.  </a:t>
            </a:r>
          </a:p>
        </p:txBody>
      </p:sp>
      <p:sp>
        <p:nvSpPr>
          <p:cNvPr id="18" name="Tekstvak 21"/>
          <p:cNvSpPr txBox="1">
            <a:spLocks noChangeArrowheads="1"/>
          </p:cNvSpPr>
          <p:nvPr/>
        </p:nvSpPr>
        <p:spPr bwMode="auto">
          <a:xfrm>
            <a:off x="1006475" y="2049463"/>
            <a:ext cx="8905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Waterpas</a:t>
            </a:r>
          </a:p>
        </p:txBody>
      </p:sp>
      <p:cxnSp>
        <p:nvCxnSpPr>
          <p:cNvPr id="19" name="Rechte verbindingslijn met pijl 18"/>
          <p:cNvCxnSpPr>
            <a:stCxn id="18" idx="2"/>
          </p:cNvCxnSpPr>
          <p:nvPr/>
        </p:nvCxnSpPr>
        <p:spPr>
          <a:xfrm flipH="1">
            <a:off x="1452563" y="2325688"/>
            <a:ext cx="0" cy="4143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24"/>
          <p:cNvSpPr txBox="1">
            <a:spLocks noChangeArrowheads="1"/>
          </p:cNvSpPr>
          <p:nvPr/>
        </p:nvSpPr>
        <p:spPr bwMode="auto">
          <a:xfrm>
            <a:off x="838200" y="4803775"/>
            <a:ext cx="1058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200" dirty="0">
                <a:latin typeface="AR JULIAN" panose="02000000000000000000" pitchFamily="2" charset="0"/>
              </a:rPr>
              <a:t> </a:t>
            </a:r>
            <a:r>
              <a:rPr lang="nl-BE" altLang="nl-BE" sz="1200" dirty="0">
                <a:latin typeface="Arial" panose="020B0604020202020204" pitchFamily="34" charset="0"/>
                <a:cs typeface="Arial" panose="020B0604020202020204" pitchFamily="34" charset="0"/>
              </a:rPr>
              <a:t>Stelbout</a:t>
            </a:r>
          </a:p>
        </p:txBody>
      </p:sp>
      <p:cxnSp>
        <p:nvCxnSpPr>
          <p:cNvPr id="21" name="Rechte verbindingslijn met pijl 20"/>
          <p:cNvCxnSpPr>
            <a:endCxn id="20" idx="3"/>
          </p:cNvCxnSpPr>
          <p:nvPr/>
        </p:nvCxnSpPr>
        <p:spPr>
          <a:xfrm flipV="1">
            <a:off x="1716088" y="4941888"/>
            <a:ext cx="180975" cy="317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flipH="1">
            <a:off x="919163" y="4941888"/>
            <a:ext cx="16986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a:spLocks noChangeArrowheads="1"/>
          </p:cNvSpPr>
          <p:nvPr/>
        </p:nvSpPr>
        <p:spPr bwMode="auto">
          <a:xfrm>
            <a:off x="8376049" y="4870510"/>
            <a:ext cx="35020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2 van de 3 Stelbouten door steunbalken</a:t>
            </a:r>
          </a:p>
        </p:txBody>
      </p:sp>
      <p:pic>
        <p:nvPicPr>
          <p:cNvPr id="31" name="Afbeelding 3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376049" y="2587685"/>
            <a:ext cx="3502025"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Rechte verbindingslijn met pijl 23"/>
          <p:cNvCxnSpPr/>
          <p:nvPr/>
        </p:nvCxnSpPr>
        <p:spPr>
          <a:xfrm flipH="1" flipV="1">
            <a:off x="9565088" y="3305236"/>
            <a:ext cx="561974" cy="14366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V="1">
            <a:off x="10127062" y="4137086"/>
            <a:ext cx="1108075" cy="60483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919163" y="1635894"/>
            <a:ext cx="9309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Met een koevoet is de ligger op juiste afstand liggerrand-schietlood gebracht.</a:t>
            </a:r>
            <a:r>
              <a:rPr lang="nl-BE" altLang="nl-BE" sz="2000" dirty="0">
                <a:solidFill>
                  <a:srgbClr val="FF0000"/>
                </a:solidFill>
                <a:latin typeface="Arial" panose="020B0604020202020204" pitchFamily="34" charset="0"/>
                <a:cs typeface="Arial" panose="020B0604020202020204" pitchFamily="34" charset="0"/>
              </a:rPr>
              <a:t>  </a:t>
            </a:r>
          </a:p>
        </p:txBody>
      </p:sp>
      <p:sp>
        <p:nvSpPr>
          <p:cNvPr id="27" name="Tekstvak 41991"/>
          <p:cNvSpPr txBox="1">
            <a:spLocks noChangeArrowheads="1"/>
          </p:cNvSpPr>
          <p:nvPr/>
        </p:nvSpPr>
        <p:spPr bwMode="auto">
          <a:xfrm>
            <a:off x="1442444" y="5731173"/>
            <a:ext cx="1549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Stalen </a:t>
            </a:r>
            <a:r>
              <a:rPr lang="nl-BE" altLang="nl-BE" sz="1200" dirty="0" smtClean="0">
                <a:latin typeface="Arial" panose="020B0604020202020204" pitchFamily="34" charset="0"/>
                <a:cs typeface="Arial" panose="020B0604020202020204" pitchFamily="34" charset="0"/>
              </a:rPr>
              <a:t>plaatje hierop rust de ligger</a:t>
            </a:r>
            <a:endParaRPr lang="nl-BE" altLang="nl-BE" sz="1200" dirty="0">
              <a:latin typeface="Arial" panose="020B0604020202020204" pitchFamily="34" charset="0"/>
              <a:cs typeface="Arial" panose="020B0604020202020204" pitchFamily="34" charset="0"/>
            </a:endParaRPr>
          </a:p>
        </p:txBody>
      </p:sp>
      <p:cxnSp>
        <p:nvCxnSpPr>
          <p:cNvPr id="28" name="Rechte verbindingslijn met pijl 27"/>
          <p:cNvCxnSpPr>
            <a:stCxn id="27" idx="0"/>
          </p:cNvCxnSpPr>
          <p:nvPr/>
        </p:nvCxnSpPr>
        <p:spPr>
          <a:xfrm flipH="1" flipV="1">
            <a:off x="1567345" y="5147618"/>
            <a:ext cx="649799" cy="5835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p:nvPr/>
        </p:nvSpPr>
        <p:spPr>
          <a:xfrm>
            <a:off x="4016478" y="5857875"/>
            <a:ext cx="4159045" cy="369332"/>
          </a:xfrm>
          <a:prstGeom prst="rect">
            <a:avLst/>
          </a:prstGeom>
          <a:noFill/>
          <a:ln w="19050">
            <a:solidFill>
              <a:srgbClr val="FF0000"/>
            </a:solidFill>
          </a:ln>
        </p:spPr>
        <p:txBody>
          <a:bodyPr wrap="square" rtlCol="0">
            <a:spAutoFit/>
          </a:bodyPr>
          <a:lstStyle/>
          <a:p>
            <a:pPr algn="ctr"/>
            <a:r>
              <a:rPr lang="nl-BE" dirty="0" smtClean="0">
                <a:solidFill>
                  <a:srgbClr val="FF0000"/>
                </a:solidFill>
                <a:latin typeface="Arial" panose="020B0604020202020204" pitchFamily="34" charset="0"/>
                <a:cs typeface="Arial" panose="020B0604020202020204" pitchFamily="34" charset="0"/>
              </a:rPr>
              <a:t>De ligger ligt nu perfect horizontaal !</a:t>
            </a:r>
            <a:endParaRPr lang="nl-BE" dirty="0">
              <a:solidFill>
                <a:srgbClr val="FF0000"/>
              </a:solidFill>
              <a:latin typeface="Arial" panose="020B0604020202020204" pitchFamily="34" charset="0"/>
              <a:cs typeface="Arial" panose="020B0604020202020204" pitchFamily="34" charset="0"/>
            </a:endParaRPr>
          </a:p>
        </p:txBody>
      </p:sp>
      <p:cxnSp>
        <p:nvCxnSpPr>
          <p:cNvPr id="30" name="Rechte verbindingslijn met pijl 29"/>
          <p:cNvCxnSpPr>
            <a:stCxn id="27" idx="0"/>
          </p:cNvCxnSpPr>
          <p:nvPr/>
        </p:nvCxnSpPr>
        <p:spPr>
          <a:xfrm flipH="1" flipV="1">
            <a:off x="1976284" y="4721548"/>
            <a:ext cx="240860" cy="10096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1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1+#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1+#ppt_w/2"/>
                                          </p:val>
                                        </p:tav>
                                        <p:tav tm="100000">
                                          <p:val>
                                            <p:strVal val="#ppt_x"/>
                                          </p:val>
                                        </p:tav>
                                      </p:tavLst>
                                    </p:anim>
                                    <p:anim calcmode="lin" valueType="num">
                                      <p:cBhvr additive="base">
                                        <p:cTn id="2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1+#ppt_w/2"/>
                                          </p:val>
                                        </p:tav>
                                        <p:tav tm="100000">
                                          <p:val>
                                            <p:strVal val="#ppt_x"/>
                                          </p:val>
                                        </p:tav>
                                      </p:tavLst>
                                    </p:anim>
                                    <p:anim calcmode="lin" valueType="num">
                                      <p:cBhvr additive="base">
                                        <p:cTn id="32"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P spid="2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err="1" smtClean="0">
                <a:latin typeface="AR JULIAN" panose="02000000000000000000" pitchFamily="2" charset="0"/>
              </a:rPr>
              <a:t>Wijzeren</a:t>
            </a:r>
            <a:r>
              <a:rPr lang="nl-BE" sz="3600" dirty="0" smtClean="0">
                <a:latin typeface="AR JULIAN" panose="02000000000000000000" pitchFamily="2" charset="0"/>
              </a:rPr>
              <a:t> </a:t>
            </a:r>
            <a:r>
              <a:rPr lang="nl-BE" sz="3600" dirty="0" err="1" smtClean="0">
                <a:latin typeface="AR JULIAN" panose="02000000000000000000" pitchFamily="2" charset="0"/>
              </a:rPr>
              <a:t>bolspil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pic>
        <p:nvPicPr>
          <p:cNvPr id="41" name="Afbeelding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638" y="2025452"/>
            <a:ext cx="2459037"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53</a:t>
            </a:fld>
            <a:endParaRPr lang="nl-BE"/>
          </a:p>
        </p:txBody>
      </p:sp>
      <p:pic>
        <p:nvPicPr>
          <p:cNvPr id="9" name="Afbeelding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37762" y="1274373"/>
            <a:ext cx="23717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10"/>
          <p:cNvSpPr txBox="1">
            <a:spLocks noChangeArrowheads="1"/>
          </p:cNvSpPr>
          <p:nvPr/>
        </p:nvSpPr>
        <p:spPr bwMode="auto">
          <a:xfrm>
            <a:off x="9256812" y="1930011"/>
            <a:ext cx="1314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Steenwijzer</a:t>
            </a:r>
          </a:p>
        </p:txBody>
      </p:sp>
      <p:sp>
        <p:nvSpPr>
          <p:cNvPr id="11" name="Tekstvak 13"/>
          <p:cNvSpPr txBox="1">
            <a:spLocks noChangeArrowheads="1"/>
          </p:cNvSpPr>
          <p:nvPr/>
        </p:nvSpPr>
        <p:spPr bwMode="auto">
          <a:xfrm>
            <a:off x="2027238" y="5220798"/>
            <a:ext cx="958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Taatspotje</a:t>
            </a:r>
          </a:p>
        </p:txBody>
      </p:sp>
      <p:sp>
        <p:nvSpPr>
          <p:cNvPr id="12" name="Tekstvak 17"/>
          <p:cNvSpPr txBox="1">
            <a:spLocks noChangeArrowheads="1"/>
          </p:cNvSpPr>
          <p:nvPr/>
        </p:nvSpPr>
        <p:spPr bwMode="auto">
          <a:xfrm>
            <a:off x="1976438" y="4957273"/>
            <a:ext cx="11382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Bolspil</a:t>
            </a:r>
          </a:p>
        </p:txBody>
      </p:sp>
      <p:cxnSp>
        <p:nvCxnSpPr>
          <p:cNvPr id="13" name="Rechte verbindingslijn met pijl 12"/>
          <p:cNvCxnSpPr/>
          <p:nvPr/>
        </p:nvCxnSpPr>
        <p:spPr>
          <a:xfrm flipH="1">
            <a:off x="1614488" y="5116023"/>
            <a:ext cx="361950"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kstvak 20"/>
          <p:cNvSpPr txBox="1">
            <a:spLocks noChangeArrowheads="1"/>
          </p:cNvSpPr>
          <p:nvPr/>
        </p:nvSpPr>
        <p:spPr bwMode="auto">
          <a:xfrm>
            <a:off x="609600" y="2342660"/>
            <a:ext cx="166688"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1</a:t>
            </a:r>
          </a:p>
        </p:txBody>
      </p:sp>
      <p:sp>
        <p:nvSpPr>
          <p:cNvPr id="15" name="Tekstvak 21"/>
          <p:cNvSpPr txBox="1">
            <a:spLocks noChangeArrowheads="1"/>
          </p:cNvSpPr>
          <p:nvPr/>
        </p:nvSpPr>
        <p:spPr bwMode="auto">
          <a:xfrm>
            <a:off x="2211388" y="2344248"/>
            <a:ext cx="255587" cy="3079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2</a:t>
            </a:r>
          </a:p>
        </p:txBody>
      </p:sp>
      <p:sp>
        <p:nvSpPr>
          <p:cNvPr id="16" name="Tekstvak 22"/>
          <p:cNvSpPr txBox="1">
            <a:spLocks noChangeArrowheads="1"/>
          </p:cNvSpPr>
          <p:nvPr/>
        </p:nvSpPr>
        <p:spPr bwMode="auto">
          <a:xfrm>
            <a:off x="1408113" y="3693623"/>
            <a:ext cx="250825" cy="3063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a:solidFill>
                  <a:srgbClr val="FF0000"/>
                </a:solidFill>
                <a:latin typeface="Arial" panose="020B0604020202020204" pitchFamily="34" charset="0"/>
                <a:cs typeface="Arial" panose="020B0604020202020204" pitchFamily="34" charset="0"/>
              </a:rPr>
              <a:t>3</a:t>
            </a:r>
          </a:p>
        </p:txBody>
      </p:sp>
      <p:sp>
        <p:nvSpPr>
          <p:cNvPr id="17" name="Tekstvak 23"/>
          <p:cNvSpPr txBox="1">
            <a:spLocks noChangeArrowheads="1"/>
          </p:cNvSpPr>
          <p:nvPr/>
        </p:nvSpPr>
        <p:spPr bwMode="auto">
          <a:xfrm>
            <a:off x="2141538" y="3449148"/>
            <a:ext cx="10175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Steenwijzer</a:t>
            </a:r>
          </a:p>
        </p:txBody>
      </p:sp>
      <p:cxnSp>
        <p:nvCxnSpPr>
          <p:cNvPr id="18" name="Rechte verbindingslijn met pijl 17"/>
          <p:cNvCxnSpPr/>
          <p:nvPr/>
        </p:nvCxnSpPr>
        <p:spPr>
          <a:xfrm flipH="1" flipV="1">
            <a:off x="2027238" y="2942735"/>
            <a:ext cx="623887" cy="48895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stCxn id="17" idx="2"/>
          </p:cNvCxnSpPr>
          <p:nvPr/>
        </p:nvCxnSpPr>
        <p:spPr>
          <a:xfrm flipH="1">
            <a:off x="1976438" y="3725373"/>
            <a:ext cx="674687" cy="274637"/>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Afbeelding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 y="4999634"/>
            <a:ext cx="1317625"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1" name="Rechte verbindingslijn met pijl 20"/>
          <p:cNvCxnSpPr>
            <a:stCxn id="11" idx="1"/>
          </p:cNvCxnSpPr>
          <p:nvPr/>
        </p:nvCxnSpPr>
        <p:spPr>
          <a:xfrm flipH="1">
            <a:off x="1658938" y="5358910"/>
            <a:ext cx="368300" cy="1588"/>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kstvak 28"/>
          <p:cNvSpPr txBox="1">
            <a:spLocks noChangeArrowheads="1"/>
          </p:cNvSpPr>
          <p:nvPr/>
        </p:nvSpPr>
        <p:spPr bwMode="auto">
          <a:xfrm>
            <a:off x="1139825" y="5843390"/>
            <a:ext cx="8048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Pasbalk</a:t>
            </a:r>
          </a:p>
        </p:txBody>
      </p:sp>
      <p:cxnSp>
        <p:nvCxnSpPr>
          <p:cNvPr id="23" name="Rechte verbindingslijn met pijl 22"/>
          <p:cNvCxnSpPr/>
          <p:nvPr/>
        </p:nvCxnSpPr>
        <p:spPr>
          <a:xfrm flipV="1">
            <a:off x="1138238" y="4504835"/>
            <a:ext cx="404812" cy="611188"/>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a:off x="655638" y="5220798"/>
            <a:ext cx="877887" cy="138112"/>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stCxn id="17" idx="2"/>
          </p:cNvCxnSpPr>
          <p:nvPr/>
        </p:nvCxnSpPr>
        <p:spPr>
          <a:xfrm flipH="1">
            <a:off x="2027238" y="3725373"/>
            <a:ext cx="622300" cy="779462"/>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a:spLocks noChangeArrowheads="1"/>
          </p:cNvSpPr>
          <p:nvPr/>
        </p:nvSpPr>
        <p:spPr bwMode="auto">
          <a:xfrm>
            <a:off x="3100388" y="2056447"/>
            <a:ext cx="6108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steenwijzer klemmen we op de nok van de spil, evenwijdig met de ligger en het pennetje 5 cm binnen steenomtrek.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Juist </a:t>
            </a:r>
            <a:r>
              <a:rPr lang="nl-BE" altLang="nl-BE" sz="1600" dirty="0">
                <a:latin typeface="Arial" panose="020B0604020202020204" pitchFamily="34" charset="0"/>
                <a:cs typeface="Arial" panose="020B0604020202020204" pitchFamily="34" charset="0"/>
              </a:rPr>
              <a:t>boven de 3 wiggen leggen we een plankje of glasplaatje. </a:t>
            </a:r>
          </a:p>
        </p:txBody>
      </p:sp>
      <p:sp>
        <p:nvSpPr>
          <p:cNvPr id="27" name="Tekstvak 23"/>
          <p:cNvSpPr txBox="1">
            <a:spLocks noChangeArrowheads="1"/>
          </p:cNvSpPr>
          <p:nvPr/>
        </p:nvSpPr>
        <p:spPr bwMode="auto">
          <a:xfrm>
            <a:off x="2303463" y="4350848"/>
            <a:ext cx="8334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Pennetje</a:t>
            </a:r>
          </a:p>
        </p:txBody>
      </p:sp>
      <p:cxnSp>
        <p:nvCxnSpPr>
          <p:cNvPr id="28" name="Rechte verbindingslijn met pijl 27"/>
          <p:cNvCxnSpPr>
            <a:stCxn id="27" idx="0"/>
          </p:cNvCxnSpPr>
          <p:nvPr/>
        </p:nvCxnSpPr>
        <p:spPr>
          <a:xfrm flipV="1">
            <a:off x="2720182" y="4087324"/>
            <a:ext cx="205581" cy="263524"/>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p:cNvSpPr txBox="1">
            <a:spLocks noChangeArrowheads="1"/>
          </p:cNvSpPr>
          <p:nvPr/>
        </p:nvSpPr>
        <p:spPr bwMode="auto">
          <a:xfrm>
            <a:off x="3100388" y="3070563"/>
            <a:ext cx="59213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De wijzer wordt net boven een van de wiggen vast gezet</a:t>
            </a:r>
            <a:r>
              <a:rPr lang="nl-BE" altLang="nl-BE" sz="1600" dirty="0" smtClean="0">
                <a:latin typeface="Arial" panose="020B0604020202020204" pitchFamily="34" charset="0"/>
                <a:cs typeface="Arial" panose="020B0604020202020204" pitchFamily="34" charset="0"/>
              </a:rPr>
              <a:t>.</a:t>
            </a: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Het </a:t>
            </a:r>
            <a:r>
              <a:rPr lang="nl-BE" altLang="nl-BE" sz="1600" dirty="0">
                <a:latin typeface="Arial" panose="020B0604020202020204" pitchFamily="34" charset="0"/>
                <a:cs typeface="Arial" panose="020B0604020202020204" pitchFamily="34" charset="0"/>
              </a:rPr>
              <a:t>Pennetje wordt nu vastgezet tot op het glasplaatje.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We </a:t>
            </a:r>
            <a:r>
              <a:rPr lang="nl-BE" altLang="nl-BE" sz="1600" dirty="0">
                <a:latin typeface="Arial" panose="020B0604020202020204" pitchFamily="34" charset="0"/>
                <a:cs typeface="Arial" panose="020B0604020202020204" pitchFamily="34" charset="0"/>
              </a:rPr>
              <a:t>draaien de wijzer 120° tot boven het 2</a:t>
            </a:r>
            <a:r>
              <a:rPr lang="nl-BE" altLang="nl-BE" sz="1600" baseline="30000" dirty="0">
                <a:latin typeface="Arial" panose="020B0604020202020204" pitchFamily="34" charset="0"/>
                <a:cs typeface="Arial" panose="020B0604020202020204" pitchFamily="34" charset="0"/>
              </a:rPr>
              <a:t>de</a:t>
            </a:r>
            <a:r>
              <a:rPr lang="nl-BE" altLang="nl-BE" sz="1600" dirty="0">
                <a:latin typeface="Arial" panose="020B0604020202020204" pitchFamily="34" charset="0"/>
                <a:cs typeface="Arial" panose="020B0604020202020204" pitchFamily="34" charset="0"/>
              </a:rPr>
              <a:t> plaatje.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We </a:t>
            </a:r>
            <a:r>
              <a:rPr lang="nl-BE" altLang="nl-BE" sz="1600" dirty="0">
                <a:latin typeface="Arial" panose="020B0604020202020204" pitchFamily="34" charset="0"/>
                <a:cs typeface="Arial" panose="020B0604020202020204" pitchFamily="34" charset="0"/>
              </a:rPr>
              <a:t>contoleren de afstand pennetje-plaatje.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We </a:t>
            </a:r>
            <a:r>
              <a:rPr lang="nl-BE" altLang="nl-BE" sz="1600" dirty="0">
                <a:latin typeface="Arial" panose="020B0604020202020204" pitchFamily="34" charset="0"/>
                <a:cs typeface="Arial" panose="020B0604020202020204" pitchFamily="34" charset="0"/>
              </a:rPr>
              <a:t>veranderen nog niets en controleren nu het 3</a:t>
            </a:r>
            <a:r>
              <a:rPr lang="nl-BE" altLang="nl-BE" sz="1600" baseline="30000" dirty="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punt. </a:t>
            </a:r>
          </a:p>
        </p:txBody>
      </p:sp>
      <p:sp>
        <p:nvSpPr>
          <p:cNvPr id="30" name="Tekstvak 34818"/>
          <p:cNvSpPr txBox="1">
            <a:spLocks noChangeArrowheads="1"/>
          </p:cNvSpPr>
          <p:nvPr/>
        </p:nvSpPr>
        <p:spPr bwMode="auto">
          <a:xfrm>
            <a:off x="10863362" y="1952236"/>
            <a:ext cx="8921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Pennetje</a:t>
            </a:r>
          </a:p>
        </p:txBody>
      </p:sp>
      <p:cxnSp>
        <p:nvCxnSpPr>
          <p:cNvPr id="31" name="Rechte verbindingslijn met pijl 30"/>
          <p:cNvCxnSpPr>
            <a:stCxn id="30" idx="0"/>
          </p:cNvCxnSpPr>
          <p:nvPr/>
        </p:nvCxnSpPr>
        <p:spPr>
          <a:xfrm flipH="1" flipV="1">
            <a:off x="11214200" y="1637911"/>
            <a:ext cx="95250" cy="3143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a:spLocks noChangeArrowheads="1"/>
          </p:cNvSpPr>
          <p:nvPr/>
        </p:nvSpPr>
        <p:spPr bwMode="auto">
          <a:xfrm>
            <a:off x="3141336" y="5497023"/>
            <a:ext cx="8913131" cy="923330"/>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800" dirty="0" err="1" smtClean="0">
                <a:solidFill>
                  <a:srgbClr val="FF0000"/>
                </a:solidFill>
                <a:latin typeface="Arial" panose="020B0604020202020204" pitchFamily="34" charset="0"/>
                <a:cs typeface="Arial" panose="020B0604020202020204" pitchFamily="34" charset="0"/>
              </a:rPr>
              <a:t>Wijzeren</a:t>
            </a:r>
            <a:r>
              <a:rPr lang="nl-BE" altLang="nl-BE" sz="1800" dirty="0" smtClean="0">
                <a:solidFill>
                  <a:srgbClr val="FF0000"/>
                </a:solidFill>
                <a:latin typeface="Arial" panose="020B0604020202020204" pitchFamily="34" charset="0"/>
                <a:cs typeface="Arial" panose="020B0604020202020204" pitchFamily="34" charset="0"/>
              </a:rPr>
              <a:t> is aangewezen telkens we het steenkoppel openleggen</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De </a:t>
            </a:r>
            <a:r>
              <a:rPr lang="nl-BE" altLang="nl-BE" sz="1800" dirty="0">
                <a:solidFill>
                  <a:srgbClr val="FF0000"/>
                </a:solidFill>
                <a:latin typeface="Arial" panose="020B0604020202020204" pitchFamily="34" charset="0"/>
                <a:cs typeface="Arial" panose="020B0604020202020204" pitchFamily="34" charset="0"/>
              </a:rPr>
              <a:t>spil </a:t>
            </a:r>
            <a:r>
              <a:rPr lang="nl-BE" altLang="nl-BE" sz="1800" dirty="0" smtClean="0">
                <a:solidFill>
                  <a:srgbClr val="FF0000"/>
                </a:solidFill>
                <a:latin typeface="Arial" panose="020B0604020202020204" pitchFamily="34" charset="0"/>
                <a:cs typeface="Arial" panose="020B0604020202020204" pitchFamily="34" charset="0"/>
              </a:rPr>
              <a:t>moet loodrecht staan t.o.v. </a:t>
            </a:r>
            <a:r>
              <a:rPr lang="nl-BE" altLang="nl-BE" sz="1800" dirty="0">
                <a:solidFill>
                  <a:srgbClr val="FF0000"/>
                </a:solidFill>
                <a:latin typeface="Arial" panose="020B0604020202020204" pitchFamily="34" charset="0"/>
                <a:cs typeface="Arial" panose="020B0604020202020204" pitchFamily="34" charset="0"/>
              </a:rPr>
              <a:t>het liggeroppervlak en </a:t>
            </a:r>
            <a:r>
              <a:rPr lang="nl-BE" altLang="nl-BE" sz="1800" dirty="0" smtClean="0">
                <a:solidFill>
                  <a:srgbClr val="FF0000"/>
                </a:solidFill>
                <a:latin typeface="Arial" panose="020B0604020202020204" pitchFamily="34" charset="0"/>
                <a:cs typeface="Arial" panose="020B0604020202020204" pitchFamily="34" charset="0"/>
              </a:rPr>
              <a:t>in </a:t>
            </a:r>
            <a:r>
              <a:rPr lang="nl-BE" altLang="nl-BE" sz="1800" dirty="0">
                <a:solidFill>
                  <a:srgbClr val="FF0000"/>
                </a:solidFill>
                <a:latin typeface="Arial" panose="020B0604020202020204" pitchFamily="34" charset="0"/>
                <a:cs typeface="Arial" panose="020B0604020202020204" pitchFamily="34" charset="0"/>
              </a:rPr>
              <a:t>het hart van de </a:t>
            </a:r>
            <a:r>
              <a:rPr lang="nl-BE" altLang="nl-BE" sz="1800" dirty="0" smtClean="0">
                <a:solidFill>
                  <a:srgbClr val="FF0000"/>
                </a:solidFill>
                <a:latin typeface="Arial" panose="020B0604020202020204" pitchFamily="34" charset="0"/>
                <a:cs typeface="Arial" panose="020B0604020202020204" pitchFamily="34" charset="0"/>
              </a:rPr>
              <a:t>ligger</a:t>
            </a:r>
          </a:p>
          <a:p>
            <a:pPr marL="285750" indent="-285750">
              <a:lnSpc>
                <a:spcPct val="100000"/>
              </a:lnSpc>
              <a:spcBef>
                <a:spcPct val="0"/>
              </a:spcBef>
            </a:pPr>
            <a:r>
              <a:rPr lang="nl-BE" altLang="nl-BE" sz="1800" dirty="0" smtClean="0">
                <a:solidFill>
                  <a:srgbClr val="FF0000"/>
                </a:solidFill>
                <a:latin typeface="Arial" panose="020B0604020202020204" pitchFamily="34" charset="0"/>
                <a:cs typeface="Arial" panose="020B0604020202020204" pitchFamily="34" charset="0"/>
              </a:rPr>
              <a:t>De bolspil heeft een grote invloed op een goed strijkende loper met balanceer rijn</a:t>
            </a:r>
            <a:endParaRPr lang="nl-BE" altLang="nl-BE" sz="1800" dirty="0">
              <a:latin typeface="Arial" panose="020B0604020202020204" pitchFamily="34" charset="0"/>
              <a:cs typeface="Arial" panose="020B0604020202020204" pitchFamily="34" charset="0"/>
            </a:endParaRPr>
          </a:p>
        </p:txBody>
      </p:sp>
      <p:pic>
        <p:nvPicPr>
          <p:cNvPr id="33" name="Afbeelding 3484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267924" y="2336388"/>
            <a:ext cx="2606675"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kstvak 34844"/>
          <p:cNvSpPr txBox="1">
            <a:spLocks noChangeArrowheads="1"/>
          </p:cNvSpPr>
          <p:nvPr/>
        </p:nvSpPr>
        <p:spPr bwMode="auto">
          <a:xfrm>
            <a:off x="9267924" y="4398550"/>
            <a:ext cx="2606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400" dirty="0">
                <a:latin typeface="Arial" panose="020B0604020202020204" pitchFamily="34" charset="0"/>
                <a:cs typeface="Arial" panose="020B0604020202020204" pitchFamily="34" charset="0"/>
              </a:rPr>
              <a:t>Controle vanaf taplager</a:t>
            </a:r>
          </a:p>
        </p:txBody>
      </p:sp>
      <p:sp>
        <p:nvSpPr>
          <p:cNvPr id="35" name="Tekstvak 1"/>
          <p:cNvSpPr txBox="1">
            <a:spLocks noChangeArrowheads="1"/>
          </p:cNvSpPr>
          <p:nvPr/>
        </p:nvSpPr>
        <p:spPr bwMode="auto">
          <a:xfrm>
            <a:off x="873125" y="4269885"/>
            <a:ext cx="4429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wig</a:t>
            </a:r>
          </a:p>
        </p:txBody>
      </p:sp>
      <p:cxnSp>
        <p:nvCxnSpPr>
          <p:cNvPr id="36" name="Rechte verbindingslijn met pijl 35"/>
          <p:cNvCxnSpPr>
            <a:stCxn id="35" idx="3"/>
          </p:cNvCxnSpPr>
          <p:nvPr/>
        </p:nvCxnSpPr>
        <p:spPr>
          <a:xfrm>
            <a:off x="1316038" y="4407998"/>
            <a:ext cx="92075" cy="261937"/>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kstvak 36"/>
          <p:cNvSpPr txBox="1">
            <a:spLocks noChangeArrowheads="1"/>
          </p:cNvSpPr>
          <p:nvPr/>
        </p:nvSpPr>
        <p:spPr bwMode="auto">
          <a:xfrm>
            <a:off x="3100388" y="4577121"/>
            <a:ext cx="6894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Waar de ruimte het grootst is slaan we de wig in het steenoog aan.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Waar </a:t>
            </a:r>
            <a:r>
              <a:rPr lang="nl-BE" altLang="nl-BE" sz="1600" dirty="0">
                <a:latin typeface="Arial" panose="020B0604020202020204" pitchFamily="34" charset="0"/>
                <a:cs typeface="Arial" panose="020B0604020202020204" pitchFamily="34" charset="0"/>
              </a:rPr>
              <a:t>de afstand het kleinste is lossen we de wig iets.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We </a:t>
            </a:r>
            <a:r>
              <a:rPr lang="nl-BE" altLang="nl-BE" sz="1600" dirty="0">
                <a:latin typeface="Arial" panose="020B0604020202020204" pitchFamily="34" charset="0"/>
                <a:cs typeface="Arial" panose="020B0604020202020204" pitchFamily="34" charset="0"/>
              </a:rPr>
              <a:t>doen dit tot de 3 meetpunten gelijk zijn.</a:t>
            </a:r>
          </a:p>
        </p:txBody>
      </p:sp>
      <p:sp>
        <p:nvSpPr>
          <p:cNvPr id="38" name="Tekstvak 9"/>
          <p:cNvSpPr txBox="1">
            <a:spLocks noChangeArrowheads="1"/>
          </p:cNvSpPr>
          <p:nvPr/>
        </p:nvSpPr>
        <p:spPr bwMode="auto">
          <a:xfrm>
            <a:off x="1316038" y="1415059"/>
            <a:ext cx="497704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solidFill>
                  <a:srgbClr val="FF0000"/>
                </a:solidFill>
                <a:latin typeface="Arial" panose="020B0604020202020204" pitchFamily="34" charset="0"/>
                <a:cs typeface="Arial" panose="020B0604020202020204" pitchFamily="34" charset="0"/>
              </a:rPr>
              <a:t>Draai nooit met de wijzer enkel met de spil!!!!</a:t>
            </a:r>
          </a:p>
        </p:txBody>
      </p:sp>
      <p:cxnSp>
        <p:nvCxnSpPr>
          <p:cNvPr id="39" name="Rechte verbindingslijn met pijl 38"/>
          <p:cNvCxnSpPr/>
          <p:nvPr/>
        </p:nvCxnSpPr>
        <p:spPr>
          <a:xfrm flipV="1">
            <a:off x="1042219" y="4669935"/>
            <a:ext cx="550044" cy="542925"/>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kstvak 39"/>
          <p:cNvSpPr txBox="1"/>
          <p:nvPr/>
        </p:nvSpPr>
        <p:spPr>
          <a:xfrm>
            <a:off x="1316038" y="950990"/>
            <a:ext cx="7694983" cy="369332"/>
          </a:xfrm>
          <a:prstGeom prst="rect">
            <a:avLst/>
          </a:prstGeom>
          <a:noFill/>
        </p:spPr>
        <p:txBody>
          <a:bodyPr wrap="square" rtlCol="0">
            <a:spAutoFit/>
          </a:bodyPr>
          <a:lstStyle/>
          <a:p>
            <a:r>
              <a:rPr lang="nl-BE" dirty="0" smtClean="0">
                <a:latin typeface="Arial" panose="020B0604020202020204" pitchFamily="34" charset="0"/>
                <a:cs typeface="Arial" panose="020B0604020202020204" pitchFamily="34" charset="0"/>
              </a:rPr>
              <a:t>Om de bolspil te centeren kunnen we gebruik maken van de ‘steenwijzer’</a:t>
            </a:r>
            <a:endParaRPr lang="nl-B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926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ppt_x"/>
                                          </p:val>
                                        </p:tav>
                                        <p:tav tm="100000">
                                          <p:val>
                                            <p:strVal val="#ppt_x"/>
                                          </p:val>
                                        </p:tav>
                                      </p:tavLst>
                                    </p:anim>
                                    <p:anim calcmode="lin" valueType="num">
                                      <p:cBhvr additive="base">
                                        <p:cTn id="2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1+#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1+#ppt_w/2"/>
                                          </p:val>
                                        </p:tav>
                                        <p:tav tm="100000">
                                          <p:val>
                                            <p:strVal val="#ppt_x"/>
                                          </p:val>
                                        </p:tav>
                                      </p:tavLst>
                                    </p:anim>
                                    <p:anim calcmode="lin" valueType="num">
                                      <p:cBhvr additive="base">
                                        <p:cTn id="36"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P spid="32" grpId="0" animBg="1"/>
      <p:bldP spid="34"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Uitrichten stut</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54</a:t>
            </a:fld>
            <a:endParaRPr lang="nl-BE"/>
          </a:p>
        </p:txBody>
      </p:sp>
      <p:pic>
        <p:nvPicPr>
          <p:cNvPr id="9" name="Afbeelding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8820" y="1384729"/>
            <a:ext cx="2625725" cy="419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vak 24"/>
          <p:cNvSpPr txBox="1">
            <a:spLocks noChangeArrowheads="1"/>
          </p:cNvSpPr>
          <p:nvPr/>
        </p:nvSpPr>
        <p:spPr bwMode="auto">
          <a:xfrm>
            <a:off x="5591650" y="2362805"/>
            <a:ext cx="346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dirty="0">
                <a:latin typeface="AR JULIAN" panose="02000000000000000000" pitchFamily="2" charset="0"/>
              </a:rPr>
              <a:t>10</a:t>
            </a:r>
          </a:p>
        </p:txBody>
      </p:sp>
      <p:sp>
        <p:nvSpPr>
          <p:cNvPr id="13" name="Tekstvak 25"/>
          <p:cNvSpPr txBox="1">
            <a:spLocks noChangeArrowheads="1"/>
          </p:cNvSpPr>
          <p:nvPr/>
        </p:nvSpPr>
        <p:spPr bwMode="auto">
          <a:xfrm>
            <a:off x="5593457" y="3478405"/>
            <a:ext cx="3635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dirty="0">
                <a:latin typeface="AR JULIAN" panose="02000000000000000000" pitchFamily="2" charset="0"/>
              </a:rPr>
              <a:t>10</a:t>
            </a:r>
          </a:p>
        </p:txBody>
      </p:sp>
      <p:sp>
        <p:nvSpPr>
          <p:cNvPr id="14" name="Tekstvak 26"/>
          <p:cNvSpPr txBox="1">
            <a:spLocks noChangeArrowheads="1"/>
          </p:cNvSpPr>
          <p:nvPr/>
        </p:nvSpPr>
        <p:spPr bwMode="auto">
          <a:xfrm>
            <a:off x="5974070" y="958486"/>
            <a:ext cx="1825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Schietlood van uit hart taplager</a:t>
            </a:r>
          </a:p>
        </p:txBody>
      </p:sp>
      <p:cxnSp>
        <p:nvCxnSpPr>
          <p:cNvPr id="15" name="Rechte verbindingslijn 14"/>
          <p:cNvCxnSpPr/>
          <p:nvPr/>
        </p:nvCxnSpPr>
        <p:spPr>
          <a:xfrm flipV="1">
            <a:off x="5863144" y="4362417"/>
            <a:ext cx="0" cy="612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p:cNvCxnSpPr/>
          <p:nvPr/>
        </p:nvCxnSpPr>
        <p:spPr>
          <a:xfrm>
            <a:off x="4962833" y="4987076"/>
            <a:ext cx="617537"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kstvak 49"/>
          <p:cNvSpPr txBox="1">
            <a:spLocks noChangeArrowheads="1"/>
          </p:cNvSpPr>
          <p:nvPr/>
        </p:nvSpPr>
        <p:spPr bwMode="auto">
          <a:xfrm>
            <a:off x="6315382" y="1925273"/>
            <a:ext cx="758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Ligger</a:t>
            </a:r>
          </a:p>
        </p:txBody>
      </p:sp>
      <p:sp>
        <p:nvSpPr>
          <p:cNvPr id="20" name="Tekstvak 50"/>
          <p:cNvSpPr txBox="1">
            <a:spLocks noChangeArrowheads="1"/>
          </p:cNvSpPr>
          <p:nvPr/>
        </p:nvSpPr>
        <p:spPr bwMode="auto">
          <a:xfrm>
            <a:off x="4389607" y="2589641"/>
            <a:ext cx="1000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Vulhout</a:t>
            </a:r>
          </a:p>
        </p:txBody>
      </p:sp>
      <p:sp>
        <p:nvSpPr>
          <p:cNvPr id="21" name="Tekstvak 51"/>
          <p:cNvSpPr txBox="1">
            <a:spLocks noChangeArrowheads="1"/>
          </p:cNvSpPr>
          <p:nvPr/>
        </p:nvSpPr>
        <p:spPr bwMode="auto">
          <a:xfrm>
            <a:off x="4281795" y="3334973"/>
            <a:ext cx="5651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 JULIAN" panose="02000000000000000000" pitchFamily="2" charset="0"/>
              </a:rPr>
              <a:t>Stut</a:t>
            </a:r>
          </a:p>
        </p:txBody>
      </p:sp>
      <p:sp>
        <p:nvSpPr>
          <p:cNvPr id="22" name="Tekstvak 52"/>
          <p:cNvSpPr txBox="1">
            <a:spLocks noChangeArrowheads="1"/>
          </p:cNvSpPr>
          <p:nvPr/>
        </p:nvSpPr>
        <p:spPr bwMode="auto">
          <a:xfrm>
            <a:off x="4281795" y="4668417"/>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 JULIAN" panose="02000000000000000000" pitchFamily="2" charset="0"/>
              </a:rPr>
              <a:t>Stut</a:t>
            </a:r>
          </a:p>
        </p:txBody>
      </p:sp>
      <p:sp>
        <p:nvSpPr>
          <p:cNvPr id="23" name="Tekstvak 53"/>
          <p:cNvSpPr txBox="1">
            <a:spLocks noChangeArrowheads="1"/>
          </p:cNvSpPr>
          <p:nvPr/>
        </p:nvSpPr>
        <p:spPr bwMode="auto">
          <a:xfrm>
            <a:off x="4283643" y="3888876"/>
            <a:ext cx="822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 JULIAN" panose="02000000000000000000" pitchFamily="2" charset="0"/>
              </a:rPr>
              <a:t>Pasbalk</a:t>
            </a:r>
          </a:p>
        </p:txBody>
      </p:sp>
      <p:sp>
        <p:nvSpPr>
          <p:cNvPr id="24" name="Tekstvak 54"/>
          <p:cNvSpPr txBox="1">
            <a:spLocks noChangeArrowheads="1"/>
          </p:cNvSpPr>
          <p:nvPr/>
        </p:nvSpPr>
        <p:spPr bwMode="auto">
          <a:xfrm>
            <a:off x="6083685" y="2627645"/>
            <a:ext cx="979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200" dirty="0">
                <a:latin typeface="Arial" panose="020B0604020202020204" pitchFamily="34" charset="0"/>
                <a:cs typeface="Arial" panose="020B0604020202020204" pitchFamily="34" charset="0"/>
              </a:rPr>
              <a:t>Schroefoog</a:t>
            </a:r>
          </a:p>
        </p:txBody>
      </p:sp>
      <p:cxnSp>
        <p:nvCxnSpPr>
          <p:cNvPr id="25" name="Rechte verbindingslijn met pijl 24"/>
          <p:cNvCxnSpPr>
            <a:stCxn id="14" idx="1"/>
          </p:cNvCxnSpPr>
          <p:nvPr/>
        </p:nvCxnSpPr>
        <p:spPr>
          <a:xfrm flipH="1">
            <a:off x="5580370" y="1188673"/>
            <a:ext cx="393700" cy="176213"/>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p:nvPr/>
        </p:nvCxnSpPr>
        <p:spPr>
          <a:xfrm flipV="1">
            <a:off x="5104120" y="4055835"/>
            <a:ext cx="293687"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Rechte verbindingslijn met pijl 29"/>
          <p:cNvCxnSpPr/>
          <p:nvPr/>
        </p:nvCxnSpPr>
        <p:spPr>
          <a:xfrm flipV="1">
            <a:off x="4781857" y="2026873"/>
            <a:ext cx="322263" cy="59055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Rechte verbindingslijn met pijl 30"/>
          <p:cNvCxnSpPr>
            <a:stCxn id="21" idx="3"/>
          </p:cNvCxnSpPr>
          <p:nvPr/>
        </p:nvCxnSpPr>
        <p:spPr>
          <a:xfrm flipV="1">
            <a:off x="4846945" y="3487373"/>
            <a:ext cx="504825" cy="794"/>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a:stCxn id="22" idx="3"/>
          </p:cNvCxnSpPr>
          <p:nvPr/>
        </p:nvCxnSpPr>
        <p:spPr>
          <a:xfrm>
            <a:off x="4848532" y="4822404"/>
            <a:ext cx="603250" cy="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p:cNvSpPr txBox="1"/>
          <p:nvPr/>
        </p:nvSpPr>
        <p:spPr>
          <a:xfrm>
            <a:off x="5032658" y="4971549"/>
            <a:ext cx="338554" cy="246221"/>
          </a:xfrm>
          <a:prstGeom prst="rect">
            <a:avLst/>
          </a:prstGeom>
          <a:noFill/>
        </p:spPr>
        <p:txBody>
          <a:bodyPr vert="vert270">
            <a:spAutoFit/>
          </a:bodyPr>
          <a:lstStyle/>
          <a:p>
            <a:pPr>
              <a:defRPr/>
            </a:pPr>
            <a:r>
              <a:rPr lang="nl-BE" sz="1000" dirty="0">
                <a:latin typeface="AR JULIAN" panose="02000000000000000000" pitchFamily="2" charset="0"/>
              </a:rPr>
              <a:t>10</a:t>
            </a:r>
          </a:p>
        </p:txBody>
      </p:sp>
      <p:sp>
        <p:nvSpPr>
          <p:cNvPr id="34" name="Tekstvak 74"/>
          <p:cNvSpPr txBox="1">
            <a:spLocks noChangeArrowheads="1"/>
          </p:cNvSpPr>
          <p:nvPr/>
        </p:nvSpPr>
        <p:spPr bwMode="auto">
          <a:xfrm>
            <a:off x="5599707" y="4584555"/>
            <a:ext cx="30956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000" dirty="0">
                <a:latin typeface="AR JULIAN" panose="02000000000000000000" pitchFamily="2" charset="0"/>
              </a:rPr>
              <a:t>10</a:t>
            </a:r>
          </a:p>
        </p:txBody>
      </p:sp>
      <p:cxnSp>
        <p:nvCxnSpPr>
          <p:cNvPr id="35" name="Rechte verbindingslijn 34"/>
          <p:cNvCxnSpPr/>
          <p:nvPr/>
        </p:nvCxnSpPr>
        <p:spPr>
          <a:xfrm>
            <a:off x="5480172" y="3862824"/>
            <a:ext cx="5400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kstvak 80"/>
          <p:cNvSpPr txBox="1">
            <a:spLocks noChangeArrowheads="1"/>
          </p:cNvSpPr>
          <p:nvPr/>
        </p:nvSpPr>
        <p:spPr bwMode="auto">
          <a:xfrm>
            <a:off x="4084945" y="1364886"/>
            <a:ext cx="10382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Taatspotje</a:t>
            </a:r>
          </a:p>
        </p:txBody>
      </p:sp>
      <p:cxnSp>
        <p:nvCxnSpPr>
          <p:cNvPr id="38" name="Rechte verbindingslijn met pijl 37"/>
          <p:cNvCxnSpPr/>
          <p:nvPr/>
        </p:nvCxnSpPr>
        <p:spPr>
          <a:xfrm>
            <a:off x="5123170" y="1517286"/>
            <a:ext cx="274636" cy="152466"/>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kstvak 84"/>
          <p:cNvSpPr txBox="1">
            <a:spLocks noChangeArrowheads="1"/>
          </p:cNvSpPr>
          <p:nvPr/>
        </p:nvSpPr>
        <p:spPr bwMode="auto">
          <a:xfrm>
            <a:off x="52585" y="1211061"/>
            <a:ext cx="40853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We plaatsen de steenbus zoals bij de bolspil.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De </a:t>
            </a:r>
            <a:r>
              <a:rPr lang="nl-BE" altLang="nl-BE" sz="1600" dirty="0">
                <a:latin typeface="Arial" panose="020B0604020202020204" pitchFamily="34" charset="0"/>
                <a:cs typeface="Arial" panose="020B0604020202020204" pitchFamily="34" charset="0"/>
              </a:rPr>
              <a:t>stut met taatspotje door het hart.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Laten </a:t>
            </a:r>
            <a:r>
              <a:rPr lang="nl-BE" altLang="nl-BE" sz="1600" dirty="0">
                <a:latin typeface="Arial" panose="020B0604020202020204" pitchFamily="34" charset="0"/>
                <a:cs typeface="Arial" panose="020B0604020202020204" pitchFamily="34" charset="0"/>
              </a:rPr>
              <a:t>dan een schietlood vanuit het hart taplager tot in het hart van het taatspotje.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Met </a:t>
            </a:r>
            <a:r>
              <a:rPr lang="nl-BE" altLang="nl-BE" sz="1600" dirty="0">
                <a:latin typeface="Arial" panose="020B0604020202020204" pitchFamily="34" charset="0"/>
                <a:cs typeface="Arial" panose="020B0604020202020204" pitchFamily="34" charset="0"/>
              </a:rPr>
              <a:t>3 wiggen houden we de bus voorlopig op zijn plaats.</a:t>
            </a:r>
          </a:p>
        </p:txBody>
      </p:sp>
      <p:sp>
        <p:nvSpPr>
          <p:cNvPr id="40" name="Tekstvak 85"/>
          <p:cNvSpPr txBox="1">
            <a:spLocks noChangeArrowheads="1"/>
          </p:cNvSpPr>
          <p:nvPr/>
        </p:nvSpPr>
        <p:spPr bwMode="auto">
          <a:xfrm>
            <a:off x="7718424" y="1685085"/>
            <a:ext cx="442436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Onder aan de houten steen bus draaien we 2 schroefogen onder een hoek van 90° op </a:t>
            </a:r>
            <a:r>
              <a:rPr lang="nl-BE" altLang="nl-BE" sz="1600" dirty="0" smtClean="0">
                <a:latin typeface="Arial" panose="020B0604020202020204" pitchFamily="34" charset="0"/>
                <a:cs typeface="Arial" panose="020B0604020202020204" pitchFamily="34" charset="0"/>
              </a:rPr>
              <a:t>10 cm </a:t>
            </a:r>
            <a:r>
              <a:rPr lang="nl-BE" altLang="nl-BE" sz="1600" dirty="0">
                <a:latin typeface="Arial" panose="020B0604020202020204" pitchFamily="34" charset="0"/>
                <a:cs typeface="Arial" panose="020B0604020202020204" pitchFamily="34" charset="0"/>
              </a:rPr>
              <a:t>van de stut.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Hieraan </a:t>
            </a:r>
            <a:r>
              <a:rPr lang="nl-BE" altLang="nl-BE" sz="1600" dirty="0">
                <a:latin typeface="Arial" panose="020B0604020202020204" pitchFamily="34" charset="0"/>
                <a:cs typeface="Arial" panose="020B0604020202020204" pitchFamily="34" charset="0"/>
              </a:rPr>
              <a:t>hangen we 2 schietloodjes. </a:t>
            </a:r>
            <a:endParaRPr lang="nl-BE" altLang="nl-BE" sz="1600" dirty="0" smtClean="0">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latin typeface="Arial" panose="020B0604020202020204" pitchFamily="34" charset="0"/>
                <a:cs typeface="Arial" panose="020B0604020202020204" pitchFamily="34" charset="0"/>
              </a:rPr>
              <a:t>We </a:t>
            </a:r>
            <a:r>
              <a:rPr lang="nl-BE" altLang="nl-BE" sz="1600" dirty="0">
                <a:latin typeface="Arial" panose="020B0604020202020204" pitchFamily="34" charset="0"/>
                <a:cs typeface="Arial" panose="020B0604020202020204" pitchFamily="34" charset="0"/>
              </a:rPr>
              <a:t>verstellen de stut op de vondelbalk tot we onder en boven gelijke afstanden (10 cm) hebben en zetten de stut vast.  </a:t>
            </a:r>
          </a:p>
        </p:txBody>
      </p:sp>
      <p:sp>
        <p:nvSpPr>
          <p:cNvPr id="43" name="Tekstvak 91"/>
          <p:cNvSpPr txBox="1">
            <a:spLocks noChangeArrowheads="1"/>
          </p:cNvSpPr>
          <p:nvPr/>
        </p:nvSpPr>
        <p:spPr bwMode="auto">
          <a:xfrm>
            <a:off x="52585" y="4100024"/>
            <a:ext cx="41205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latin typeface="Arial" panose="020B0604020202020204" pitchFamily="34" charset="0"/>
                <a:cs typeface="Arial" panose="020B0604020202020204" pitchFamily="34" charset="0"/>
              </a:rPr>
              <a:t>Nadat de stut vast gezet is op de vonderbalk kunnen we de steenbus ook vastzetten in het liggeroog met vulhouten en eventueel opgieten met gips.</a:t>
            </a:r>
          </a:p>
        </p:txBody>
      </p:sp>
      <p:sp>
        <p:nvSpPr>
          <p:cNvPr id="44" name="Tekstvak 92"/>
          <p:cNvSpPr txBox="1">
            <a:spLocks noChangeArrowheads="1"/>
          </p:cNvSpPr>
          <p:nvPr/>
        </p:nvSpPr>
        <p:spPr bwMode="auto">
          <a:xfrm>
            <a:off x="6250157" y="4100024"/>
            <a:ext cx="5781490" cy="206210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00000"/>
              </a:lnSpc>
              <a:spcBef>
                <a:spcPct val="0"/>
              </a:spcBef>
            </a:pPr>
            <a:r>
              <a:rPr lang="nl-BE" altLang="nl-BE" sz="1600" dirty="0">
                <a:solidFill>
                  <a:srgbClr val="FF0000"/>
                </a:solidFill>
                <a:latin typeface="Arial" panose="020B0604020202020204" pitchFamily="34" charset="0"/>
                <a:cs typeface="Arial" panose="020B0604020202020204" pitchFamily="34" charset="0"/>
              </a:rPr>
              <a:t>De hoogte van het taatspotje boven de ligger is van belang. </a:t>
            </a:r>
            <a:endParaRPr lang="nl-BE" altLang="nl-BE" sz="1600" dirty="0" smtClean="0">
              <a:solidFill>
                <a:srgbClr val="FF0000"/>
              </a:solidFill>
              <a:latin typeface="Arial" panose="020B0604020202020204" pitchFamily="34" charset="0"/>
              <a:cs typeface="Arial" panose="020B0604020202020204" pitchFamily="34" charset="0"/>
            </a:endParaRP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Hier komt het pennetje in waarop de rijn komt </a:t>
            </a:r>
          </a:p>
          <a:p>
            <a:pPr marL="285750" indent="-285750">
              <a:lnSpc>
                <a:spcPct val="100000"/>
              </a:lnSpc>
              <a:spcBef>
                <a:spcPct val="0"/>
              </a:spcBef>
            </a:pPr>
            <a:r>
              <a:rPr lang="nl-BE" altLang="nl-BE" sz="1600" dirty="0">
                <a:solidFill>
                  <a:srgbClr val="FF0000"/>
                </a:solidFill>
                <a:latin typeface="Arial" panose="020B0604020202020204" pitchFamily="34" charset="0"/>
                <a:cs typeface="Arial" panose="020B0604020202020204" pitchFamily="34" charset="0"/>
              </a:rPr>
              <a:t>Hebben we een mooie </a:t>
            </a:r>
            <a:r>
              <a:rPr lang="nl-BE" altLang="nl-BE" sz="1600" dirty="0" smtClean="0">
                <a:solidFill>
                  <a:srgbClr val="FF0000"/>
                </a:solidFill>
                <a:latin typeface="Arial" panose="020B0604020202020204" pitchFamily="34" charset="0"/>
                <a:cs typeface="Arial" panose="020B0604020202020204" pitchFamily="34" charset="0"/>
              </a:rPr>
              <a:t>rechte </a:t>
            </a:r>
            <a:r>
              <a:rPr lang="nl-BE" altLang="nl-BE" sz="1600" dirty="0">
                <a:solidFill>
                  <a:srgbClr val="FF0000"/>
                </a:solidFill>
                <a:latin typeface="Arial" panose="020B0604020202020204" pitchFamily="34" charset="0"/>
                <a:cs typeface="Arial" panose="020B0604020202020204" pitchFamily="34" charset="0"/>
              </a:rPr>
              <a:t>stut dan kan dit ook met een waterpas </a:t>
            </a:r>
            <a:r>
              <a:rPr lang="nl-BE" altLang="nl-BE" sz="1600" dirty="0" err="1">
                <a:solidFill>
                  <a:srgbClr val="FF0000"/>
                </a:solidFill>
                <a:latin typeface="Arial" panose="020B0604020202020204" pitchFamily="34" charset="0"/>
                <a:cs typeface="Arial" panose="020B0604020202020204" pitchFamily="34" charset="0"/>
              </a:rPr>
              <a:t>ipv</a:t>
            </a:r>
            <a:r>
              <a:rPr lang="nl-BE" altLang="nl-BE" sz="1600" dirty="0">
                <a:solidFill>
                  <a:srgbClr val="FF0000"/>
                </a:solidFill>
                <a:latin typeface="Arial" panose="020B0604020202020204" pitchFamily="34" charset="0"/>
                <a:cs typeface="Arial" panose="020B0604020202020204" pitchFamily="34" charset="0"/>
              </a:rPr>
              <a:t> </a:t>
            </a:r>
            <a:r>
              <a:rPr lang="nl-BE" altLang="nl-BE" sz="1600" dirty="0" smtClean="0">
                <a:solidFill>
                  <a:srgbClr val="FF0000"/>
                </a:solidFill>
                <a:latin typeface="Arial" panose="020B0604020202020204" pitchFamily="34" charset="0"/>
                <a:cs typeface="Arial" panose="020B0604020202020204" pitchFamily="34" charset="0"/>
              </a:rPr>
              <a:t>schietlood</a:t>
            </a: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Het nauwkeurig plaatsen van de stut is minder belangrijk dan de bolspil</a:t>
            </a:r>
          </a:p>
          <a:p>
            <a:pPr marL="285750" indent="-285750">
              <a:lnSpc>
                <a:spcPct val="100000"/>
              </a:lnSpc>
              <a:spcBef>
                <a:spcPct val="0"/>
              </a:spcBef>
            </a:pPr>
            <a:r>
              <a:rPr lang="nl-BE" altLang="nl-BE" sz="1600" dirty="0" smtClean="0">
                <a:solidFill>
                  <a:srgbClr val="FF0000"/>
                </a:solidFill>
                <a:latin typeface="Arial" panose="020B0604020202020204" pitchFamily="34" charset="0"/>
                <a:cs typeface="Arial" panose="020B0604020202020204" pitchFamily="34" charset="0"/>
              </a:rPr>
              <a:t>De stut heeft geen invloed op de loper</a:t>
            </a:r>
            <a:endParaRPr lang="nl-BE" altLang="nl-BE" sz="1600" dirty="0">
              <a:solidFill>
                <a:srgbClr val="FF0000"/>
              </a:solidFill>
              <a:latin typeface="Arial" panose="020B0604020202020204" pitchFamily="34" charset="0"/>
              <a:cs typeface="Arial" panose="020B0604020202020204" pitchFamily="34" charset="0"/>
            </a:endParaRPr>
          </a:p>
        </p:txBody>
      </p:sp>
      <p:cxnSp>
        <p:nvCxnSpPr>
          <p:cNvPr id="46" name="Rechte verbindingslijn met pijl 45"/>
          <p:cNvCxnSpPr/>
          <p:nvPr/>
        </p:nvCxnSpPr>
        <p:spPr>
          <a:xfrm flipH="1" flipV="1">
            <a:off x="5461371" y="2385870"/>
            <a:ext cx="642938" cy="434975"/>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Rechte verbindingslijn 47"/>
          <p:cNvCxnSpPr/>
          <p:nvPr/>
        </p:nvCxnSpPr>
        <p:spPr>
          <a:xfrm>
            <a:off x="5021424" y="4884374"/>
            <a:ext cx="920750" cy="0"/>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56" name="Stroomdiagram: Verbindingslijn 55"/>
          <p:cNvSpPr/>
          <p:nvPr/>
        </p:nvSpPr>
        <p:spPr>
          <a:xfrm>
            <a:off x="5835957" y="2280080"/>
            <a:ext cx="107950" cy="10795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7" name="Stroomdiagram: Verbindingslijn 56"/>
          <p:cNvSpPr/>
          <p:nvPr/>
        </p:nvSpPr>
        <p:spPr>
          <a:xfrm>
            <a:off x="5420569" y="2280080"/>
            <a:ext cx="107950" cy="10795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cxnSp>
        <p:nvCxnSpPr>
          <p:cNvPr id="59" name="Rechte verbindingslijn met pijl 58"/>
          <p:cNvCxnSpPr/>
          <p:nvPr/>
        </p:nvCxnSpPr>
        <p:spPr>
          <a:xfrm flipH="1" flipV="1">
            <a:off x="5899088" y="2342787"/>
            <a:ext cx="195632" cy="437356"/>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Rechte verbindingslijn met pijl 61"/>
          <p:cNvCxnSpPr/>
          <p:nvPr/>
        </p:nvCxnSpPr>
        <p:spPr>
          <a:xfrm>
            <a:off x="5480172" y="958486"/>
            <a:ext cx="0" cy="674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Rechte verbindingslijn 63"/>
          <p:cNvCxnSpPr/>
          <p:nvPr/>
        </p:nvCxnSpPr>
        <p:spPr>
          <a:xfrm flipH="1">
            <a:off x="5471682" y="1669752"/>
            <a:ext cx="0" cy="3913915"/>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2" name="Rechte verbindingslijn met pijl 41"/>
          <p:cNvCxnSpPr/>
          <p:nvPr/>
        </p:nvCxnSpPr>
        <p:spPr>
          <a:xfrm>
            <a:off x="5886279" y="2388030"/>
            <a:ext cx="0" cy="1458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Rechte verbindingslijn met pijl 59"/>
          <p:cNvCxnSpPr/>
          <p:nvPr/>
        </p:nvCxnSpPr>
        <p:spPr>
          <a:xfrm>
            <a:off x="5471682" y="2398936"/>
            <a:ext cx="0" cy="1458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Rechte verbindingslijn met pijl 10"/>
          <p:cNvCxnSpPr/>
          <p:nvPr/>
        </p:nvCxnSpPr>
        <p:spPr>
          <a:xfrm>
            <a:off x="5593457" y="2398936"/>
            <a:ext cx="296475"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Rechte verbindingslijn met pijl 54"/>
          <p:cNvCxnSpPr/>
          <p:nvPr/>
        </p:nvCxnSpPr>
        <p:spPr>
          <a:xfrm>
            <a:off x="5593456" y="3692486"/>
            <a:ext cx="28800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5" name="Rechte verbindingslijn met pijl 44"/>
          <p:cNvCxnSpPr>
            <a:stCxn id="23" idx="3"/>
          </p:cNvCxnSpPr>
          <p:nvPr/>
        </p:nvCxnSpPr>
        <p:spPr>
          <a:xfrm>
            <a:off x="5105968" y="4042864"/>
            <a:ext cx="245802" cy="62555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Rechte verbindingslijn 60"/>
          <p:cNvCxnSpPr/>
          <p:nvPr/>
        </p:nvCxnSpPr>
        <p:spPr>
          <a:xfrm flipV="1">
            <a:off x="5591650" y="4375076"/>
            <a:ext cx="0" cy="61200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met pijl 62"/>
          <p:cNvCxnSpPr/>
          <p:nvPr/>
        </p:nvCxnSpPr>
        <p:spPr>
          <a:xfrm>
            <a:off x="5601932" y="4884374"/>
            <a:ext cx="288000"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Rechte verbindingslijn met pijl 49"/>
          <p:cNvCxnSpPr/>
          <p:nvPr/>
        </p:nvCxnSpPr>
        <p:spPr>
          <a:xfrm flipH="1">
            <a:off x="5461371" y="4987076"/>
            <a:ext cx="0" cy="28800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Rechte verbindingslijn 52"/>
          <p:cNvCxnSpPr/>
          <p:nvPr/>
        </p:nvCxnSpPr>
        <p:spPr>
          <a:xfrm>
            <a:off x="4975066" y="5275076"/>
            <a:ext cx="47313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0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2"/>
                                        </p:tgtEl>
                                        <p:attrNameLst>
                                          <p:attrName>style.visibility</p:attrName>
                                        </p:attrNameLst>
                                      </p:cBhvr>
                                      <p:to>
                                        <p:strVal val="visible"/>
                                      </p:to>
                                    </p:set>
                                    <p:anim calcmode="lin" valueType="num">
                                      <p:cBhvr additive="base">
                                        <p:cTn id="11" dur="500" fill="hold"/>
                                        <p:tgtEl>
                                          <p:spTgt spid="62"/>
                                        </p:tgtEl>
                                        <p:attrNameLst>
                                          <p:attrName>ppt_x</p:attrName>
                                        </p:attrNameLst>
                                      </p:cBhvr>
                                      <p:tavLst>
                                        <p:tav tm="0">
                                          <p:val>
                                            <p:strVal val="#ppt_x"/>
                                          </p:val>
                                        </p:tav>
                                        <p:tav tm="100000">
                                          <p:val>
                                            <p:strVal val="#ppt_x"/>
                                          </p:val>
                                        </p:tav>
                                      </p:tavLst>
                                    </p:anim>
                                    <p:anim calcmode="lin" valueType="num">
                                      <p:cBhvr additive="base">
                                        <p:cTn id="12" dur="500" fill="hold"/>
                                        <p:tgtEl>
                                          <p:spTgt spid="6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additive="base">
                                        <p:cTn id="29" dur="500" fill="hold"/>
                                        <p:tgtEl>
                                          <p:spTgt spid="40"/>
                                        </p:tgtEl>
                                        <p:attrNameLst>
                                          <p:attrName>ppt_x</p:attrName>
                                        </p:attrNameLst>
                                      </p:cBhvr>
                                      <p:tavLst>
                                        <p:tav tm="0">
                                          <p:val>
                                            <p:strVal val="#ppt_x"/>
                                          </p:val>
                                        </p:tav>
                                        <p:tav tm="100000">
                                          <p:val>
                                            <p:strVal val="#ppt_x"/>
                                          </p:val>
                                        </p:tav>
                                      </p:tavLst>
                                    </p:anim>
                                    <p:anim calcmode="lin" valueType="num">
                                      <p:cBhvr additive="base">
                                        <p:cTn id="3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additive="base">
                                        <p:cTn id="35" dur="500" fill="hold"/>
                                        <p:tgtEl>
                                          <p:spTgt spid="56"/>
                                        </p:tgtEl>
                                        <p:attrNameLst>
                                          <p:attrName>ppt_x</p:attrName>
                                        </p:attrNameLst>
                                      </p:cBhvr>
                                      <p:tavLst>
                                        <p:tav tm="0">
                                          <p:val>
                                            <p:strVal val="#ppt_x"/>
                                          </p:val>
                                        </p:tav>
                                        <p:tav tm="100000">
                                          <p:val>
                                            <p:strVal val="#ppt_x"/>
                                          </p:val>
                                        </p:tav>
                                      </p:tavLst>
                                    </p:anim>
                                    <p:anim calcmode="lin" valueType="num">
                                      <p:cBhvr additive="base">
                                        <p:cTn id="36" dur="500" fill="hold"/>
                                        <p:tgtEl>
                                          <p:spTgt spid="5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anim calcmode="lin" valueType="num">
                                      <p:cBhvr additive="base">
                                        <p:cTn id="39" dur="500" fill="hold"/>
                                        <p:tgtEl>
                                          <p:spTgt spid="57"/>
                                        </p:tgtEl>
                                        <p:attrNameLst>
                                          <p:attrName>ppt_x</p:attrName>
                                        </p:attrNameLst>
                                      </p:cBhvr>
                                      <p:tavLst>
                                        <p:tav tm="0">
                                          <p:val>
                                            <p:strVal val="#ppt_x"/>
                                          </p:val>
                                        </p:tav>
                                        <p:tav tm="100000">
                                          <p:val>
                                            <p:strVal val="#ppt_x"/>
                                          </p:val>
                                        </p:tav>
                                      </p:tavLst>
                                    </p:anim>
                                    <p:anim calcmode="lin" valueType="num">
                                      <p:cBhvr additive="base">
                                        <p:cTn id="40" dur="500" fill="hold"/>
                                        <p:tgtEl>
                                          <p:spTgt spid="5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base">
                                        <p:cTn id="57" dur="500" fill="hold"/>
                                        <p:tgtEl>
                                          <p:spTgt spid="60"/>
                                        </p:tgtEl>
                                        <p:attrNameLst>
                                          <p:attrName>ppt_x</p:attrName>
                                        </p:attrNameLst>
                                      </p:cBhvr>
                                      <p:tavLst>
                                        <p:tav tm="0">
                                          <p:val>
                                            <p:strVal val="#ppt_x"/>
                                          </p:val>
                                        </p:tav>
                                        <p:tav tm="100000">
                                          <p:val>
                                            <p:strVal val="#ppt_x"/>
                                          </p:val>
                                        </p:tav>
                                      </p:tavLst>
                                    </p:anim>
                                    <p:anim calcmode="lin" valueType="num">
                                      <p:cBhvr additive="base">
                                        <p:cTn id="58" dur="500" fill="hold"/>
                                        <p:tgtEl>
                                          <p:spTgt spid="6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additive="base">
                                        <p:cTn id="71" dur="500" fill="hold"/>
                                        <p:tgtEl>
                                          <p:spTgt spid="12"/>
                                        </p:tgtEl>
                                        <p:attrNameLst>
                                          <p:attrName>ppt_x</p:attrName>
                                        </p:attrNameLst>
                                      </p:cBhvr>
                                      <p:tavLst>
                                        <p:tav tm="0">
                                          <p:val>
                                            <p:strVal val="#ppt_x"/>
                                          </p:val>
                                        </p:tav>
                                        <p:tav tm="100000">
                                          <p:val>
                                            <p:strVal val="#ppt_x"/>
                                          </p:val>
                                        </p:tav>
                                      </p:tavLst>
                                    </p:anim>
                                    <p:anim calcmode="lin" valueType="num">
                                      <p:cBhvr additive="base">
                                        <p:cTn id="72" dur="500" fill="hold"/>
                                        <p:tgtEl>
                                          <p:spTgt spid="12"/>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55"/>
                                        </p:tgtEl>
                                        <p:attrNameLst>
                                          <p:attrName>style.visibility</p:attrName>
                                        </p:attrNameLst>
                                      </p:cBhvr>
                                      <p:to>
                                        <p:strVal val="visible"/>
                                      </p:to>
                                    </p:set>
                                    <p:anim calcmode="lin" valueType="num">
                                      <p:cBhvr additive="base">
                                        <p:cTn id="75" dur="500" fill="hold"/>
                                        <p:tgtEl>
                                          <p:spTgt spid="55"/>
                                        </p:tgtEl>
                                        <p:attrNameLst>
                                          <p:attrName>ppt_x</p:attrName>
                                        </p:attrNameLst>
                                      </p:cBhvr>
                                      <p:tavLst>
                                        <p:tav tm="0">
                                          <p:val>
                                            <p:strVal val="#ppt_x"/>
                                          </p:val>
                                        </p:tav>
                                        <p:tav tm="100000">
                                          <p:val>
                                            <p:strVal val="#ppt_x"/>
                                          </p:val>
                                        </p:tav>
                                      </p:tavLst>
                                    </p:anim>
                                    <p:anim calcmode="lin" valueType="num">
                                      <p:cBhvr additive="base">
                                        <p:cTn id="76" dur="500" fill="hold"/>
                                        <p:tgtEl>
                                          <p:spTgt spid="5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 calcmode="lin" valueType="num">
                                      <p:cBhvr additive="base">
                                        <p:cTn id="83" dur="500" fill="hold"/>
                                        <p:tgtEl>
                                          <p:spTgt spid="34"/>
                                        </p:tgtEl>
                                        <p:attrNameLst>
                                          <p:attrName>ppt_x</p:attrName>
                                        </p:attrNameLst>
                                      </p:cBhvr>
                                      <p:tavLst>
                                        <p:tav tm="0">
                                          <p:val>
                                            <p:strVal val="#ppt_x"/>
                                          </p:val>
                                        </p:tav>
                                        <p:tav tm="100000">
                                          <p:val>
                                            <p:strVal val="#ppt_x"/>
                                          </p:val>
                                        </p:tav>
                                      </p:tavLst>
                                    </p:anim>
                                    <p:anim calcmode="lin" valueType="num">
                                      <p:cBhvr additive="base">
                                        <p:cTn id="84" dur="500" fill="hold"/>
                                        <p:tgtEl>
                                          <p:spTgt spid="3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63"/>
                                        </p:tgtEl>
                                        <p:attrNameLst>
                                          <p:attrName>style.visibility</p:attrName>
                                        </p:attrNameLst>
                                      </p:cBhvr>
                                      <p:to>
                                        <p:strVal val="visible"/>
                                      </p:to>
                                    </p:set>
                                    <p:anim calcmode="lin" valueType="num">
                                      <p:cBhvr additive="base">
                                        <p:cTn id="87" dur="500" fill="hold"/>
                                        <p:tgtEl>
                                          <p:spTgt spid="63"/>
                                        </p:tgtEl>
                                        <p:attrNameLst>
                                          <p:attrName>ppt_x</p:attrName>
                                        </p:attrNameLst>
                                      </p:cBhvr>
                                      <p:tavLst>
                                        <p:tav tm="0">
                                          <p:val>
                                            <p:strVal val="#ppt_x"/>
                                          </p:val>
                                        </p:tav>
                                        <p:tav tm="100000">
                                          <p:val>
                                            <p:strVal val="#ppt_x"/>
                                          </p:val>
                                        </p:tav>
                                      </p:tavLst>
                                    </p:anim>
                                    <p:anim calcmode="lin" valueType="num">
                                      <p:cBhvr additive="base">
                                        <p:cTn id="88" dur="500" fill="hold"/>
                                        <p:tgtEl>
                                          <p:spTgt spid="6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ppt_x"/>
                                          </p:val>
                                        </p:tav>
                                        <p:tav tm="100000">
                                          <p:val>
                                            <p:strVal val="#ppt_x"/>
                                          </p:val>
                                        </p:tav>
                                      </p:tavLst>
                                    </p:anim>
                                    <p:anim calcmode="lin" valueType="num">
                                      <p:cBhvr additive="base">
                                        <p:cTn id="9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additive="base">
                                        <p:cTn id="101" dur="500" fill="hold"/>
                                        <p:tgtEl>
                                          <p:spTgt spid="43"/>
                                        </p:tgtEl>
                                        <p:attrNameLst>
                                          <p:attrName>ppt_x</p:attrName>
                                        </p:attrNameLst>
                                      </p:cBhvr>
                                      <p:tavLst>
                                        <p:tav tm="0">
                                          <p:val>
                                            <p:strVal val="#ppt_x"/>
                                          </p:val>
                                        </p:tav>
                                        <p:tav tm="100000">
                                          <p:val>
                                            <p:strVal val="#ppt_x"/>
                                          </p:val>
                                        </p:tav>
                                      </p:tavLst>
                                    </p:anim>
                                    <p:anim calcmode="lin" valueType="num">
                                      <p:cBhvr additive="base">
                                        <p:cTn id="10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44"/>
                                        </p:tgtEl>
                                        <p:attrNameLst>
                                          <p:attrName>style.visibility</p:attrName>
                                        </p:attrNameLst>
                                      </p:cBhvr>
                                      <p:to>
                                        <p:strVal val="visible"/>
                                      </p:to>
                                    </p:set>
                                    <p:anim calcmode="lin" valueType="num">
                                      <p:cBhvr additive="base">
                                        <p:cTn id="107" dur="500" fill="hold"/>
                                        <p:tgtEl>
                                          <p:spTgt spid="44"/>
                                        </p:tgtEl>
                                        <p:attrNameLst>
                                          <p:attrName>ppt_x</p:attrName>
                                        </p:attrNameLst>
                                      </p:cBhvr>
                                      <p:tavLst>
                                        <p:tav tm="0">
                                          <p:val>
                                            <p:strVal val="#ppt_x"/>
                                          </p:val>
                                        </p:tav>
                                        <p:tav tm="100000">
                                          <p:val>
                                            <p:strVal val="#ppt_x"/>
                                          </p:val>
                                        </p:tav>
                                      </p:tavLst>
                                    </p:anim>
                                    <p:anim calcmode="lin" valueType="num">
                                      <p:cBhvr additive="base">
                                        <p:cTn id="10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4" grpId="0"/>
      <p:bldP spid="33" grpId="0"/>
      <p:bldP spid="34" grpId="0"/>
      <p:bldP spid="37" grpId="0"/>
      <p:bldP spid="40" grpId="0"/>
      <p:bldP spid="43" grpId="0"/>
      <p:bldP spid="44" grpId="0" animBg="1"/>
      <p:bldP spid="56" grpId="0" animBg="1"/>
      <p:bldP spid="5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troomdiagram: Magnetische schijf 8"/>
          <p:cNvSpPr/>
          <p:nvPr/>
        </p:nvSpPr>
        <p:spPr>
          <a:xfrm>
            <a:off x="887141" y="2810673"/>
            <a:ext cx="2520000" cy="720000"/>
          </a:xfrm>
          <a:prstGeom prst="flowChartMagneticDisk">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Controle na terug plaatsen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55</a:t>
            </a:fld>
            <a:endParaRPr lang="nl-BE"/>
          </a:p>
        </p:txBody>
      </p:sp>
      <p:cxnSp>
        <p:nvCxnSpPr>
          <p:cNvPr id="10" name="Rechte verbindingslijn 9"/>
          <p:cNvCxnSpPr/>
          <p:nvPr/>
        </p:nvCxnSpPr>
        <p:spPr>
          <a:xfrm flipV="1">
            <a:off x="617141" y="2761207"/>
            <a:ext cx="3060000" cy="78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kstvak 11"/>
          <p:cNvSpPr txBox="1"/>
          <p:nvPr/>
        </p:nvSpPr>
        <p:spPr>
          <a:xfrm>
            <a:off x="1950596" y="991144"/>
            <a:ext cx="6554307" cy="646331"/>
          </a:xfrm>
          <a:prstGeom prst="rect">
            <a:avLst/>
          </a:prstGeom>
          <a:noFill/>
        </p:spPr>
        <p:txBody>
          <a:bodyPr wrap="square" rtlCol="0">
            <a:spAutoFit/>
          </a:bodyPr>
          <a:lstStyle/>
          <a:p>
            <a:pPr algn="ctr"/>
            <a:r>
              <a:rPr lang="nl-BE" dirty="0" smtClean="0">
                <a:solidFill>
                  <a:srgbClr val="FF0000"/>
                </a:solidFill>
                <a:latin typeface="Arial" panose="020B0604020202020204" pitchFamily="34" charset="0"/>
                <a:cs typeface="Arial" panose="020B0604020202020204" pitchFamily="34" charset="0"/>
              </a:rPr>
              <a:t>Na het plaatsen van de loper moet hij mooi strijken maar……</a:t>
            </a:r>
          </a:p>
          <a:p>
            <a:pPr algn="ctr"/>
            <a:r>
              <a:rPr lang="nl-BE" dirty="0" smtClean="0">
                <a:solidFill>
                  <a:srgbClr val="FF0000"/>
                </a:solidFill>
                <a:latin typeface="Arial" panose="020B0604020202020204" pitchFamily="34" charset="0"/>
                <a:cs typeface="Arial" panose="020B0604020202020204" pitchFamily="34" charset="0"/>
              </a:rPr>
              <a:t>wees niet te gauw tevreden!</a:t>
            </a:r>
          </a:p>
        </p:txBody>
      </p:sp>
      <p:sp>
        <p:nvSpPr>
          <p:cNvPr id="13" name="Tekstvak 12"/>
          <p:cNvSpPr txBox="1"/>
          <p:nvPr/>
        </p:nvSpPr>
        <p:spPr>
          <a:xfrm>
            <a:off x="4717002" y="1670160"/>
            <a:ext cx="6419013" cy="2062103"/>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Controle: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Vraag hulp van een collega.</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Verwijder het contragewicht van de licht </a:t>
            </a:r>
          </a:p>
          <a:p>
            <a:pPr marL="285750" indent="-285750">
              <a:buFont typeface="Arial" panose="020B0604020202020204" pitchFamily="34" charset="0"/>
              <a:buChar char="•"/>
            </a:pPr>
            <a:r>
              <a:rPr lang="nl-BE" sz="1600" dirty="0">
                <a:latin typeface="Arial" panose="020B0604020202020204" pitchFamily="34" charset="0"/>
                <a:cs typeface="Arial" panose="020B0604020202020204" pitchFamily="34" charset="0"/>
              </a:rPr>
              <a:t>Plaats een lichtbron aan de overzijde</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Laat de collega de loper volledig uitlichten.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Controleer of de maalspleet overal gelijk is</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Draai de loper telkens ¼ en controleer.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Blijft de maalspleet gelijk (</a:t>
            </a:r>
            <a:r>
              <a:rPr lang="nl-BE" sz="1600" dirty="0" smtClean="0">
                <a:solidFill>
                  <a:srgbClr val="FF0000"/>
                </a:solidFill>
                <a:latin typeface="Arial" panose="020B0604020202020204" pitchFamily="34" charset="0"/>
                <a:cs typeface="Arial" panose="020B0604020202020204" pitchFamily="34" charset="0"/>
              </a:rPr>
              <a:t>A</a:t>
            </a:r>
            <a:r>
              <a:rPr lang="nl-BE" sz="1600" dirty="0" smtClean="0">
                <a:latin typeface="Arial" panose="020B0604020202020204" pitchFamily="34" charset="0"/>
                <a:cs typeface="Arial" panose="020B0604020202020204" pitchFamily="34" charset="0"/>
              </a:rPr>
              <a:t>=</a:t>
            </a:r>
            <a:r>
              <a:rPr lang="nl-BE" sz="1600" dirty="0" smtClean="0">
                <a:solidFill>
                  <a:srgbClr val="FF0000"/>
                </a:solidFill>
                <a:latin typeface="Arial" panose="020B0604020202020204" pitchFamily="34" charset="0"/>
                <a:cs typeface="Arial" panose="020B0604020202020204" pitchFamily="34" charset="0"/>
              </a:rPr>
              <a:t>A</a:t>
            </a:r>
            <a:r>
              <a:rPr lang="nl-BE" sz="1600" dirty="0" smtClean="0">
                <a:latin typeface="Arial" panose="020B0604020202020204" pitchFamily="34" charset="0"/>
                <a:cs typeface="Arial" panose="020B0604020202020204" pitchFamily="34" charset="0"/>
              </a:rPr>
              <a:t>) dan lijkt het goed te zijn. </a:t>
            </a:r>
            <a:endParaRPr lang="nl-BE" sz="1600" dirty="0">
              <a:latin typeface="Arial" panose="020B0604020202020204" pitchFamily="34" charset="0"/>
              <a:cs typeface="Arial" panose="020B0604020202020204" pitchFamily="34" charset="0"/>
            </a:endParaRPr>
          </a:p>
        </p:txBody>
      </p:sp>
      <p:sp>
        <p:nvSpPr>
          <p:cNvPr id="25" name="Stroomdiagram: Magnetische schijf 24"/>
          <p:cNvSpPr/>
          <p:nvPr/>
        </p:nvSpPr>
        <p:spPr>
          <a:xfrm>
            <a:off x="887141" y="2309565"/>
            <a:ext cx="2520000" cy="720000"/>
          </a:xfrm>
          <a:prstGeom prst="flowChartMagneticDisk">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p:cNvSpPr txBox="1"/>
          <p:nvPr/>
        </p:nvSpPr>
        <p:spPr>
          <a:xfrm>
            <a:off x="287864" y="3912473"/>
            <a:ext cx="11334045" cy="2062103"/>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Bijkomende controle:</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Laat je hulp de loper gecontroleerd op de ligger ‘vallen’.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Als we de loper met één tik op de ligger horen ‘vallen’ is het oké</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We lichten het steenkoppel volledig uit, lichten de vang en laten de loper, zonder steenkuip, lopen.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Langzaam en gecontroleerd bijhouden.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loper moet de ligger overal op het zelfde moment raken.</a:t>
            </a:r>
          </a:p>
          <a:p>
            <a:pPr marL="285750" indent="-285750">
              <a:buFont typeface="Arial" panose="020B0604020202020204" pitchFamily="34" charset="0"/>
              <a:buChar char="•"/>
            </a:pPr>
            <a:r>
              <a:rPr lang="nl-BE" sz="1600" dirty="0">
                <a:solidFill>
                  <a:srgbClr val="FF0000"/>
                </a:solidFill>
                <a:latin typeface="Arial" panose="020B0604020202020204" pitchFamily="34" charset="0"/>
                <a:cs typeface="Arial" panose="020B0604020202020204" pitchFamily="34" charset="0"/>
              </a:rPr>
              <a:t>Mijn instructeur vertelde mij dat zijn vader, beroepsmolenaar, 4 muntjes op de ligger </a:t>
            </a:r>
            <a:r>
              <a:rPr lang="nl-BE" sz="1600" dirty="0" smtClean="0">
                <a:solidFill>
                  <a:srgbClr val="FF0000"/>
                </a:solidFill>
                <a:latin typeface="Arial" panose="020B0604020202020204" pitchFamily="34" charset="0"/>
                <a:cs typeface="Arial" panose="020B0604020202020204" pitchFamily="34" charset="0"/>
              </a:rPr>
              <a:t>plaatste </a:t>
            </a:r>
            <a:r>
              <a:rPr lang="nl-BE" sz="1600" dirty="0">
                <a:solidFill>
                  <a:srgbClr val="FF0000"/>
                </a:solidFill>
                <a:latin typeface="Arial" panose="020B0604020202020204" pitchFamily="34" charset="0"/>
                <a:cs typeface="Arial" panose="020B0604020202020204" pitchFamily="34" charset="0"/>
              </a:rPr>
              <a:t>die moesten alle 4 tegelijk wegvliegen ( hij noemde dit schieten) </a:t>
            </a:r>
            <a:endParaRPr lang="nl-BE" sz="1600" dirty="0" smtClean="0">
              <a:latin typeface="Arial" panose="020B0604020202020204" pitchFamily="34" charset="0"/>
              <a:cs typeface="Arial" panose="020B0604020202020204" pitchFamily="34" charset="0"/>
            </a:endParaRPr>
          </a:p>
        </p:txBody>
      </p:sp>
      <p:sp>
        <p:nvSpPr>
          <p:cNvPr id="11" name="Stroomdiagram: Magnetische schijf 10"/>
          <p:cNvSpPr/>
          <p:nvPr/>
        </p:nvSpPr>
        <p:spPr>
          <a:xfrm>
            <a:off x="887141" y="2142877"/>
            <a:ext cx="2520000" cy="720000"/>
          </a:xfrm>
          <a:prstGeom prst="flowChartMagneticDisk">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Tekstvak 14"/>
          <p:cNvSpPr txBox="1"/>
          <p:nvPr/>
        </p:nvSpPr>
        <p:spPr>
          <a:xfrm>
            <a:off x="179144" y="5986004"/>
            <a:ext cx="11525956" cy="646331"/>
          </a:xfrm>
          <a:prstGeom prst="rect">
            <a:avLst/>
          </a:prstGeom>
          <a:noFill/>
        </p:spPr>
        <p:txBody>
          <a:bodyPr wrap="square" rtlCol="0">
            <a:spAutoFit/>
          </a:bodyPr>
          <a:lstStyle/>
          <a:p>
            <a:pPr algn="ctr"/>
            <a:r>
              <a:rPr lang="nl-BE" dirty="0" smtClean="0">
                <a:solidFill>
                  <a:srgbClr val="FF0000"/>
                </a:solidFill>
                <a:latin typeface="Arial" panose="020B0604020202020204" pitchFamily="34" charset="0"/>
                <a:cs typeface="Arial" panose="020B0604020202020204" pitchFamily="34" charset="0"/>
              </a:rPr>
              <a:t>Stellen we na controle van de maalspleet en het laten ‘vallen’ van de loper onnauwkeurigheden vast dan moeten we de oorzaak zoeken en oplossen</a:t>
            </a:r>
            <a:endParaRPr lang="nl-BE" dirty="0">
              <a:solidFill>
                <a:srgbClr val="FF0000"/>
              </a:solidFill>
              <a:latin typeface="Arial" panose="020B0604020202020204" pitchFamily="34" charset="0"/>
              <a:cs typeface="Arial" panose="020B0604020202020204" pitchFamily="34" charset="0"/>
            </a:endParaRPr>
          </a:p>
        </p:txBody>
      </p:sp>
      <p:sp>
        <p:nvSpPr>
          <p:cNvPr id="16" name="Tekstvak 15"/>
          <p:cNvSpPr txBox="1"/>
          <p:nvPr/>
        </p:nvSpPr>
        <p:spPr>
          <a:xfrm>
            <a:off x="1729453" y="2527041"/>
            <a:ext cx="835378" cy="307777"/>
          </a:xfrm>
          <a:prstGeom prst="rect">
            <a:avLst/>
          </a:prstGeom>
          <a:noFill/>
        </p:spPr>
        <p:txBody>
          <a:bodyPr wrap="square" rtlCol="0">
            <a:spAutoFit/>
          </a:bodyPr>
          <a:lstStyle/>
          <a:p>
            <a:pPr algn="ctr"/>
            <a:r>
              <a:rPr lang="nl-BE" sz="1400" b="1" dirty="0" smtClean="0">
                <a:latin typeface="Arial" panose="020B0604020202020204" pitchFamily="34" charset="0"/>
                <a:cs typeface="Arial" panose="020B0604020202020204" pitchFamily="34" charset="0"/>
              </a:rPr>
              <a:t>Loper</a:t>
            </a:r>
            <a:endParaRPr lang="nl-BE" sz="1400" b="1" dirty="0">
              <a:latin typeface="Arial" panose="020B0604020202020204" pitchFamily="34" charset="0"/>
              <a:cs typeface="Arial" panose="020B0604020202020204" pitchFamily="34" charset="0"/>
            </a:endParaRPr>
          </a:p>
        </p:txBody>
      </p:sp>
      <p:sp>
        <p:nvSpPr>
          <p:cNvPr id="17" name="Tekstvak 16"/>
          <p:cNvSpPr txBox="1"/>
          <p:nvPr/>
        </p:nvSpPr>
        <p:spPr>
          <a:xfrm>
            <a:off x="1673008" y="3077863"/>
            <a:ext cx="891823" cy="307777"/>
          </a:xfrm>
          <a:prstGeom prst="rect">
            <a:avLst/>
          </a:prstGeom>
          <a:noFill/>
        </p:spPr>
        <p:txBody>
          <a:bodyPr wrap="square" rtlCol="0">
            <a:spAutoFit/>
          </a:bodyPr>
          <a:lstStyle/>
          <a:p>
            <a:pPr algn="ctr"/>
            <a:r>
              <a:rPr lang="nl-BE" sz="1400" b="1" dirty="0" smtClean="0">
                <a:latin typeface="Arial" panose="020B0604020202020204" pitchFamily="34" charset="0"/>
                <a:cs typeface="Arial" panose="020B0604020202020204" pitchFamily="34" charset="0"/>
              </a:rPr>
              <a:t>Ligger</a:t>
            </a:r>
            <a:endParaRPr lang="nl-BE" sz="1400" b="1" dirty="0">
              <a:latin typeface="Arial" panose="020B0604020202020204" pitchFamily="34" charset="0"/>
              <a:cs typeface="Arial" panose="020B0604020202020204" pitchFamily="34" charset="0"/>
            </a:endParaRPr>
          </a:p>
        </p:txBody>
      </p:sp>
      <p:cxnSp>
        <p:nvCxnSpPr>
          <p:cNvPr id="18" name="Rechte verbindingslijn met pijl 17"/>
          <p:cNvCxnSpPr/>
          <p:nvPr/>
        </p:nvCxnSpPr>
        <p:spPr>
          <a:xfrm>
            <a:off x="3590830" y="2525740"/>
            <a:ext cx="0" cy="25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flipV="1">
            <a:off x="3590830" y="2934288"/>
            <a:ext cx="0" cy="25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3351860" y="2697921"/>
            <a:ext cx="182264"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A</a:t>
            </a:r>
            <a:endParaRPr lang="nl-BE" sz="1200" dirty="0">
              <a:solidFill>
                <a:srgbClr val="FF0000"/>
              </a:solidFill>
              <a:latin typeface="Arial" panose="020B0604020202020204" pitchFamily="34" charset="0"/>
              <a:cs typeface="Arial" panose="020B0604020202020204" pitchFamily="34" charset="0"/>
            </a:endParaRPr>
          </a:p>
        </p:txBody>
      </p:sp>
      <p:cxnSp>
        <p:nvCxnSpPr>
          <p:cNvPr id="21" name="Rechte verbindingslijn met pijl 20"/>
          <p:cNvCxnSpPr/>
          <p:nvPr/>
        </p:nvCxnSpPr>
        <p:spPr>
          <a:xfrm>
            <a:off x="656920" y="2508478"/>
            <a:ext cx="0" cy="25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flipV="1">
            <a:off x="656920" y="2917026"/>
            <a:ext cx="0" cy="252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kstvak 22"/>
          <p:cNvSpPr txBox="1"/>
          <p:nvPr/>
        </p:nvSpPr>
        <p:spPr>
          <a:xfrm>
            <a:off x="612320" y="2711626"/>
            <a:ext cx="182264"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A</a:t>
            </a:r>
            <a:endParaRPr lang="nl-BE" sz="1200" dirty="0">
              <a:solidFill>
                <a:srgbClr val="FF0000"/>
              </a:solidFill>
              <a:latin typeface="Arial" panose="020B0604020202020204" pitchFamily="34" charset="0"/>
              <a:cs typeface="Arial" panose="020B0604020202020204" pitchFamily="34" charset="0"/>
            </a:endParaRPr>
          </a:p>
        </p:txBody>
      </p:sp>
      <p:cxnSp>
        <p:nvCxnSpPr>
          <p:cNvPr id="24" name="Rechte verbindingslijn 23"/>
          <p:cNvCxnSpPr/>
          <p:nvPr/>
        </p:nvCxnSpPr>
        <p:spPr>
          <a:xfrm flipV="1">
            <a:off x="617141" y="2918540"/>
            <a:ext cx="3060000" cy="788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929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problemen en oplossing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56</a:t>
            </a:fld>
            <a:endParaRPr lang="nl-BE"/>
          </a:p>
        </p:txBody>
      </p:sp>
      <p:sp>
        <p:nvSpPr>
          <p:cNvPr id="9" name="Tekstvak 8"/>
          <p:cNvSpPr txBox="1"/>
          <p:nvPr/>
        </p:nvSpPr>
        <p:spPr>
          <a:xfrm>
            <a:off x="1681316" y="988327"/>
            <a:ext cx="9728364" cy="1200329"/>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Stellen we bij de controle onregelmatigheden vast. Dan hebben we twee mogelijkheden.</a:t>
            </a:r>
          </a:p>
          <a:p>
            <a:pPr marL="342900" indent="-342900">
              <a:buFont typeface="+mj-lt"/>
              <a:buAutoNum type="arabicPeriod"/>
            </a:pPr>
            <a:r>
              <a:rPr lang="nl-BE" dirty="0" smtClean="0">
                <a:solidFill>
                  <a:srgbClr val="FF0000"/>
                </a:solidFill>
                <a:latin typeface="Arial" panose="020B0604020202020204" pitchFamily="34" charset="0"/>
                <a:cs typeface="Arial" panose="020B0604020202020204" pitchFamily="34" charset="0"/>
              </a:rPr>
              <a:t>Door het gewicht kan de pasbalk doorbuigen, rijn goed maar de spil staat niet meer haaks op het liggeroppervlak</a:t>
            </a:r>
          </a:p>
          <a:p>
            <a:pPr marL="342900" indent="-342900">
              <a:buFont typeface="+mj-lt"/>
              <a:buAutoNum type="arabicPeriod"/>
            </a:pPr>
            <a:r>
              <a:rPr lang="nl-BE" dirty="0" smtClean="0">
                <a:solidFill>
                  <a:srgbClr val="FF0000"/>
                </a:solidFill>
                <a:latin typeface="Arial" panose="020B0604020202020204" pitchFamily="34" charset="0"/>
                <a:cs typeface="Arial" panose="020B0604020202020204" pitchFamily="34" charset="0"/>
              </a:rPr>
              <a:t>De rijn kan toch verschoven of losgekomen zijn, loper staat niet meer haaks op de spil</a:t>
            </a:r>
            <a:endParaRPr lang="nl-BE" dirty="0">
              <a:solidFill>
                <a:srgbClr val="FF0000"/>
              </a:solidFill>
              <a:latin typeface="Arial" panose="020B0604020202020204" pitchFamily="34" charset="0"/>
              <a:cs typeface="Arial" panose="020B0604020202020204" pitchFamily="34" charset="0"/>
            </a:endParaRPr>
          </a:p>
        </p:txBody>
      </p:sp>
      <p:sp>
        <p:nvSpPr>
          <p:cNvPr id="10" name="Tekstvak 9"/>
          <p:cNvSpPr txBox="1"/>
          <p:nvPr/>
        </p:nvSpPr>
        <p:spPr>
          <a:xfrm>
            <a:off x="101600" y="2367515"/>
            <a:ext cx="5565422" cy="646331"/>
          </a:xfrm>
          <a:prstGeom prst="rect">
            <a:avLst/>
          </a:prstGeom>
          <a:noFill/>
        </p:spPr>
        <p:txBody>
          <a:bodyPr wrap="square" rtlCol="0">
            <a:spAutoFit/>
          </a:bodyPr>
          <a:lstStyle/>
          <a:p>
            <a:r>
              <a:rPr lang="nl-BE" dirty="0" smtClean="0"/>
              <a:t>1. De loper komt op één zijde eerder los, na ½ draai op dezelfde plaats. Spil staat niet meer haaks</a:t>
            </a:r>
            <a:endParaRPr lang="nl-BE" dirty="0"/>
          </a:p>
        </p:txBody>
      </p:sp>
      <p:pic>
        <p:nvPicPr>
          <p:cNvPr id="11" name="Afbeelding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364" y="3137057"/>
            <a:ext cx="4500162" cy="1872000"/>
          </a:xfrm>
          <a:prstGeom prst="rect">
            <a:avLst/>
          </a:prstGeom>
        </p:spPr>
      </p:pic>
      <p:sp>
        <p:nvSpPr>
          <p:cNvPr id="12" name="Tekstvak 11"/>
          <p:cNvSpPr txBox="1"/>
          <p:nvPr/>
        </p:nvSpPr>
        <p:spPr>
          <a:xfrm>
            <a:off x="462844" y="3201769"/>
            <a:ext cx="112889"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13" name="Tekstvak 12"/>
          <p:cNvSpPr txBox="1"/>
          <p:nvPr/>
        </p:nvSpPr>
        <p:spPr>
          <a:xfrm>
            <a:off x="2099733" y="3104887"/>
            <a:ext cx="22577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14" name="Gekromde PIJL-OMLAAG 13"/>
          <p:cNvSpPr/>
          <p:nvPr/>
        </p:nvSpPr>
        <p:spPr>
          <a:xfrm>
            <a:off x="3480276" y="3481093"/>
            <a:ext cx="730956" cy="14865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15" name="Tekstvak 14"/>
          <p:cNvSpPr txBox="1"/>
          <p:nvPr/>
        </p:nvSpPr>
        <p:spPr>
          <a:xfrm>
            <a:off x="2935111" y="3201769"/>
            <a:ext cx="237067"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16" name="Tekstvak 15"/>
          <p:cNvSpPr txBox="1"/>
          <p:nvPr/>
        </p:nvSpPr>
        <p:spPr>
          <a:xfrm>
            <a:off x="4481689" y="3104887"/>
            <a:ext cx="203200"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17" name="PIJL-LINKS 16"/>
          <p:cNvSpPr/>
          <p:nvPr/>
        </p:nvSpPr>
        <p:spPr>
          <a:xfrm>
            <a:off x="982133" y="4726892"/>
            <a:ext cx="360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LINKS 17"/>
          <p:cNvSpPr/>
          <p:nvPr/>
        </p:nvSpPr>
        <p:spPr>
          <a:xfrm>
            <a:off x="3401400" y="4726892"/>
            <a:ext cx="360000" cy="1440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Tekstvak 18"/>
          <p:cNvSpPr txBox="1"/>
          <p:nvPr/>
        </p:nvSpPr>
        <p:spPr>
          <a:xfrm>
            <a:off x="101600" y="5084887"/>
            <a:ext cx="5712178" cy="923330"/>
          </a:xfrm>
          <a:prstGeom prst="rect">
            <a:avLst/>
          </a:prstGeom>
          <a:noFill/>
        </p:spPr>
        <p:txBody>
          <a:bodyPr wrap="square" rtlCol="0">
            <a:spAutoFit/>
          </a:bodyPr>
          <a:lstStyle/>
          <a:p>
            <a:r>
              <a:rPr lang="nl-BE" dirty="0" smtClean="0">
                <a:solidFill>
                  <a:srgbClr val="FF0000"/>
                </a:solidFill>
              </a:rPr>
              <a:t>Oplossing: het kussenblok </a:t>
            </a:r>
            <a:r>
              <a:rPr lang="nl-BE" dirty="0" err="1" smtClean="0">
                <a:solidFill>
                  <a:srgbClr val="FF0000"/>
                </a:solidFill>
              </a:rPr>
              <a:t>omwiggen</a:t>
            </a:r>
            <a:r>
              <a:rPr lang="nl-BE" dirty="0" smtClean="0">
                <a:solidFill>
                  <a:srgbClr val="FF0000"/>
                </a:solidFill>
              </a:rPr>
              <a:t>*</a:t>
            </a:r>
          </a:p>
          <a:p>
            <a:r>
              <a:rPr lang="nl-BE" dirty="0" smtClean="0">
                <a:solidFill>
                  <a:srgbClr val="FF0000"/>
                </a:solidFill>
              </a:rPr>
              <a:t>1. Aan de zijde waar de loper de ligger raakt wig oplossen</a:t>
            </a:r>
          </a:p>
          <a:p>
            <a:r>
              <a:rPr lang="nl-BE" dirty="0" smtClean="0">
                <a:solidFill>
                  <a:srgbClr val="FF0000"/>
                </a:solidFill>
              </a:rPr>
              <a:t>2. Tegenovergestelde wig aanslaan</a:t>
            </a:r>
            <a:endParaRPr lang="nl-BE" dirty="0">
              <a:solidFill>
                <a:srgbClr val="FF0000"/>
              </a:solidFill>
            </a:endParaRPr>
          </a:p>
        </p:txBody>
      </p:sp>
      <p:sp>
        <p:nvSpPr>
          <p:cNvPr id="20" name="Tekstvak 19"/>
          <p:cNvSpPr txBox="1"/>
          <p:nvPr/>
        </p:nvSpPr>
        <p:spPr>
          <a:xfrm>
            <a:off x="6265333" y="2367515"/>
            <a:ext cx="5768623" cy="646331"/>
          </a:xfrm>
          <a:prstGeom prst="rect">
            <a:avLst/>
          </a:prstGeom>
          <a:noFill/>
        </p:spPr>
        <p:txBody>
          <a:bodyPr wrap="square" rtlCol="0">
            <a:spAutoFit/>
          </a:bodyPr>
          <a:lstStyle/>
          <a:p>
            <a:r>
              <a:rPr lang="nl-BE" dirty="0" smtClean="0"/>
              <a:t>2. Het laaghangende deel van de loper na ½ draai op een andere plaats (sleept over de ganse omtrek)spil staat haaks</a:t>
            </a:r>
            <a:endParaRPr lang="nl-BE" dirty="0"/>
          </a:p>
        </p:txBody>
      </p:sp>
      <p:pic>
        <p:nvPicPr>
          <p:cNvPr id="21" name="Afbeelding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9895" y="3104888"/>
            <a:ext cx="4500000" cy="1670704"/>
          </a:xfrm>
          <a:prstGeom prst="rect">
            <a:avLst/>
          </a:prstGeom>
        </p:spPr>
      </p:pic>
      <p:sp>
        <p:nvSpPr>
          <p:cNvPr id="22" name="Tekstvak 21"/>
          <p:cNvSpPr txBox="1"/>
          <p:nvPr/>
        </p:nvSpPr>
        <p:spPr>
          <a:xfrm>
            <a:off x="10797822" y="3201769"/>
            <a:ext cx="112889"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23" name="Tekstvak 22"/>
          <p:cNvSpPr txBox="1"/>
          <p:nvPr/>
        </p:nvSpPr>
        <p:spPr>
          <a:xfrm>
            <a:off x="6647406" y="3201769"/>
            <a:ext cx="112889"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24" name="Tekstvak 23"/>
          <p:cNvSpPr txBox="1"/>
          <p:nvPr/>
        </p:nvSpPr>
        <p:spPr>
          <a:xfrm>
            <a:off x="9146910" y="3104887"/>
            <a:ext cx="22577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25" name="Tekstvak 24"/>
          <p:cNvSpPr txBox="1"/>
          <p:nvPr/>
        </p:nvSpPr>
        <p:spPr>
          <a:xfrm>
            <a:off x="8319141" y="3104887"/>
            <a:ext cx="22577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26" name="Stroomdiagram: Verbindingslijn 25"/>
          <p:cNvSpPr/>
          <p:nvPr/>
        </p:nvSpPr>
        <p:spPr>
          <a:xfrm>
            <a:off x="7341392" y="3668253"/>
            <a:ext cx="180000" cy="18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7" name="Stroomdiagram: Verbindingslijn 26"/>
          <p:cNvSpPr/>
          <p:nvPr/>
        </p:nvSpPr>
        <p:spPr>
          <a:xfrm>
            <a:off x="10180548" y="3668253"/>
            <a:ext cx="180000" cy="180000"/>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8" name="Rechte verbindingslijn 27"/>
          <p:cNvCxnSpPr/>
          <p:nvPr/>
        </p:nvCxnSpPr>
        <p:spPr>
          <a:xfrm>
            <a:off x="1342132" y="3104887"/>
            <a:ext cx="180000" cy="198000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29" name="Rechte verbindingslijn 28"/>
          <p:cNvCxnSpPr/>
          <p:nvPr/>
        </p:nvCxnSpPr>
        <p:spPr>
          <a:xfrm>
            <a:off x="7631289" y="3135093"/>
            <a:ext cx="11289" cy="1949794"/>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0" name="Tekstvak 29"/>
          <p:cNvSpPr txBox="1"/>
          <p:nvPr/>
        </p:nvSpPr>
        <p:spPr>
          <a:xfrm>
            <a:off x="6423378" y="5084887"/>
            <a:ext cx="5768622" cy="1077218"/>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Oplossing: Loper volledig bijhouden (druk wegnemen)</a:t>
            </a:r>
          </a:p>
          <a:p>
            <a:r>
              <a:rPr lang="nl-BE" sz="1600" dirty="0" smtClean="0">
                <a:solidFill>
                  <a:srgbClr val="FF0000"/>
                </a:solidFill>
                <a:latin typeface="Arial" panose="020B0604020202020204" pitchFamily="34" charset="0"/>
                <a:cs typeface="Arial" panose="020B0604020202020204" pitchFamily="34" charset="0"/>
              </a:rPr>
              <a:t>1. Bij kleine afwijking gesmede spie onder de laagste </a:t>
            </a:r>
            <a:r>
              <a:rPr lang="nl-BE" sz="1600" dirty="0" err="1" smtClean="0">
                <a:solidFill>
                  <a:srgbClr val="FF0000"/>
                </a:solidFill>
                <a:latin typeface="Arial" panose="020B0604020202020204" pitchFamily="34" charset="0"/>
                <a:cs typeface="Arial" panose="020B0604020202020204" pitchFamily="34" charset="0"/>
              </a:rPr>
              <a:t>rijntak</a:t>
            </a:r>
            <a:r>
              <a:rPr lang="nl-BE" sz="1600" dirty="0" smtClean="0">
                <a:solidFill>
                  <a:srgbClr val="FF0000"/>
                </a:solidFill>
                <a:latin typeface="Arial" panose="020B0604020202020204" pitchFamily="34" charset="0"/>
                <a:cs typeface="Arial" panose="020B0604020202020204" pitchFamily="34" charset="0"/>
              </a:rPr>
              <a:t> </a:t>
            </a:r>
          </a:p>
          <a:p>
            <a:r>
              <a:rPr lang="nl-BE" sz="1600" dirty="0" smtClean="0">
                <a:solidFill>
                  <a:srgbClr val="FF0000"/>
                </a:solidFill>
                <a:latin typeface="Arial" panose="020B0604020202020204" pitchFamily="34" charset="0"/>
                <a:cs typeface="Arial" panose="020B0604020202020204" pitchFamily="34" charset="0"/>
              </a:rPr>
              <a:t>2. Bij grote afwijking ligger terug op de kop en rijn opnieuw  inleggen</a:t>
            </a:r>
            <a:endParaRPr lang="nl-BE" sz="1600" dirty="0">
              <a:solidFill>
                <a:srgbClr val="FF0000"/>
              </a:solidFill>
              <a:latin typeface="Arial" panose="020B0604020202020204" pitchFamily="34" charset="0"/>
              <a:cs typeface="Arial" panose="020B0604020202020204" pitchFamily="34" charset="0"/>
            </a:endParaRPr>
          </a:p>
        </p:txBody>
      </p:sp>
      <p:cxnSp>
        <p:nvCxnSpPr>
          <p:cNvPr id="31" name="Rechte verbindingslijn 30"/>
          <p:cNvCxnSpPr/>
          <p:nvPr/>
        </p:nvCxnSpPr>
        <p:spPr>
          <a:xfrm>
            <a:off x="3780000" y="3166359"/>
            <a:ext cx="171111" cy="1842698"/>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32" name="Rechte verbindingslijn 31"/>
          <p:cNvCxnSpPr/>
          <p:nvPr/>
        </p:nvCxnSpPr>
        <p:spPr>
          <a:xfrm>
            <a:off x="10035866" y="3135093"/>
            <a:ext cx="23496" cy="1731541"/>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3" name="Gekromde PIJL-OMLAAG 32"/>
          <p:cNvSpPr/>
          <p:nvPr/>
        </p:nvSpPr>
        <p:spPr>
          <a:xfrm>
            <a:off x="9629592" y="3481093"/>
            <a:ext cx="730956" cy="148650"/>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34" name="Tekstvak 33"/>
          <p:cNvSpPr txBox="1"/>
          <p:nvPr/>
        </p:nvSpPr>
        <p:spPr>
          <a:xfrm>
            <a:off x="101600" y="6106206"/>
            <a:ext cx="6321778"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 </a:t>
            </a:r>
            <a:r>
              <a:rPr lang="nl-BE" sz="1200" dirty="0" err="1" smtClean="0">
                <a:latin typeface="Arial" panose="020B0604020202020204" pitchFamily="34" charset="0"/>
                <a:cs typeface="Arial" panose="020B0604020202020204" pitchFamily="34" charset="0"/>
              </a:rPr>
              <a:t>Omwiggen</a:t>
            </a:r>
            <a:r>
              <a:rPr lang="nl-BE" sz="1200" dirty="0" smtClean="0">
                <a:latin typeface="Arial" panose="020B0604020202020204" pitchFamily="34" charset="0"/>
                <a:cs typeface="Arial" panose="020B0604020202020204" pitchFamily="34" charset="0"/>
              </a:rPr>
              <a:t> is kussen verplaatsen, ‘oplossen’ is </a:t>
            </a:r>
            <a:r>
              <a:rPr lang="nl-BE" sz="1200" dirty="0" err="1" smtClean="0">
                <a:latin typeface="Arial" panose="020B0604020202020204" pitchFamily="34" charset="0"/>
                <a:cs typeface="Arial" panose="020B0604020202020204" pitchFamily="34" charset="0"/>
              </a:rPr>
              <a:t>stelwig</a:t>
            </a:r>
            <a:r>
              <a:rPr lang="nl-BE" sz="1200" dirty="0" smtClean="0">
                <a:latin typeface="Arial" panose="020B0604020202020204" pitchFamily="34" charset="0"/>
                <a:cs typeface="Arial" panose="020B0604020202020204" pitchFamily="34" charset="0"/>
              </a:rPr>
              <a:t> lossen, ‘aanslaan’ is vaster slaan.</a:t>
            </a:r>
            <a:endParaRPr lang="nl-B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693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0-#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0-#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500" fill="hold"/>
                                        <p:tgtEl>
                                          <p:spTgt spid="28"/>
                                        </p:tgtEl>
                                        <p:attrNameLst>
                                          <p:attrName>ppt_x</p:attrName>
                                        </p:attrNameLst>
                                      </p:cBhvr>
                                      <p:tavLst>
                                        <p:tav tm="0">
                                          <p:val>
                                            <p:strVal val="0-#ppt_w/2"/>
                                          </p:val>
                                        </p:tav>
                                        <p:tav tm="100000">
                                          <p:val>
                                            <p:strVal val="#ppt_x"/>
                                          </p:val>
                                        </p:tav>
                                      </p:tavLst>
                                    </p:anim>
                                    <p:anim calcmode="lin" valueType="num">
                                      <p:cBhvr additive="base">
                                        <p:cTn id="38" dur="500" fill="hold"/>
                                        <p:tgtEl>
                                          <p:spTgt spid="28"/>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500" fill="hold"/>
                                        <p:tgtEl>
                                          <p:spTgt spid="31"/>
                                        </p:tgtEl>
                                        <p:attrNameLst>
                                          <p:attrName>ppt_x</p:attrName>
                                        </p:attrNameLst>
                                      </p:cBhvr>
                                      <p:tavLst>
                                        <p:tav tm="0">
                                          <p:val>
                                            <p:strVal val="0-#ppt_w/2"/>
                                          </p:val>
                                        </p:tav>
                                        <p:tav tm="100000">
                                          <p:val>
                                            <p:strVal val="#ppt_x"/>
                                          </p:val>
                                        </p:tav>
                                      </p:tavLst>
                                    </p:anim>
                                    <p:anim calcmode="lin" valueType="num">
                                      <p:cBhvr additive="base">
                                        <p:cTn id="4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 calcmode="lin" valueType="num">
                                      <p:cBhvr additive="base">
                                        <p:cTn id="61" dur="500" fill="hold"/>
                                        <p:tgtEl>
                                          <p:spTgt spid="34"/>
                                        </p:tgtEl>
                                        <p:attrNameLst>
                                          <p:attrName>ppt_x</p:attrName>
                                        </p:attrNameLst>
                                      </p:cBhvr>
                                      <p:tavLst>
                                        <p:tav tm="0">
                                          <p:val>
                                            <p:strVal val="#ppt_x"/>
                                          </p:val>
                                        </p:tav>
                                        <p:tav tm="100000">
                                          <p:val>
                                            <p:strVal val="#ppt_x"/>
                                          </p:val>
                                        </p:tav>
                                      </p:tavLst>
                                    </p:anim>
                                    <p:anim calcmode="lin" valueType="num">
                                      <p:cBhvr additive="base">
                                        <p:cTn id="6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1+#ppt_w/2"/>
                                          </p:val>
                                        </p:tav>
                                        <p:tav tm="100000">
                                          <p:val>
                                            <p:strVal val="#ppt_x"/>
                                          </p:val>
                                        </p:tav>
                                      </p:tavLst>
                                    </p:anim>
                                    <p:anim calcmode="lin" valueType="num">
                                      <p:cBhvr additive="base">
                                        <p:cTn id="68" dur="500" fill="hold"/>
                                        <p:tgtEl>
                                          <p:spTgt spid="22"/>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1+#ppt_w/2"/>
                                          </p:val>
                                        </p:tav>
                                        <p:tav tm="100000">
                                          <p:val>
                                            <p:strVal val="#ppt_x"/>
                                          </p:val>
                                        </p:tav>
                                      </p:tavLst>
                                    </p:anim>
                                    <p:anim calcmode="lin" valueType="num">
                                      <p:cBhvr additive="base">
                                        <p:cTn id="72" dur="500" fill="hold"/>
                                        <p:tgtEl>
                                          <p:spTgt spid="23"/>
                                        </p:tgtEl>
                                        <p:attrNameLst>
                                          <p:attrName>ppt_y</p:attrName>
                                        </p:attrNameLst>
                                      </p:cBhvr>
                                      <p:tavLst>
                                        <p:tav tm="0">
                                          <p:val>
                                            <p:strVal val="#ppt_y"/>
                                          </p:val>
                                        </p:tav>
                                        <p:tav tm="100000">
                                          <p:val>
                                            <p:strVal val="#ppt_y"/>
                                          </p:val>
                                        </p:tav>
                                      </p:tavLst>
                                    </p:anim>
                                  </p:childTnLst>
                                </p:cTn>
                              </p:par>
                              <p:par>
                                <p:cTn id="73" presetID="2" presetClass="entr" presetSubtype="2"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1+#ppt_w/2"/>
                                          </p:val>
                                        </p:tav>
                                        <p:tav tm="100000">
                                          <p:val>
                                            <p:strVal val="#ppt_x"/>
                                          </p:val>
                                        </p:tav>
                                      </p:tavLst>
                                    </p:anim>
                                    <p:anim calcmode="lin" valueType="num">
                                      <p:cBhvr additive="base">
                                        <p:cTn id="76" dur="500" fill="hold"/>
                                        <p:tgtEl>
                                          <p:spTgt spid="24"/>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1+#ppt_w/2"/>
                                          </p:val>
                                        </p:tav>
                                        <p:tav tm="100000">
                                          <p:val>
                                            <p:strVal val="#ppt_x"/>
                                          </p:val>
                                        </p:tav>
                                      </p:tavLst>
                                    </p:anim>
                                    <p:anim calcmode="lin" valueType="num">
                                      <p:cBhvr additive="base">
                                        <p:cTn id="80" dur="500" fill="hold"/>
                                        <p:tgtEl>
                                          <p:spTgt spid="25"/>
                                        </p:tgtEl>
                                        <p:attrNameLst>
                                          <p:attrName>ppt_y</p:attrName>
                                        </p:attrNameLst>
                                      </p:cBhvr>
                                      <p:tavLst>
                                        <p:tav tm="0">
                                          <p:val>
                                            <p:strVal val="#ppt_y"/>
                                          </p:val>
                                        </p:tav>
                                        <p:tav tm="100000">
                                          <p:val>
                                            <p:strVal val="#ppt_y"/>
                                          </p:val>
                                        </p:tav>
                                      </p:tavLst>
                                    </p:anim>
                                  </p:childTnLst>
                                </p:cTn>
                              </p:par>
                              <p:par>
                                <p:cTn id="81" presetID="2" presetClass="entr" presetSubtype="2"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 calcmode="lin" valueType="num">
                                      <p:cBhvr additive="base">
                                        <p:cTn id="83" dur="500" fill="hold"/>
                                        <p:tgtEl>
                                          <p:spTgt spid="20"/>
                                        </p:tgtEl>
                                        <p:attrNameLst>
                                          <p:attrName>ppt_x</p:attrName>
                                        </p:attrNameLst>
                                      </p:cBhvr>
                                      <p:tavLst>
                                        <p:tav tm="0">
                                          <p:val>
                                            <p:strVal val="1+#ppt_w/2"/>
                                          </p:val>
                                        </p:tav>
                                        <p:tav tm="100000">
                                          <p:val>
                                            <p:strVal val="#ppt_x"/>
                                          </p:val>
                                        </p:tav>
                                      </p:tavLst>
                                    </p:anim>
                                    <p:anim calcmode="lin" valueType="num">
                                      <p:cBhvr additive="base">
                                        <p:cTn id="84" dur="500" fill="hold"/>
                                        <p:tgtEl>
                                          <p:spTgt spid="20"/>
                                        </p:tgtEl>
                                        <p:attrNameLst>
                                          <p:attrName>ppt_y</p:attrName>
                                        </p:attrNameLst>
                                      </p:cBhvr>
                                      <p:tavLst>
                                        <p:tav tm="0">
                                          <p:val>
                                            <p:strVal val="#ppt_y"/>
                                          </p:val>
                                        </p:tav>
                                        <p:tav tm="100000">
                                          <p:val>
                                            <p:strVal val="#ppt_y"/>
                                          </p:val>
                                        </p:tav>
                                      </p:tavLst>
                                    </p:anim>
                                  </p:childTnLst>
                                </p:cTn>
                              </p:par>
                              <p:par>
                                <p:cTn id="85" presetID="2" presetClass="entr" presetSubtype="2"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additive="base">
                                        <p:cTn id="87" dur="500" fill="hold"/>
                                        <p:tgtEl>
                                          <p:spTgt spid="21"/>
                                        </p:tgtEl>
                                        <p:attrNameLst>
                                          <p:attrName>ppt_x</p:attrName>
                                        </p:attrNameLst>
                                      </p:cBhvr>
                                      <p:tavLst>
                                        <p:tav tm="0">
                                          <p:val>
                                            <p:strVal val="1+#ppt_w/2"/>
                                          </p:val>
                                        </p:tav>
                                        <p:tav tm="100000">
                                          <p:val>
                                            <p:strVal val="#ppt_x"/>
                                          </p:val>
                                        </p:tav>
                                      </p:tavLst>
                                    </p:anim>
                                    <p:anim calcmode="lin" valueType="num">
                                      <p:cBhvr additive="base">
                                        <p:cTn id="88" dur="500" fill="hold"/>
                                        <p:tgtEl>
                                          <p:spTgt spid="21"/>
                                        </p:tgtEl>
                                        <p:attrNameLst>
                                          <p:attrName>ppt_y</p:attrName>
                                        </p:attrNameLst>
                                      </p:cBhvr>
                                      <p:tavLst>
                                        <p:tav tm="0">
                                          <p:val>
                                            <p:strVal val="#ppt_y"/>
                                          </p:val>
                                        </p:tav>
                                        <p:tav tm="100000">
                                          <p:val>
                                            <p:strVal val="#ppt_y"/>
                                          </p:val>
                                        </p:tav>
                                      </p:tavLst>
                                    </p:anim>
                                  </p:childTnLst>
                                </p:cTn>
                              </p:par>
                              <p:par>
                                <p:cTn id="89" presetID="2" presetClass="entr" presetSubtype="2" fill="hold" nodeType="withEffect">
                                  <p:stCondLst>
                                    <p:cond delay="0"/>
                                  </p:stCondLst>
                                  <p:childTnLst>
                                    <p:set>
                                      <p:cBhvr>
                                        <p:cTn id="90" dur="1" fill="hold">
                                          <p:stCondLst>
                                            <p:cond delay="0"/>
                                          </p:stCondLst>
                                        </p:cTn>
                                        <p:tgtEl>
                                          <p:spTgt spid="29"/>
                                        </p:tgtEl>
                                        <p:attrNameLst>
                                          <p:attrName>style.visibility</p:attrName>
                                        </p:attrNameLst>
                                      </p:cBhvr>
                                      <p:to>
                                        <p:strVal val="visible"/>
                                      </p:to>
                                    </p:set>
                                    <p:anim calcmode="lin" valueType="num">
                                      <p:cBhvr additive="base">
                                        <p:cTn id="91" dur="500" fill="hold"/>
                                        <p:tgtEl>
                                          <p:spTgt spid="29"/>
                                        </p:tgtEl>
                                        <p:attrNameLst>
                                          <p:attrName>ppt_x</p:attrName>
                                        </p:attrNameLst>
                                      </p:cBhvr>
                                      <p:tavLst>
                                        <p:tav tm="0">
                                          <p:val>
                                            <p:strVal val="1+#ppt_w/2"/>
                                          </p:val>
                                        </p:tav>
                                        <p:tav tm="100000">
                                          <p:val>
                                            <p:strVal val="#ppt_x"/>
                                          </p:val>
                                        </p:tav>
                                      </p:tavLst>
                                    </p:anim>
                                    <p:anim calcmode="lin" valueType="num">
                                      <p:cBhvr additive="base">
                                        <p:cTn id="92" dur="500" fill="hold"/>
                                        <p:tgtEl>
                                          <p:spTgt spid="29"/>
                                        </p:tgtEl>
                                        <p:attrNameLst>
                                          <p:attrName>ppt_y</p:attrName>
                                        </p:attrNameLst>
                                      </p:cBhvr>
                                      <p:tavLst>
                                        <p:tav tm="0">
                                          <p:val>
                                            <p:strVal val="#ppt_y"/>
                                          </p:val>
                                        </p:tav>
                                        <p:tav tm="100000">
                                          <p:val>
                                            <p:strVal val="#ppt_y"/>
                                          </p:val>
                                        </p:tav>
                                      </p:tavLst>
                                    </p:anim>
                                  </p:childTnLst>
                                </p:cTn>
                              </p:par>
                              <p:par>
                                <p:cTn id="93" presetID="2" presetClass="entr" presetSubtype="2"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additive="base">
                                        <p:cTn id="95" dur="500" fill="hold"/>
                                        <p:tgtEl>
                                          <p:spTgt spid="32"/>
                                        </p:tgtEl>
                                        <p:attrNameLst>
                                          <p:attrName>ppt_x</p:attrName>
                                        </p:attrNameLst>
                                      </p:cBhvr>
                                      <p:tavLst>
                                        <p:tav tm="0">
                                          <p:val>
                                            <p:strVal val="1+#ppt_w/2"/>
                                          </p:val>
                                        </p:tav>
                                        <p:tav tm="100000">
                                          <p:val>
                                            <p:strVal val="#ppt_x"/>
                                          </p:val>
                                        </p:tav>
                                      </p:tavLst>
                                    </p:anim>
                                    <p:anim calcmode="lin" valueType="num">
                                      <p:cBhvr additive="base">
                                        <p:cTn id="9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additive="base">
                                        <p:cTn id="101" dur="500" fill="hold"/>
                                        <p:tgtEl>
                                          <p:spTgt spid="26"/>
                                        </p:tgtEl>
                                        <p:attrNameLst>
                                          <p:attrName>ppt_x</p:attrName>
                                        </p:attrNameLst>
                                      </p:cBhvr>
                                      <p:tavLst>
                                        <p:tav tm="0">
                                          <p:val>
                                            <p:strVal val="#ppt_x"/>
                                          </p:val>
                                        </p:tav>
                                        <p:tav tm="100000">
                                          <p:val>
                                            <p:strVal val="#ppt_x"/>
                                          </p:val>
                                        </p:tav>
                                      </p:tavLst>
                                    </p:anim>
                                    <p:anim calcmode="lin" valueType="num">
                                      <p:cBhvr additive="base">
                                        <p:cTn id="102" dur="500" fill="hold"/>
                                        <p:tgtEl>
                                          <p:spTgt spid="26"/>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 calcmode="lin" valueType="num">
                                      <p:cBhvr additive="base">
                                        <p:cTn id="105" dur="500" fill="hold"/>
                                        <p:tgtEl>
                                          <p:spTgt spid="27"/>
                                        </p:tgtEl>
                                        <p:attrNameLst>
                                          <p:attrName>ppt_x</p:attrName>
                                        </p:attrNameLst>
                                      </p:cBhvr>
                                      <p:tavLst>
                                        <p:tav tm="0">
                                          <p:val>
                                            <p:strVal val="#ppt_x"/>
                                          </p:val>
                                        </p:tav>
                                        <p:tav tm="100000">
                                          <p:val>
                                            <p:strVal val="#ppt_x"/>
                                          </p:val>
                                        </p:tav>
                                      </p:tavLst>
                                    </p:anim>
                                    <p:anim calcmode="lin" valueType="num">
                                      <p:cBhvr additive="base">
                                        <p:cTn id="106" dur="500" fill="hold"/>
                                        <p:tgtEl>
                                          <p:spTgt spid="27"/>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additive="base">
                                        <p:cTn id="109" dur="500" fill="hold"/>
                                        <p:tgtEl>
                                          <p:spTgt spid="30"/>
                                        </p:tgtEl>
                                        <p:attrNameLst>
                                          <p:attrName>ppt_x</p:attrName>
                                        </p:attrNameLst>
                                      </p:cBhvr>
                                      <p:tavLst>
                                        <p:tav tm="0">
                                          <p:val>
                                            <p:strVal val="#ppt_x"/>
                                          </p:val>
                                        </p:tav>
                                        <p:tav tm="100000">
                                          <p:val>
                                            <p:strVal val="#ppt_x"/>
                                          </p:val>
                                        </p:tav>
                                      </p:tavLst>
                                    </p:anim>
                                    <p:anim calcmode="lin" valueType="num">
                                      <p:cBhvr additive="base">
                                        <p:cTn id="110" dur="500" fill="hold"/>
                                        <p:tgtEl>
                                          <p:spTgt spid="30"/>
                                        </p:tgtEl>
                                        <p:attrNameLst>
                                          <p:attrName>ppt_y</p:attrName>
                                        </p:attrNameLst>
                                      </p:cBhvr>
                                      <p:tavLst>
                                        <p:tav tm="0">
                                          <p:val>
                                            <p:strVal val="1+#ppt_h/2"/>
                                          </p:val>
                                        </p:tav>
                                        <p:tav tm="100000">
                                          <p:val>
                                            <p:strVal val="#ppt_y"/>
                                          </p:val>
                                        </p:tav>
                                      </p:tavLst>
                                    </p:anim>
                                  </p:childTnLst>
                                </p:cTn>
                              </p:par>
                              <p:par>
                                <p:cTn id="111" presetID="2" presetClass="entr" presetSubtype="4"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ppt_x"/>
                                          </p:val>
                                        </p:tav>
                                        <p:tav tm="100000">
                                          <p:val>
                                            <p:strVal val="#ppt_x"/>
                                          </p:val>
                                        </p:tav>
                                      </p:tavLst>
                                    </p:anim>
                                    <p:anim calcmode="lin" valueType="num">
                                      <p:cBhvr additive="base">
                                        <p:cTn id="1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animBg="1"/>
      <p:bldP spid="15" grpId="0"/>
      <p:bldP spid="16" grpId="0"/>
      <p:bldP spid="17" grpId="0" animBg="1"/>
      <p:bldP spid="18" grpId="0" animBg="1"/>
      <p:bldP spid="19" grpId="0"/>
      <p:bldP spid="20" grpId="0"/>
      <p:bldP spid="22" grpId="0"/>
      <p:bldP spid="23" grpId="0"/>
      <p:bldP spid="24" grpId="0"/>
      <p:bldP spid="25" grpId="0"/>
      <p:bldP spid="26" grpId="0" animBg="1"/>
      <p:bldP spid="27" grpId="0" animBg="1"/>
      <p:bldP spid="30" grpId="0"/>
      <p:bldP spid="33" grpId="0" animBg="1"/>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Controle strijkende loper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57</a:t>
            </a:fld>
            <a:endParaRPr lang="nl-BE"/>
          </a:p>
        </p:txBody>
      </p:sp>
      <p:sp>
        <p:nvSpPr>
          <p:cNvPr id="9" name="Tekstvak 8"/>
          <p:cNvSpPr txBox="1"/>
          <p:nvPr/>
        </p:nvSpPr>
        <p:spPr>
          <a:xfrm>
            <a:off x="639013" y="975944"/>
            <a:ext cx="10349772" cy="1200329"/>
          </a:xfrm>
          <a:prstGeom prst="rect">
            <a:avLst/>
          </a:prstGeom>
          <a:noFill/>
          <a:ln w="19050">
            <a:solidFill>
              <a:srgbClr val="FF0000"/>
            </a:solidFill>
          </a:ln>
        </p:spPr>
        <p:txBody>
          <a:bodyPr wrap="square" rtlCol="0">
            <a:spAutoFit/>
          </a:bodyPr>
          <a:lstStyle/>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Na het plaatsen van de loper en steenspil, even vlot draaien met uitgelichte steen.</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Daarna flink bijhouden (schieten) en terug uitlichten tot we een maalspleet hebben tussen ligger en loper van ± 2mm. </a:t>
            </a:r>
          </a:p>
          <a:p>
            <a:pPr marL="285750" indent="-285750">
              <a:buFont typeface="Arial" panose="020B0604020202020204" pitchFamily="34" charset="0"/>
              <a:buChar char="•"/>
            </a:pPr>
            <a:r>
              <a:rPr lang="nl-BE" dirty="0" smtClean="0">
                <a:solidFill>
                  <a:srgbClr val="FF0000"/>
                </a:solidFill>
                <a:latin typeface="Arial" panose="020B0604020202020204" pitchFamily="34" charset="0"/>
                <a:cs typeface="Arial" panose="020B0604020202020204" pitchFamily="34" charset="0"/>
              </a:rPr>
              <a:t>Controle door lichtbron te plaatsen aan de overzijde van het steen koppel.</a:t>
            </a:r>
            <a:endParaRPr lang="nl-BE" dirty="0">
              <a:solidFill>
                <a:srgbClr val="FF0000"/>
              </a:solidFill>
              <a:latin typeface="Arial" panose="020B0604020202020204" pitchFamily="34" charset="0"/>
              <a:cs typeface="Arial" panose="020B0604020202020204" pitchFamily="34" charset="0"/>
            </a:endParaRPr>
          </a:p>
        </p:txBody>
      </p:sp>
      <p:sp>
        <p:nvSpPr>
          <p:cNvPr id="10" name="Rechthoek 9"/>
          <p:cNvSpPr/>
          <p:nvPr/>
        </p:nvSpPr>
        <p:spPr>
          <a:xfrm>
            <a:off x="1076178" y="2953821"/>
            <a:ext cx="2160000" cy="54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1" name="Rechte verbindingslijn 10"/>
          <p:cNvCxnSpPr/>
          <p:nvPr/>
        </p:nvCxnSpPr>
        <p:spPr>
          <a:xfrm flipH="1">
            <a:off x="2133600" y="2649021"/>
            <a:ext cx="22578" cy="1704622"/>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2" name="Rechthoek 11"/>
          <p:cNvSpPr/>
          <p:nvPr/>
        </p:nvSpPr>
        <p:spPr>
          <a:xfrm rot="300000">
            <a:off x="4319912" y="2953821"/>
            <a:ext cx="2160000" cy="54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4308623" y="3608577"/>
            <a:ext cx="2160000" cy="43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4" name="Rechte verbindingslijn 13"/>
          <p:cNvCxnSpPr/>
          <p:nvPr/>
        </p:nvCxnSpPr>
        <p:spPr>
          <a:xfrm flipH="1">
            <a:off x="5381068" y="2649021"/>
            <a:ext cx="22578" cy="1704622"/>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5" name="Rechthoek 14"/>
          <p:cNvSpPr/>
          <p:nvPr/>
        </p:nvSpPr>
        <p:spPr>
          <a:xfrm rot="300000">
            <a:off x="7779957" y="2942620"/>
            <a:ext cx="2160000" cy="54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6" name="Rechthoek 15"/>
          <p:cNvSpPr/>
          <p:nvPr/>
        </p:nvSpPr>
        <p:spPr>
          <a:xfrm>
            <a:off x="7768668" y="3597376"/>
            <a:ext cx="2160000" cy="43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PIJL-OMHOOG 16"/>
          <p:cNvSpPr/>
          <p:nvPr/>
        </p:nvSpPr>
        <p:spPr>
          <a:xfrm rot="271075">
            <a:off x="5203543" y="3380988"/>
            <a:ext cx="360000" cy="1080000"/>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PIJL-OMHOOG 17"/>
          <p:cNvSpPr/>
          <p:nvPr/>
        </p:nvSpPr>
        <p:spPr>
          <a:xfrm>
            <a:off x="1961155" y="3407867"/>
            <a:ext cx="360000" cy="1080000"/>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PIJL-OMHOOG 18"/>
          <p:cNvSpPr/>
          <p:nvPr/>
        </p:nvSpPr>
        <p:spPr>
          <a:xfrm>
            <a:off x="8679957" y="3407867"/>
            <a:ext cx="360000" cy="1080000"/>
          </a:xfrm>
          <a:prstGeom prst="upArrow">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0" name="Rechte verbindingslijn 19"/>
          <p:cNvCxnSpPr/>
          <p:nvPr/>
        </p:nvCxnSpPr>
        <p:spPr>
          <a:xfrm>
            <a:off x="838200" y="3493821"/>
            <a:ext cx="270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a:off x="838200" y="3604797"/>
            <a:ext cx="27000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PIJL-OMLAAG 21"/>
          <p:cNvSpPr/>
          <p:nvPr/>
        </p:nvSpPr>
        <p:spPr>
          <a:xfrm>
            <a:off x="838200" y="3313821"/>
            <a:ext cx="108000" cy="18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PIJL-OMLAAG 22"/>
          <p:cNvSpPr/>
          <p:nvPr/>
        </p:nvSpPr>
        <p:spPr>
          <a:xfrm>
            <a:off x="3381781" y="3313821"/>
            <a:ext cx="108000" cy="180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PIJL-OMHOOG 23"/>
          <p:cNvSpPr/>
          <p:nvPr/>
        </p:nvSpPr>
        <p:spPr>
          <a:xfrm>
            <a:off x="839489" y="3604797"/>
            <a:ext cx="108000" cy="180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PIJL-OMHOOG 24"/>
          <p:cNvSpPr/>
          <p:nvPr/>
        </p:nvSpPr>
        <p:spPr>
          <a:xfrm>
            <a:off x="3381781" y="3604797"/>
            <a:ext cx="108000" cy="180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Tekstvak 25"/>
          <p:cNvSpPr txBox="1"/>
          <p:nvPr/>
        </p:nvSpPr>
        <p:spPr>
          <a:xfrm>
            <a:off x="22359" y="3651520"/>
            <a:ext cx="764533"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Ligger</a:t>
            </a:r>
            <a:endParaRPr lang="nl-BE" sz="1600" dirty="0">
              <a:latin typeface="Arial" panose="020B0604020202020204" pitchFamily="34" charset="0"/>
              <a:cs typeface="Arial" panose="020B0604020202020204" pitchFamily="34" charset="0"/>
            </a:endParaRPr>
          </a:p>
        </p:txBody>
      </p:sp>
      <p:sp>
        <p:nvSpPr>
          <p:cNvPr id="27" name="Tekstvak 26"/>
          <p:cNvSpPr txBox="1"/>
          <p:nvPr/>
        </p:nvSpPr>
        <p:spPr>
          <a:xfrm>
            <a:off x="22359" y="3028305"/>
            <a:ext cx="743039" cy="338554"/>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Loper</a:t>
            </a:r>
            <a:endParaRPr lang="nl-BE" sz="1600" dirty="0">
              <a:latin typeface="Arial" panose="020B0604020202020204" pitchFamily="34" charset="0"/>
              <a:cs typeface="Arial" panose="020B0604020202020204" pitchFamily="34" charset="0"/>
            </a:endParaRPr>
          </a:p>
        </p:txBody>
      </p:sp>
      <p:sp>
        <p:nvSpPr>
          <p:cNvPr id="28" name="Tekstvak 27"/>
          <p:cNvSpPr txBox="1"/>
          <p:nvPr/>
        </p:nvSpPr>
        <p:spPr>
          <a:xfrm>
            <a:off x="491135" y="3417878"/>
            <a:ext cx="295757"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A</a:t>
            </a:r>
            <a:endParaRPr lang="nl-BE" sz="1200" dirty="0">
              <a:solidFill>
                <a:srgbClr val="FF0000"/>
              </a:solidFill>
              <a:latin typeface="Arial" panose="020B0604020202020204" pitchFamily="34" charset="0"/>
              <a:cs typeface="Arial" panose="020B0604020202020204" pitchFamily="34" charset="0"/>
            </a:endParaRPr>
          </a:p>
        </p:txBody>
      </p:sp>
      <p:sp>
        <p:nvSpPr>
          <p:cNvPr id="29" name="Tekstvak 28"/>
          <p:cNvSpPr txBox="1"/>
          <p:nvPr/>
        </p:nvSpPr>
        <p:spPr>
          <a:xfrm>
            <a:off x="3497888" y="3417877"/>
            <a:ext cx="216693" cy="276999"/>
          </a:xfrm>
          <a:prstGeom prst="rect">
            <a:avLst/>
          </a:prstGeom>
          <a:noFill/>
        </p:spPr>
        <p:txBody>
          <a:bodyPr wrap="square" rtlCol="0">
            <a:spAutoFit/>
          </a:bodyPr>
          <a:lstStyle/>
          <a:p>
            <a:r>
              <a:rPr lang="nl-BE" sz="1200" dirty="0">
                <a:solidFill>
                  <a:srgbClr val="FF0000"/>
                </a:solidFill>
                <a:latin typeface="Arial" panose="020B0604020202020204" pitchFamily="34" charset="0"/>
                <a:cs typeface="Arial" panose="020B0604020202020204" pitchFamily="34" charset="0"/>
              </a:rPr>
              <a:t>B</a:t>
            </a:r>
          </a:p>
        </p:txBody>
      </p:sp>
      <p:sp>
        <p:nvSpPr>
          <p:cNvPr id="30" name="Tekstvak 29"/>
          <p:cNvSpPr txBox="1"/>
          <p:nvPr/>
        </p:nvSpPr>
        <p:spPr>
          <a:xfrm>
            <a:off x="943409" y="2365732"/>
            <a:ext cx="2489581" cy="338554"/>
          </a:xfrm>
          <a:prstGeom prst="rect">
            <a:avLst/>
          </a:prstGeom>
          <a:noFill/>
        </p:spPr>
        <p:txBody>
          <a:bodyPr wrap="square" rtlCol="0">
            <a:spAutoFit/>
          </a:bodyPr>
          <a:lstStyle/>
          <a:p>
            <a:pPr algn="ctr"/>
            <a:r>
              <a:rPr lang="nl-BE" sz="1600" dirty="0">
                <a:latin typeface="Arial" panose="020B0604020202020204" pitchFamily="34" charset="0"/>
                <a:cs typeface="Arial" panose="020B0604020202020204" pitchFamily="34" charset="0"/>
              </a:rPr>
              <a:t>M</a:t>
            </a:r>
            <a:r>
              <a:rPr lang="nl-BE" sz="1600" smtClean="0">
                <a:latin typeface="Arial" panose="020B0604020202020204" pitchFamily="34" charset="0"/>
                <a:cs typeface="Arial" panose="020B0604020202020204" pitchFamily="34" charset="0"/>
              </a:rPr>
              <a:t>aalspleet </a:t>
            </a:r>
            <a:r>
              <a:rPr lang="nl-BE" sz="1600" dirty="0" smtClean="0">
                <a:latin typeface="Arial" panose="020B0604020202020204" pitchFamily="34" charset="0"/>
                <a:cs typeface="Arial" panose="020B0604020202020204" pitchFamily="34" charset="0"/>
              </a:rPr>
              <a:t>blijft gelijk</a:t>
            </a:r>
            <a:endParaRPr lang="nl-BE" sz="1600" dirty="0">
              <a:latin typeface="Arial" panose="020B0604020202020204" pitchFamily="34" charset="0"/>
              <a:cs typeface="Arial" panose="020B0604020202020204" pitchFamily="34" charset="0"/>
            </a:endParaRPr>
          </a:p>
        </p:txBody>
      </p:sp>
      <p:sp>
        <p:nvSpPr>
          <p:cNvPr id="31" name="Tekstvak 30"/>
          <p:cNvSpPr txBox="1"/>
          <p:nvPr/>
        </p:nvSpPr>
        <p:spPr>
          <a:xfrm>
            <a:off x="946200" y="4524953"/>
            <a:ext cx="2274955" cy="369332"/>
          </a:xfrm>
          <a:prstGeom prst="rect">
            <a:avLst/>
          </a:prstGeom>
          <a:noFill/>
        </p:spPr>
        <p:txBody>
          <a:bodyPr wrap="square" rtlCol="0">
            <a:spAutoFit/>
          </a:bodyPr>
          <a:lstStyle/>
          <a:p>
            <a:pPr algn="ctr"/>
            <a:r>
              <a:rPr lang="nl-BE" dirty="0" smtClean="0">
                <a:solidFill>
                  <a:schemeClr val="accent6">
                    <a:lumMod val="50000"/>
                  </a:schemeClr>
                </a:solidFill>
                <a:latin typeface="Arial" panose="020B0604020202020204" pitchFamily="34" charset="0"/>
                <a:cs typeface="Arial" panose="020B0604020202020204" pitchFamily="34" charset="0"/>
              </a:rPr>
              <a:t>Goed</a:t>
            </a:r>
            <a:endParaRPr lang="nl-BE" dirty="0">
              <a:solidFill>
                <a:schemeClr val="accent6">
                  <a:lumMod val="50000"/>
                </a:schemeClr>
              </a:solidFill>
              <a:latin typeface="Arial" panose="020B0604020202020204" pitchFamily="34" charset="0"/>
              <a:cs typeface="Arial" panose="020B0604020202020204" pitchFamily="34" charset="0"/>
            </a:endParaRPr>
          </a:p>
        </p:txBody>
      </p:sp>
      <p:sp>
        <p:nvSpPr>
          <p:cNvPr id="32" name="Tekstvak 31"/>
          <p:cNvSpPr txBox="1"/>
          <p:nvPr/>
        </p:nvSpPr>
        <p:spPr>
          <a:xfrm>
            <a:off x="4325401" y="2329592"/>
            <a:ext cx="2191170" cy="584775"/>
          </a:xfrm>
          <a:prstGeom prst="rect">
            <a:avLst/>
          </a:prstGeom>
          <a:noFill/>
        </p:spPr>
        <p:txBody>
          <a:bodyPr wrap="square" rtlCol="0">
            <a:spAutoFit/>
          </a:bodyPr>
          <a:lstStyle/>
          <a:p>
            <a:pPr algn="ctr"/>
            <a:r>
              <a:rPr lang="nl-BE" sz="1600" dirty="0">
                <a:latin typeface="Arial" panose="020B0604020202020204" pitchFamily="34" charset="0"/>
                <a:cs typeface="Arial" panose="020B0604020202020204" pitchFamily="34" charset="0"/>
              </a:rPr>
              <a:t>L</a:t>
            </a:r>
            <a:r>
              <a:rPr lang="nl-BE" sz="1600" dirty="0" smtClean="0">
                <a:latin typeface="Arial" panose="020B0604020202020204" pitchFamily="34" charset="0"/>
                <a:cs typeface="Arial" panose="020B0604020202020204" pitchFamily="34" charset="0"/>
              </a:rPr>
              <a:t>oper raakt de ligger op één punt</a:t>
            </a:r>
            <a:endParaRPr lang="nl-BE" sz="1600" dirty="0">
              <a:latin typeface="Arial" panose="020B0604020202020204" pitchFamily="34" charset="0"/>
              <a:cs typeface="Arial" panose="020B0604020202020204" pitchFamily="34" charset="0"/>
            </a:endParaRPr>
          </a:p>
        </p:txBody>
      </p:sp>
      <p:sp>
        <p:nvSpPr>
          <p:cNvPr id="33" name="Tekstvak 32"/>
          <p:cNvSpPr txBox="1"/>
          <p:nvPr/>
        </p:nvSpPr>
        <p:spPr>
          <a:xfrm>
            <a:off x="7597150" y="2258858"/>
            <a:ext cx="2528711" cy="584775"/>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Loperoppervlak danst t.o.v. liggeroppervlak  </a:t>
            </a:r>
            <a:endParaRPr lang="nl-BE" sz="1600" dirty="0">
              <a:latin typeface="Arial" panose="020B0604020202020204" pitchFamily="34" charset="0"/>
              <a:cs typeface="Arial" panose="020B0604020202020204" pitchFamily="34" charset="0"/>
            </a:endParaRPr>
          </a:p>
        </p:txBody>
      </p:sp>
      <p:sp>
        <p:nvSpPr>
          <p:cNvPr id="34" name="Tekstvak 33"/>
          <p:cNvSpPr txBox="1"/>
          <p:nvPr/>
        </p:nvSpPr>
        <p:spPr>
          <a:xfrm>
            <a:off x="6807200" y="3111865"/>
            <a:ext cx="686610" cy="369332"/>
          </a:xfrm>
          <a:prstGeom prst="rect">
            <a:avLst/>
          </a:prstGeom>
          <a:noFill/>
        </p:spPr>
        <p:txBody>
          <a:bodyPr wrap="square" rtlCol="0">
            <a:spAutoFit/>
          </a:bodyPr>
          <a:lstStyle/>
          <a:p>
            <a:r>
              <a:rPr lang="nl-BE" dirty="0" smtClean="0">
                <a:solidFill>
                  <a:srgbClr val="FF0000"/>
                </a:solidFill>
                <a:latin typeface="Arial" panose="020B0604020202020204" pitchFamily="34" charset="0"/>
                <a:cs typeface="Arial" panose="020B0604020202020204" pitchFamily="34" charset="0"/>
              </a:rPr>
              <a:t>Fout</a:t>
            </a:r>
            <a:endParaRPr lang="nl-BE" dirty="0">
              <a:solidFill>
                <a:srgbClr val="FF0000"/>
              </a:solidFill>
              <a:latin typeface="Arial" panose="020B0604020202020204" pitchFamily="34" charset="0"/>
              <a:cs typeface="Arial" panose="020B0604020202020204" pitchFamily="34" charset="0"/>
            </a:endParaRPr>
          </a:p>
        </p:txBody>
      </p:sp>
      <p:sp>
        <p:nvSpPr>
          <p:cNvPr id="35" name="Rechthoek 34"/>
          <p:cNvSpPr/>
          <p:nvPr/>
        </p:nvSpPr>
        <p:spPr>
          <a:xfrm rot="21290383">
            <a:off x="7750410" y="2953911"/>
            <a:ext cx="2160000" cy="540000"/>
          </a:xfrm>
          <a:prstGeom prst="rect">
            <a:avLst/>
          </a:prstGeom>
          <a:noFill/>
          <a:ln w="28575">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36" name="Rechte verbindingslijn met pijl 35"/>
          <p:cNvCxnSpPr>
            <a:stCxn id="34" idx="1"/>
          </p:cNvCxnSpPr>
          <p:nvPr/>
        </p:nvCxnSpPr>
        <p:spPr>
          <a:xfrm flipH="1">
            <a:off x="6468623" y="3296531"/>
            <a:ext cx="338577" cy="2866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chte verbindingslijn met pijl 36"/>
          <p:cNvCxnSpPr/>
          <p:nvPr/>
        </p:nvCxnSpPr>
        <p:spPr>
          <a:xfrm>
            <a:off x="7870268" y="3403821"/>
            <a:ext cx="0" cy="17932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Rechte verbindingslijn met pijl 37"/>
          <p:cNvCxnSpPr/>
          <p:nvPr/>
        </p:nvCxnSpPr>
        <p:spPr>
          <a:xfrm>
            <a:off x="9793202" y="3418055"/>
            <a:ext cx="0" cy="179321"/>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kstvak 38"/>
          <p:cNvSpPr txBox="1"/>
          <p:nvPr/>
        </p:nvSpPr>
        <p:spPr>
          <a:xfrm>
            <a:off x="3883378" y="4617398"/>
            <a:ext cx="2633193" cy="584775"/>
          </a:xfrm>
          <a:prstGeom prst="rect">
            <a:avLst/>
          </a:prstGeom>
          <a:noFill/>
        </p:spPr>
        <p:txBody>
          <a:bodyPr wrap="square" rtlCol="0">
            <a:spAutoFit/>
          </a:bodyPr>
          <a:lstStyle/>
          <a:p>
            <a:pPr marL="342900" indent="-342900">
              <a:buAutoNum type="arabicPeriod"/>
            </a:pPr>
            <a:r>
              <a:rPr lang="nl-BE" sz="1600" dirty="0" smtClean="0">
                <a:latin typeface="Arial" panose="020B0604020202020204" pitchFamily="34" charset="0"/>
                <a:cs typeface="Arial" panose="020B0604020202020204" pitchFamily="34" charset="0"/>
              </a:rPr>
              <a:t>Kussen </a:t>
            </a:r>
            <a:r>
              <a:rPr lang="nl-BE" sz="1600" dirty="0" err="1" smtClean="0">
                <a:latin typeface="Arial" panose="020B0604020202020204" pitchFamily="34" charset="0"/>
                <a:cs typeface="Arial" panose="020B0604020202020204" pitchFamily="34" charset="0"/>
              </a:rPr>
              <a:t>omwiggen</a:t>
            </a:r>
            <a:r>
              <a:rPr lang="nl-BE" sz="1600" dirty="0" smtClean="0">
                <a:latin typeface="Arial" panose="020B0604020202020204" pitchFamily="34" charset="0"/>
                <a:cs typeface="Arial" panose="020B0604020202020204" pitchFamily="34" charset="0"/>
              </a:rPr>
              <a:t> </a:t>
            </a:r>
            <a:r>
              <a:rPr lang="nl-BE" sz="1600" baseline="30000" dirty="0" smtClean="0">
                <a:solidFill>
                  <a:srgbClr val="FF0000"/>
                </a:solidFill>
                <a:latin typeface="Arial" panose="020B0604020202020204" pitchFamily="34" charset="0"/>
                <a:cs typeface="Arial" panose="020B0604020202020204" pitchFamily="34" charset="0"/>
              </a:rPr>
              <a:t>(</a:t>
            </a:r>
            <a:r>
              <a:rPr lang="nl-BE" sz="1600" dirty="0" smtClean="0">
                <a:solidFill>
                  <a:srgbClr val="FF0000"/>
                </a:solidFill>
                <a:latin typeface="Arial" panose="020B0604020202020204" pitchFamily="34" charset="0"/>
                <a:cs typeface="Arial" panose="020B0604020202020204" pitchFamily="34" charset="0"/>
              </a:rPr>
              <a:t>*</a:t>
            </a:r>
            <a:r>
              <a:rPr lang="nl-BE" sz="1600" baseline="30000" dirty="0" smtClean="0">
                <a:solidFill>
                  <a:srgbClr val="FF0000"/>
                </a:solidFill>
                <a:latin typeface="Arial" panose="020B0604020202020204" pitchFamily="34" charset="0"/>
                <a:cs typeface="Arial" panose="020B0604020202020204" pitchFamily="34" charset="0"/>
              </a:rPr>
              <a:t>)</a:t>
            </a:r>
          </a:p>
          <a:p>
            <a:pPr marL="342900" indent="-342900">
              <a:buAutoNum type="arabicPeriod"/>
            </a:pPr>
            <a:r>
              <a:rPr lang="nl-BE" sz="1600" dirty="0" smtClean="0">
                <a:latin typeface="Arial" panose="020B0604020202020204" pitchFamily="34" charset="0"/>
                <a:cs typeface="Arial" panose="020B0604020202020204" pitchFamily="34" charset="0"/>
              </a:rPr>
              <a:t>Neuten in bus bijstellen</a:t>
            </a:r>
            <a:endParaRPr lang="nl-BE" sz="1600" dirty="0">
              <a:latin typeface="Arial" panose="020B0604020202020204" pitchFamily="34" charset="0"/>
              <a:cs typeface="Arial" panose="020B0604020202020204" pitchFamily="34" charset="0"/>
            </a:endParaRPr>
          </a:p>
        </p:txBody>
      </p:sp>
      <p:sp>
        <p:nvSpPr>
          <p:cNvPr id="40" name="Tekstvak 39"/>
          <p:cNvSpPr txBox="1"/>
          <p:nvPr/>
        </p:nvSpPr>
        <p:spPr>
          <a:xfrm>
            <a:off x="3572771" y="4067320"/>
            <a:ext cx="1859718"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Scheef staande spil</a:t>
            </a:r>
            <a:endParaRPr lang="nl-BE" sz="1400" dirty="0">
              <a:solidFill>
                <a:srgbClr val="FF0000"/>
              </a:solidFill>
              <a:latin typeface="Arial" panose="020B0604020202020204" pitchFamily="34" charset="0"/>
              <a:cs typeface="Arial" panose="020B0604020202020204" pitchFamily="34" charset="0"/>
            </a:endParaRPr>
          </a:p>
        </p:txBody>
      </p:sp>
      <p:sp>
        <p:nvSpPr>
          <p:cNvPr id="41" name="Tekstvak 40"/>
          <p:cNvSpPr txBox="1"/>
          <p:nvPr/>
        </p:nvSpPr>
        <p:spPr>
          <a:xfrm>
            <a:off x="401252" y="5544774"/>
            <a:ext cx="11205096" cy="584775"/>
          </a:xfrm>
          <a:prstGeom prst="rect">
            <a:avLst/>
          </a:prstGeom>
          <a:noFill/>
        </p:spPr>
        <p:txBody>
          <a:bodyPr wrap="square" rtlCol="0">
            <a:spAutoFit/>
          </a:bodyPr>
          <a:lstStyle/>
          <a:p>
            <a:pPr algn="ctr"/>
            <a:r>
              <a:rPr lang="nl-BE" baseline="30000" dirty="0" smtClean="0">
                <a:solidFill>
                  <a:srgbClr val="FF0000"/>
                </a:solidFill>
              </a:rPr>
              <a:t>(*) </a:t>
            </a:r>
            <a:r>
              <a:rPr lang="nl-BE" sz="1600" dirty="0" smtClean="0">
                <a:solidFill>
                  <a:srgbClr val="FF0000"/>
                </a:solidFill>
              </a:rPr>
              <a:t>Omdat bij een balanceerwerk een goede uitloding van taplager t.o.v de taatspot noodzakelijk is, mag deze niet verstoord worden. </a:t>
            </a:r>
            <a:r>
              <a:rPr lang="nl-BE" sz="1600" smtClean="0">
                <a:solidFill>
                  <a:srgbClr val="FF0000"/>
                </a:solidFill>
              </a:rPr>
              <a:t>Omwiggen</a:t>
            </a:r>
            <a:r>
              <a:rPr lang="nl-BE" sz="1600" dirty="0" smtClean="0">
                <a:solidFill>
                  <a:srgbClr val="FF0000"/>
                </a:solidFill>
              </a:rPr>
              <a:t>(1) is dan niet mogelijk. Hier moet naar onregelmatigheden in de </a:t>
            </a:r>
            <a:r>
              <a:rPr lang="nl-BE" sz="1600" dirty="0" err="1" smtClean="0">
                <a:solidFill>
                  <a:srgbClr val="FF0000"/>
                </a:solidFill>
              </a:rPr>
              <a:t>steenbus</a:t>
            </a:r>
            <a:r>
              <a:rPr lang="nl-BE" sz="1600" dirty="0" smtClean="0">
                <a:solidFill>
                  <a:srgbClr val="FF0000"/>
                </a:solidFill>
              </a:rPr>
              <a:t> (neuten) gezocht worden</a:t>
            </a:r>
            <a:endParaRPr lang="nl-BE" sz="1600" dirty="0">
              <a:solidFill>
                <a:srgbClr val="FF0000"/>
              </a:solidFill>
            </a:endParaRPr>
          </a:p>
        </p:txBody>
      </p:sp>
      <p:sp>
        <p:nvSpPr>
          <p:cNvPr id="42" name="Tekstvak 41"/>
          <p:cNvSpPr txBox="1"/>
          <p:nvPr/>
        </p:nvSpPr>
        <p:spPr>
          <a:xfrm>
            <a:off x="9959380" y="3396400"/>
            <a:ext cx="1713331"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Dansende maalspleet</a:t>
            </a:r>
            <a:endParaRPr lang="nl-BE" sz="1200" dirty="0">
              <a:solidFill>
                <a:srgbClr val="FF0000"/>
              </a:solidFill>
              <a:latin typeface="Arial" panose="020B0604020202020204" pitchFamily="34" charset="0"/>
              <a:cs typeface="Arial" panose="020B0604020202020204" pitchFamily="34" charset="0"/>
            </a:endParaRPr>
          </a:p>
        </p:txBody>
      </p:sp>
      <p:sp>
        <p:nvSpPr>
          <p:cNvPr id="43" name="Rechthoek 42"/>
          <p:cNvSpPr/>
          <p:nvPr/>
        </p:nvSpPr>
        <p:spPr>
          <a:xfrm>
            <a:off x="1061155" y="3608577"/>
            <a:ext cx="2160000" cy="432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97471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0-#ppt_w/2"/>
                                          </p:val>
                                        </p:tav>
                                        <p:tav tm="100000">
                                          <p:val>
                                            <p:strVal val="#ppt_x"/>
                                          </p:val>
                                        </p:tav>
                                      </p:tavLst>
                                    </p:anim>
                                    <p:anim calcmode="lin" valueType="num">
                                      <p:cBhvr additive="base">
                                        <p:cTn id="40" dur="500" fill="hold"/>
                                        <p:tgtEl>
                                          <p:spTgt spid="22"/>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0-#ppt_w/2"/>
                                          </p:val>
                                        </p:tav>
                                        <p:tav tm="100000">
                                          <p:val>
                                            <p:strVal val="#ppt_x"/>
                                          </p:val>
                                        </p:tav>
                                      </p:tavLst>
                                    </p:anim>
                                    <p:anim calcmode="lin" valueType="num">
                                      <p:cBhvr additive="base">
                                        <p:cTn id="44" dur="500" fill="hold"/>
                                        <p:tgtEl>
                                          <p:spTgt spid="20"/>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0-#ppt_w/2"/>
                                          </p:val>
                                        </p:tav>
                                        <p:tav tm="100000">
                                          <p:val>
                                            <p:strVal val="#ppt_x"/>
                                          </p:val>
                                        </p:tav>
                                      </p:tavLst>
                                    </p:anim>
                                    <p:anim calcmode="lin" valueType="num">
                                      <p:cBhvr additive="base">
                                        <p:cTn id="48" dur="500" fill="hold"/>
                                        <p:tgtEl>
                                          <p:spTgt spid="24"/>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0-#ppt_w/2"/>
                                          </p:val>
                                        </p:tav>
                                        <p:tav tm="100000">
                                          <p:val>
                                            <p:strVal val="#ppt_x"/>
                                          </p:val>
                                        </p:tav>
                                      </p:tavLst>
                                    </p:anim>
                                    <p:anim calcmode="lin" valueType="num">
                                      <p:cBhvr additive="base">
                                        <p:cTn id="56" dur="500" fill="hold"/>
                                        <p:tgtEl>
                                          <p:spTgt spid="26"/>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0-#ppt_w/2"/>
                                          </p:val>
                                        </p:tav>
                                        <p:tav tm="100000">
                                          <p:val>
                                            <p:strVal val="#ppt_x"/>
                                          </p:val>
                                        </p:tav>
                                      </p:tavLst>
                                    </p:anim>
                                    <p:anim calcmode="lin" valueType="num">
                                      <p:cBhvr additive="base">
                                        <p:cTn id="60" dur="500" fill="hold"/>
                                        <p:tgtEl>
                                          <p:spTgt spid="27"/>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0-#ppt_w/2"/>
                                          </p:val>
                                        </p:tav>
                                        <p:tav tm="100000">
                                          <p:val>
                                            <p:strVal val="#ppt_x"/>
                                          </p:val>
                                        </p:tav>
                                      </p:tavLst>
                                    </p:anim>
                                    <p:anim calcmode="lin" valueType="num">
                                      <p:cBhvr additive="base">
                                        <p:cTn id="6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anim calcmode="lin" valueType="num">
                                      <p:cBhvr additive="base">
                                        <p:cTn id="73" dur="500" fill="hold"/>
                                        <p:tgtEl>
                                          <p:spTgt spid="14"/>
                                        </p:tgtEl>
                                        <p:attrNameLst>
                                          <p:attrName>ppt_x</p:attrName>
                                        </p:attrNameLst>
                                      </p:cBhvr>
                                      <p:tavLst>
                                        <p:tav tm="0">
                                          <p:val>
                                            <p:strVal val="#ppt_x"/>
                                          </p:val>
                                        </p:tav>
                                        <p:tav tm="100000">
                                          <p:val>
                                            <p:strVal val="#ppt_x"/>
                                          </p:val>
                                        </p:tav>
                                      </p:tavLst>
                                    </p:anim>
                                    <p:anim calcmode="lin" valueType="num">
                                      <p:cBhvr additive="base">
                                        <p:cTn id="74" dur="500" fill="hold"/>
                                        <p:tgtEl>
                                          <p:spTgt spid="14"/>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additive="base">
                                        <p:cTn id="77" dur="500" fill="hold"/>
                                        <p:tgtEl>
                                          <p:spTgt spid="12"/>
                                        </p:tgtEl>
                                        <p:attrNameLst>
                                          <p:attrName>ppt_x</p:attrName>
                                        </p:attrNameLst>
                                      </p:cBhvr>
                                      <p:tavLst>
                                        <p:tav tm="0">
                                          <p:val>
                                            <p:strVal val="#ppt_x"/>
                                          </p:val>
                                        </p:tav>
                                        <p:tav tm="100000">
                                          <p:val>
                                            <p:strVal val="#ppt_x"/>
                                          </p:val>
                                        </p:tav>
                                      </p:tavLst>
                                    </p:anim>
                                    <p:anim calcmode="lin" valueType="num">
                                      <p:cBhvr additive="base">
                                        <p:cTn id="78" dur="500" fill="hold"/>
                                        <p:tgtEl>
                                          <p:spTgt spid="12"/>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 calcmode="lin" valueType="num">
                                      <p:cBhvr additive="base">
                                        <p:cTn id="81" dur="500" fill="hold"/>
                                        <p:tgtEl>
                                          <p:spTgt spid="36"/>
                                        </p:tgtEl>
                                        <p:attrNameLst>
                                          <p:attrName>ppt_x</p:attrName>
                                        </p:attrNameLst>
                                      </p:cBhvr>
                                      <p:tavLst>
                                        <p:tav tm="0">
                                          <p:val>
                                            <p:strVal val="#ppt_x"/>
                                          </p:val>
                                        </p:tav>
                                        <p:tav tm="100000">
                                          <p:val>
                                            <p:strVal val="#ppt_x"/>
                                          </p:val>
                                        </p:tav>
                                      </p:tavLst>
                                    </p:anim>
                                    <p:anim calcmode="lin" valueType="num">
                                      <p:cBhvr additive="base">
                                        <p:cTn id="82" dur="500" fill="hold"/>
                                        <p:tgtEl>
                                          <p:spTgt spid="36"/>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 calcmode="lin" valueType="num">
                                      <p:cBhvr additive="base">
                                        <p:cTn id="93" dur="500" fill="hold"/>
                                        <p:tgtEl>
                                          <p:spTgt spid="17"/>
                                        </p:tgtEl>
                                        <p:attrNameLst>
                                          <p:attrName>ppt_x</p:attrName>
                                        </p:attrNameLst>
                                      </p:cBhvr>
                                      <p:tavLst>
                                        <p:tav tm="0">
                                          <p:val>
                                            <p:strVal val="#ppt_x"/>
                                          </p:val>
                                        </p:tav>
                                        <p:tav tm="100000">
                                          <p:val>
                                            <p:strVal val="#ppt_x"/>
                                          </p:val>
                                        </p:tav>
                                      </p:tavLst>
                                    </p:anim>
                                    <p:anim calcmode="lin" valueType="num">
                                      <p:cBhvr additive="base">
                                        <p:cTn id="94" dur="500" fill="hold"/>
                                        <p:tgtEl>
                                          <p:spTgt spid="1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additive="base">
                                        <p:cTn id="97" dur="500" fill="hold"/>
                                        <p:tgtEl>
                                          <p:spTgt spid="40"/>
                                        </p:tgtEl>
                                        <p:attrNameLst>
                                          <p:attrName>ppt_x</p:attrName>
                                        </p:attrNameLst>
                                      </p:cBhvr>
                                      <p:tavLst>
                                        <p:tav tm="0">
                                          <p:val>
                                            <p:strVal val="#ppt_x"/>
                                          </p:val>
                                        </p:tav>
                                        <p:tav tm="100000">
                                          <p:val>
                                            <p:strVal val="#ppt_x"/>
                                          </p:val>
                                        </p:tav>
                                      </p:tavLst>
                                    </p:anim>
                                    <p:anim calcmode="lin" valueType="num">
                                      <p:cBhvr additive="base">
                                        <p:cTn id="98" dur="500" fill="hold"/>
                                        <p:tgtEl>
                                          <p:spTgt spid="4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39"/>
                                        </p:tgtEl>
                                        <p:attrNameLst>
                                          <p:attrName>style.visibility</p:attrName>
                                        </p:attrNameLst>
                                      </p:cBhvr>
                                      <p:to>
                                        <p:strVal val="visible"/>
                                      </p:to>
                                    </p:set>
                                    <p:anim calcmode="lin" valueType="num">
                                      <p:cBhvr additive="base">
                                        <p:cTn id="101" dur="500" fill="hold"/>
                                        <p:tgtEl>
                                          <p:spTgt spid="39"/>
                                        </p:tgtEl>
                                        <p:attrNameLst>
                                          <p:attrName>ppt_x</p:attrName>
                                        </p:attrNameLst>
                                      </p:cBhvr>
                                      <p:tavLst>
                                        <p:tav tm="0">
                                          <p:val>
                                            <p:strVal val="#ppt_x"/>
                                          </p:val>
                                        </p:tav>
                                        <p:tav tm="100000">
                                          <p:val>
                                            <p:strVal val="#ppt_x"/>
                                          </p:val>
                                        </p:tav>
                                      </p:tavLst>
                                    </p:anim>
                                    <p:anim calcmode="lin" valueType="num">
                                      <p:cBhvr additive="base">
                                        <p:cTn id="102" dur="500" fill="hold"/>
                                        <p:tgtEl>
                                          <p:spTgt spid="39"/>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41"/>
                                        </p:tgtEl>
                                        <p:attrNameLst>
                                          <p:attrName>style.visibility</p:attrName>
                                        </p:attrNameLst>
                                      </p:cBhvr>
                                      <p:to>
                                        <p:strVal val="visible"/>
                                      </p:to>
                                    </p:set>
                                    <p:anim calcmode="lin" valueType="num">
                                      <p:cBhvr additive="base">
                                        <p:cTn id="105" dur="500" fill="hold"/>
                                        <p:tgtEl>
                                          <p:spTgt spid="41"/>
                                        </p:tgtEl>
                                        <p:attrNameLst>
                                          <p:attrName>ppt_x</p:attrName>
                                        </p:attrNameLst>
                                      </p:cBhvr>
                                      <p:tavLst>
                                        <p:tav tm="0">
                                          <p:val>
                                            <p:strVal val="#ppt_x"/>
                                          </p:val>
                                        </p:tav>
                                        <p:tav tm="100000">
                                          <p:val>
                                            <p:strVal val="#ppt_x"/>
                                          </p:val>
                                        </p:tav>
                                      </p:tavLst>
                                    </p:anim>
                                    <p:anim calcmode="lin" valueType="num">
                                      <p:cBhvr additive="base">
                                        <p:cTn id="106" dur="500" fill="hold"/>
                                        <p:tgtEl>
                                          <p:spTgt spid="41"/>
                                        </p:tgtEl>
                                        <p:attrNameLst>
                                          <p:attrName>ppt_y</p:attrName>
                                        </p:attrNameLst>
                                      </p:cBhvr>
                                      <p:tavLst>
                                        <p:tav tm="0">
                                          <p:val>
                                            <p:strVal val="1+#ppt_h/2"/>
                                          </p:val>
                                        </p:tav>
                                        <p:tav tm="100000">
                                          <p:val>
                                            <p:strVal val="#ppt_y"/>
                                          </p:val>
                                        </p:tav>
                                      </p:tavLst>
                                    </p:anim>
                                  </p:childTnLst>
                                </p:cTn>
                              </p:par>
                              <p:par>
                                <p:cTn id="107" presetID="2" presetClass="entr" presetSubtype="2"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1+#ppt_w/2"/>
                                          </p:val>
                                        </p:tav>
                                        <p:tav tm="100000">
                                          <p:val>
                                            <p:strVal val="#ppt_x"/>
                                          </p:val>
                                        </p:tav>
                                      </p:tavLst>
                                    </p:anim>
                                    <p:anim calcmode="lin" valueType="num">
                                      <p:cBhvr additive="base">
                                        <p:cTn id="110" dur="500" fill="hold"/>
                                        <p:tgtEl>
                                          <p:spTgt spid="35"/>
                                        </p:tgtEl>
                                        <p:attrNameLst>
                                          <p:attrName>ppt_y</p:attrName>
                                        </p:attrNameLst>
                                      </p:cBhvr>
                                      <p:tavLst>
                                        <p:tav tm="0">
                                          <p:val>
                                            <p:strVal val="#ppt_y"/>
                                          </p:val>
                                        </p:tav>
                                        <p:tav tm="100000">
                                          <p:val>
                                            <p:strVal val="#ppt_y"/>
                                          </p:val>
                                        </p:tav>
                                      </p:tavLst>
                                    </p:anim>
                                  </p:childTnLst>
                                </p:cTn>
                              </p:par>
                              <p:par>
                                <p:cTn id="111" presetID="2" presetClass="entr" presetSubtype="2"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 calcmode="lin" valueType="num">
                                      <p:cBhvr additive="base">
                                        <p:cTn id="113" dur="500" fill="hold"/>
                                        <p:tgtEl>
                                          <p:spTgt spid="33"/>
                                        </p:tgtEl>
                                        <p:attrNameLst>
                                          <p:attrName>ppt_x</p:attrName>
                                        </p:attrNameLst>
                                      </p:cBhvr>
                                      <p:tavLst>
                                        <p:tav tm="0">
                                          <p:val>
                                            <p:strVal val="1+#ppt_w/2"/>
                                          </p:val>
                                        </p:tav>
                                        <p:tav tm="100000">
                                          <p:val>
                                            <p:strVal val="#ppt_x"/>
                                          </p:val>
                                        </p:tav>
                                      </p:tavLst>
                                    </p:anim>
                                    <p:anim calcmode="lin" valueType="num">
                                      <p:cBhvr additive="base">
                                        <p:cTn id="114" dur="500" fill="hold"/>
                                        <p:tgtEl>
                                          <p:spTgt spid="33"/>
                                        </p:tgtEl>
                                        <p:attrNameLst>
                                          <p:attrName>ppt_y</p:attrName>
                                        </p:attrNameLst>
                                      </p:cBhvr>
                                      <p:tavLst>
                                        <p:tav tm="0">
                                          <p:val>
                                            <p:strVal val="#ppt_y"/>
                                          </p:val>
                                        </p:tav>
                                        <p:tav tm="100000">
                                          <p:val>
                                            <p:strVal val="#ppt_y"/>
                                          </p:val>
                                        </p:tav>
                                      </p:tavLst>
                                    </p:anim>
                                  </p:childTnLst>
                                </p:cTn>
                              </p:par>
                              <p:par>
                                <p:cTn id="115" presetID="2" presetClass="entr" presetSubtype="2" fill="hold" grpId="0" nodeType="withEffect">
                                  <p:stCondLst>
                                    <p:cond delay="0"/>
                                  </p:stCondLst>
                                  <p:childTnLst>
                                    <p:set>
                                      <p:cBhvr>
                                        <p:cTn id="116" dur="1" fill="hold">
                                          <p:stCondLst>
                                            <p:cond delay="0"/>
                                          </p:stCondLst>
                                        </p:cTn>
                                        <p:tgtEl>
                                          <p:spTgt spid="15"/>
                                        </p:tgtEl>
                                        <p:attrNameLst>
                                          <p:attrName>style.visibility</p:attrName>
                                        </p:attrNameLst>
                                      </p:cBhvr>
                                      <p:to>
                                        <p:strVal val="visible"/>
                                      </p:to>
                                    </p:set>
                                    <p:anim calcmode="lin" valueType="num">
                                      <p:cBhvr additive="base">
                                        <p:cTn id="117" dur="500" fill="hold"/>
                                        <p:tgtEl>
                                          <p:spTgt spid="15"/>
                                        </p:tgtEl>
                                        <p:attrNameLst>
                                          <p:attrName>ppt_x</p:attrName>
                                        </p:attrNameLst>
                                      </p:cBhvr>
                                      <p:tavLst>
                                        <p:tav tm="0">
                                          <p:val>
                                            <p:strVal val="1+#ppt_w/2"/>
                                          </p:val>
                                        </p:tav>
                                        <p:tav tm="100000">
                                          <p:val>
                                            <p:strVal val="#ppt_x"/>
                                          </p:val>
                                        </p:tav>
                                      </p:tavLst>
                                    </p:anim>
                                    <p:anim calcmode="lin" valueType="num">
                                      <p:cBhvr additive="base">
                                        <p:cTn id="118" dur="500" fill="hold"/>
                                        <p:tgtEl>
                                          <p:spTgt spid="15"/>
                                        </p:tgtEl>
                                        <p:attrNameLst>
                                          <p:attrName>ppt_y</p:attrName>
                                        </p:attrNameLst>
                                      </p:cBhvr>
                                      <p:tavLst>
                                        <p:tav tm="0">
                                          <p:val>
                                            <p:strVal val="#ppt_y"/>
                                          </p:val>
                                        </p:tav>
                                        <p:tav tm="100000">
                                          <p:val>
                                            <p:strVal val="#ppt_y"/>
                                          </p:val>
                                        </p:tav>
                                      </p:tavLst>
                                    </p:anim>
                                  </p:childTnLst>
                                </p:cTn>
                              </p:par>
                              <p:par>
                                <p:cTn id="119" presetID="2" presetClass="entr" presetSubtype="2" fill="hold" nodeType="withEffect">
                                  <p:stCondLst>
                                    <p:cond delay="0"/>
                                  </p:stCondLst>
                                  <p:childTnLst>
                                    <p:set>
                                      <p:cBhvr>
                                        <p:cTn id="120" dur="1" fill="hold">
                                          <p:stCondLst>
                                            <p:cond delay="0"/>
                                          </p:stCondLst>
                                        </p:cTn>
                                        <p:tgtEl>
                                          <p:spTgt spid="38"/>
                                        </p:tgtEl>
                                        <p:attrNameLst>
                                          <p:attrName>style.visibility</p:attrName>
                                        </p:attrNameLst>
                                      </p:cBhvr>
                                      <p:to>
                                        <p:strVal val="visible"/>
                                      </p:to>
                                    </p:set>
                                    <p:anim calcmode="lin" valueType="num">
                                      <p:cBhvr additive="base">
                                        <p:cTn id="121" dur="500" fill="hold"/>
                                        <p:tgtEl>
                                          <p:spTgt spid="38"/>
                                        </p:tgtEl>
                                        <p:attrNameLst>
                                          <p:attrName>ppt_x</p:attrName>
                                        </p:attrNameLst>
                                      </p:cBhvr>
                                      <p:tavLst>
                                        <p:tav tm="0">
                                          <p:val>
                                            <p:strVal val="1+#ppt_w/2"/>
                                          </p:val>
                                        </p:tav>
                                        <p:tav tm="100000">
                                          <p:val>
                                            <p:strVal val="#ppt_x"/>
                                          </p:val>
                                        </p:tav>
                                      </p:tavLst>
                                    </p:anim>
                                    <p:anim calcmode="lin" valueType="num">
                                      <p:cBhvr additive="base">
                                        <p:cTn id="122" dur="500" fill="hold"/>
                                        <p:tgtEl>
                                          <p:spTgt spid="38"/>
                                        </p:tgtEl>
                                        <p:attrNameLst>
                                          <p:attrName>ppt_y</p:attrName>
                                        </p:attrNameLst>
                                      </p:cBhvr>
                                      <p:tavLst>
                                        <p:tav tm="0">
                                          <p:val>
                                            <p:strVal val="#ppt_y"/>
                                          </p:val>
                                        </p:tav>
                                        <p:tav tm="100000">
                                          <p:val>
                                            <p:strVal val="#ppt_y"/>
                                          </p:val>
                                        </p:tav>
                                      </p:tavLst>
                                    </p:anim>
                                  </p:childTnLst>
                                </p:cTn>
                              </p:par>
                              <p:par>
                                <p:cTn id="123" presetID="2" presetClass="entr" presetSubtype="2" fill="hold" nodeType="withEffect">
                                  <p:stCondLst>
                                    <p:cond delay="0"/>
                                  </p:stCondLst>
                                  <p:childTnLst>
                                    <p:set>
                                      <p:cBhvr>
                                        <p:cTn id="124" dur="1" fill="hold">
                                          <p:stCondLst>
                                            <p:cond delay="0"/>
                                          </p:stCondLst>
                                        </p:cTn>
                                        <p:tgtEl>
                                          <p:spTgt spid="37"/>
                                        </p:tgtEl>
                                        <p:attrNameLst>
                                          <p:attrName>style.visibility</p:attrName>
                                        </p:attrNameLst>
                                      </p:cBhvr>
                                      <p:to>
                                        <p:strVal val="visible"/>
                                      </p:to>
                                    </p:set>
                                    <p:anim calcmode="lin" valueType="num">
                                      <p:cBhvr additive="base">
                                        <p:cTn id="125" dur="500" fill="hold"/>
                                        <p:tgtEl>
                                          <p:spTgt spid="37"/>
                                        </p:tgtEl>
                                        <p:attrNameLst>
                                          <p:attrName>ppt_x</p:attrName>
                                        </p:attrNameLst>
                                      </p:cBhvr>
                                      <p:tavLst>
                                        <p:tav tm="0">
                                          <p:val>
                                            <p:strVal val="1+#ppt_w/2"/>
                                          </p:val>
                                        </p:tav>
                                        <p:tav tm="100000">
                                          <p:val>
                                            <p:strVal val="#ppt_x"/>
                                          </p:val>
                                        </p:tav>
                                      </p:tavLst>
                                    </p:anim>
                                    <p:anim calcmode="lin" valueType="num">
                                      <p:cBhvr additive="base">
                                        <p:cTn id="126" dur="500" fill="hold"/>
                                        <p:tgtEl>
                                          <p:spTgt spid="37"/>
                                        </p:tgtEl>
                                        <p:attrNameLst>
                                          <p:attrName>ppt_y</p:attrName>
                                        </p:attrNameLst>
                                      </p:cBhvr>
                                      <p:tavLst>
                                        <p:tav tm="0">
                                          <p:val>
                                            <p:strVal val="#ppt_y"/>
                                          </p:val>
                                        </p:tav>
                                        <p:tav tm="100000">
                                          <p:val>
                                            <p:strVal val="#ppt_y"/>
                                          </p:val>
                                        </p:tav>
                                      </p:tavLst>
                                    </p:anim>
                                  </p:childTnLst>
                                </p:cTn>
                              </p:par>
                              <p:par>
                                <p:cTn id="127" presetID="2" presetClass="entr" presetSubtype="2" fill="hold" grpId="0" nodeType="withEffect">
                                  <p:stCondLst>
                                    <p:cond delay="0"/>
                                  </p:stCondLst>
                                  <p:childTnLst>
                                    <p:set>
                                      <p:cBhvr>
                                        <p:cTn id="128" dur="1" fill="hold">
                                          <p:stCondLst>
                                            <p:cond delay="0"/>
                                          </p:stCondLst>
                                        </p:cTn>
                                        <p:tgtEl>
                                          <p:spTgt spid="16"/>
                                        </p:tgtEl>
                                        <p:attrNameLst>
                                          <p:attrName>style.visibility</p:attrName>
                                        </p:attrNameLst>
                                      </p:cBhvr>
                                      <p:to>
                                        <p:strVal val="visible"/>
                                      </p:to>
                                    </p:set>
                                    <p:anim calcmode="lin" valueType="num">
                                      <p:cBhvr additive="base">
                                        <p:cTn id="129" dur="500" fill="hold"/>
                                        <p:tgtEl>
                                          <p:spTgt spid="16"/>
                                        </p:tgtEl>
                                        <p:attrNameLst>
                                          <p:attrName>ppt_x</p:attrName>
                                        </p:attrNameLst>
                                      </p:cBhvr>
                                      <p:tavLst>
                                        <p:tav tm="0">
                                          <p:val>
                                            <p:strVal val="1+#ppt_w/2"/>
                                          </p:val>
                                        </p:tav>
                                        <p:tav tm="100000">
                                          <p:val>
                                            <p:strVal val="#ppt_x"/>
                                          </p:val>
                                        </p:tav>
                                      </p:tavLst>
                                    </p:anim>
                                    <p:anim calcmode="lin" valueType="num">
                                      <p:cBhvr additive="base">
                                        <p:cTn id="130" dur="500" fill="hold"/>
                                        <p:tgtEl>
                                          <p:spTgt spid="16"/>
                                        </p:tgtEl>
                                        <p:attrNameLst>
                                          <p:attrName>ppt_y</p:attrName>
                                        </p:attrNameLst>
                                      </p:cBhvr>
                                      <p:tavLst>
                                        <p:tav tm="0">
                                          <p:val>
                                            <p:strVal val="#ppt_y"/>
                                          </p:val>
                                        </p:tav>
                                        <p:tav tm="100000">
                                          <p:val>
                                            <p:strVal val="#ppt_y"/>
                                          </p:val>
                                        </p:tav>
                                      </p:tavLst>
                                    </p:anim>
                                  </p:childTnLst>
                                </p:cTn>
                              </p:par>
                              <p:par>
                                <p:cTn id="131" presetID="2" presetClass="entr" presetSubtype="2" fill="hold" grpId="0" nodeType="withEffect">
                                  <p:stCondLst>
                                    <p:cond delay="0"/>
                                  </p:stCondLst>
                                  <p:childTnLst>
                                    <p:set>
                                      <p:cBhvr>
                                        <p:cTn id="132" dur="1" fill="hold">
                                          <p:stCondLst>
                                            <p:cond delay="0"/>
                                          </p:stCondLst>
                                        </p:cTn>
                                        <p:tgtEl>
                                          <p:spTgt spid="19"/>
                                        </p:tgtEl>
                                        <p:attrNameLst>
                                          <p:attrName>style.visibility</p:attrName>
                                        </p:attrNameLst>
                                      </p:cBhvr>
                                      <p:to>
                                        <p:strVal val="visible"/>
                                      </p:to>
                                    </p:set>
                                    <p:anim calcmode="lin" valueType="num">
                                      <p:cBhvr additive="base">
                                        <p:cTn id="133" dur="500" fill="hold"/>
                                        <p:tgtEl>
                                          <p:spTgt spid="19"/>
                                        </p:tgtEl>
                                        <p:attrNameLst>
                                          <p:attrName>ppt_x</p:attrName>
                                        </p:attrNameLst>
                                      </p:cBhvr>
                                      <p:tavLst>
                                        <p:tav tm="0">
                                          <p:val>
                                            <p:strVal val="1+#ppt_w/2"/>
                                          </p:val>
                                        </p:tav>
                                        <p:tav tm="100000">
                                          <p:val>
                                            <p:strVal val="#ppt_x"/>
                                          </p:val>
                                        </p:tav>
                                      </p:tavLst>
                                    </p:anim>
                                    <p:anim calcmode="lin" valueType="num">
                                      <p:cBhvr additive="base">
                                        <p:cTn id="134" dur="500" fill="hold"/>
                                        <p:tgtEl>
                                          <p:spTgt spid="19"/>
                                        </p:tgtEl>
                                        <p:attrNameLst>
                                          <p:attrName>ppt_y</p:attrName>
                                        </p:attrNameLst>
                                      </p:cBhvr>
                                      <p:tavLst>
                                        <p:tav tm="0">
                                          <p:val>
                                            <p:strVal val="#ppt_y"/>
                                          </p:val>
                                        </p:tav>
                                        <p:tav tm="100000">
                                          <p:val>
                                            <p:strVal val="#ppt_y"/>
                                          </p:val>
                                        </p:tav>
                                      </p:tavLst>
                                    </p:anim>
                                  </p:childTnLst>
                                </p:cTn>
                              </p:par>
                              <p:par>
                                <p:cTn id="135" presetID="2" presetClass="entr" presetSubtype="2" fill="hold" grpId="0" nodeType="withEffect">
                                  <p:stCondLst>
                                    <p:cond delay="0"/>
                                  </p:stCondLst>
                                  <p:childTnLst>
                                    <p:set>
                                      <p:cBhvr>
                                        <p:cTn id="136" dur="1" fill="hold">
                                          <p:stCondLst>
                                            <p:cond delay="0"/>
                                          </p:stCondLst>
                                        </p:cTn>
                                        <p:tgtEl>
                                          <p:spTgt spid="42"/>
                                        </p:tgtEl>
                                        <p:attrNameLst>
                                          <p:attrName>style.visibility</p:attrName>
                                        </p:attrNameLst>
                                      </p:cBhvr>
                                      <p:to>
                                        <p:strVal val="visible"/>
                                      </p:to>
                                    </p:set>
                                    <p:anim calcmode="lin" valueType="num">
                                      <p:cBhvr additive="base">
                                        <p:cTn id="137" dur="500" fill="hold"/>
                                        <p:tgtEl>
                                          <p:spTgt spid="42"/>
                                        </p:tgtEl>
                                        <p:attrNameLst>
                                          <p:attrName>ppt_x</p:attrName>
                                        </p:attrNameLst>
                                      </p:cBhvr>
                                      <p:tavLst>
                                        <p:tav tm="0">
                                          <p:val>
                                            <p:strVal val="1+#ppt_w/2"/>
                                          </p:val>
                                        </p:tav>
                                        <p:tav tm="100000">
                                          <p:val>
                                            <p:strVal val="#ppt_x"/>
                                          </p:val>
                                        </p:tav>
                                      </p:tavLst>
                                    </p:anim>
                                    <p:anim calcmode="lin" valueType="num">
                                      <p:cBhvr additive="base">
                                        <p:cTn id="138" dur="500" fill="hold"/>
                                        <p:tgtEl>
                                          <p:spTgt spid="42"/>
                                        </p:tgtEl>
                                        <p:attrNameLst>
                                          <p:attrName>ppt_y</p:attrName>
                                        </p:attrNameLst>
                                      </p:cBhvr>
                                      <p:tavLst>
                                        <p:tav tm="0">
                                          <p:val>
                                            <p:strVal val="#ppt_y"/>
                                          </p:val>
                                        </p:tav>
                                        <p:tav tm="100000">
                                          <p:val>
                                            <p:strVal val="#ppt_y"/>
                                          </p:val>
                                        </p:tav>
                                      </p:tavLst>
                                    </p:anim>
                                  </p:childTnLst>
                                </p:cTn>
                              </p:par>
                              <p:par>
                                <p:cTn id="139" presetID="2" presetClass="entr" presetSubtype="8"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additive="base">
                                        <p:cTn id="141" dur="500" fill="hold"/>
                                        <p:tgtEl>
                                          <p:spTgt spid="43"/>
                                        </p:tgtEl>
                                        <p:attrNameLst>
                                          <p:attrName>ppt_x</p:attrName>
                                        </p:attrNameLst>
                                      </p:cBhvr>
                                      <p:tavLst>
                                        <p:tav tm="0">
                                          <p:val>
                                            <p:strVal val="0-#ppt_w/2"/>
                                          </p:val>
                                        </p:tav>
                                        <p:tav tm="100000">
                                          <p:val>
                                            <p:strVal val="#ppt_x"/>
                                          </p:val>
                                        </p:tav>
                                      </p:tavLst>
                                    </p:anim>
                                    <p:anim calcmode="lin" valueType="num">
                                      <p:cBhvr additive="base">
                                        <p:cTn id="14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5" grpId="0" animBg="1"/>
      <p:bldP spid="16" grpId="0" animBg="1"/>
      <p:bldP spid="17" grpId="0" animBg="1"/>
      <p:bldP spid="18" grpId="0" animBg="1"/>
      <p:bldP spid="19" grpId="0" animBg="1"/>
      <p:bldP spid="22" grpId="0" animBg="1"/>
      <p:bldP spid="23" grpId="0" animBg="1"/>
      <p:bldP spid="24" grpId="0" animBg="1"/>
      <p:bldP spid="25" grpId="0" animBg="1"/>
      <p:bldP spid="26" grpId="0"/>
      <p:bldP spid="27" grpId="0"/>
      <p:bldP spid="28" grpId="0"/>
      <p:bldP spid="29" grpId="0"/>
      <p:bldP spid="30" grpId="0"/>
      <p:bldP spid="31" grpId="0"/>
      <p:bldP spid="32" grpId="0"/>
      <p:bldP spid="33" grpId="0"/>
      <p:bldP spid="34" grpId="0"/>
      <p:bldP spid="35" grpId="0" animBg="1"/>
      <p:bldP spid="39" grpId="0"/>
      <p:bldP spid="40" grpId="0"/>
      <p:bldP spid="41" grpId="0"/>
      <p:bldP spid="42" grpId="0"/>
      <p:bldP spid="4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Balanceren van de loper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58</a:t>
            </a:fld>
            <a:endParaRPr lang="nl-BE"/>
          </a:p>
        </p:txBody>
      </p:sp>
      <p:sp>
        <p:nvSpPr>
          <p:cNvPr id="9" name="Tekstvak 8"/>
          <p:cNvSpPr txBox="1"/>
          <p:nvPr/>
        </p:nvSpPr>
        <p:spPr>
          <a:xfrm>
            <a:off x="4166487" y="1047591"/>
            <a:ext cx="7141495" cy="2062103"/>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Vaststellen van het zwaarste punt:</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Laat uitgelichte loper draaien.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Langzaam bijhouden tot hij ligger raakt.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Op dit punt gaan we staan met een krijtje en bewegen het naar de zijkant van de loper telkens hij dit punt passeert.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We  trachten de cadans te pakken te krijgen. </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Eenmaal de cadans te pakken drukken we het krijtje telkens kort tegen de loper.</a:t>
            </a:r>
            <a:endParaRPr lang="nl-BE" sz="1600" dirty="0">
              <a:solidFill>
                <a:srgbClr val="FF0000"/>
              </a:solidFill>
              <a:latin typeface="Arial" panose="020B0604020202020204" pitchFamily="34" charset="0"/>
              <a:cs typeface="Arial" panose="020B0604020202020204" pitchFamily="34" charset="0"/>
            </a:endParaRPr>
          </a:p>
        </p:txBody>
      </p:sp>
      <p:cxnSp>
        <p:nvCxnSpPr>
          <p:cNvPr id="10" name="Rechte verbindingslijn 9"/>
          <p:cNvCxnSpPr/>
          <p:nvPr/>
        </p:nvCxnSpPr>
        <p:spPr>
          <a:xfrm flipH="1">
            <a:off x="1039975" y="2998039"/>
            <a:ext cx="2628000" cy="2628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1051213" y="3022468"/>
            <a:ext cx="2628000" cy="26280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Stroomdiagram: Verbindingslijn 11"/>
          <p:cNvSpPr/>
          <p:nvPr/>
        </p:nvSpPr>
        <p:spPr>
          <a:xfrm>
            <a:off x="1459012" y="3465998"/>
            <a:ext cx="180000" cy="180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Stroomdiagram: Verbindingslijn 12"/>
          <p:cNvSpPr/>
          <p:nvPr/>
        </p:nvSpPr>
        <p:spPr>
          <a:xfrm>
            <a:off x="3053830" y="3465998"/>
            <a:ext cx="180000" cy="180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Stroomdiagram: Verbindingslijn 13"/>
          <p:cNvSpPr/>
          <p:nvPr/>
        </p:nvSpPr>
        <p:spPr>
          <a:xfrm>
            <a:off x="3208052" y="5163882"/>
            <a:ext cx="180000" cy="180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15" name="Rechte verbindingslijn 14"/>
          <p:cNvCxnSpPr/>
          <p:nvPr/>
        </p:nvCxnSpPr>
        <p:spPr>
          <a:xfrm rot="1200000" flipH="1">
            <a:off x="2307530" y="2633067"/>
            <a:ext cx="72000" cy="3456000"/>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6" name="Stroomdiagram: Verbindingslijn 15"/>
          <p:cNvSpPr/>
          <p:nvPr/>
        </p:nvSpPr>
        <p:spPr>
          <a:xfrm>
            <a:off x="661975" y="2756760"/>
            <a:ext cx="3420000" cy="3420000"/>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Gelijkbenige driehoek 16"/>
          <p:cNvSpPr/>
          <p:nvPr/>
        </p:nvSpPr>
        <p:spPr>
          <a:xfrm rot="6420000">
            <a:off x="2793988" y="2774143"/>
            <a:ext cx="108000" cy="144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Gelijkbenige driehoek 17"/>
          <p:cNvSpPr/>
          <p:nvPr/>
        </p:nvSpPr>
        <p:spPr>
          <a:xfrm rot="7320000">
            <a:off x="3380109" y="3063539"/>
            <a:ext cx="108000" cy="144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Gelijkbenige driehoek 18"/>
          <p:cNvSpPr/>
          <p:nvPr/>
        </p:nvSpPr>
        <p:spPr>
          <a:xfrm rot="-3600000">
            <a:off x="2926054" y="2814319"/>
            <a:ext cx="108000" cy="144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Gelijkbenige driehoek 19"/>
          <p:cNvSpPr/>
          <p:nvPr/>
        </p:nvSpPr>
        <p:spPr>
          <a:xfrm rot="-7500000">
            <a:off x="1235380" y="3057422"/>
            <a:ext cx="108000" cy="144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Tekstvak 20"/>
          <p:cNvSpPr txBox="1"/>
          <p:nvPr/>
        </p:nvSpPr>
        <p:spPr>
          <a:xfrm rot="-720000">
            <a:off x="1823032" y="2566587"/>
            <a:ext cx="417566"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70° </a:t>
            </a:r>
            <a:endParaRPr lang="nl-BE" sz="1200" dirty="0">
              <a:solidFill>
                <a:srgbClr val="FF0000"/>
              </a:solidFill>
              <a:latin typeface="Arial" panose="020B0604020202020204" pitchFamily="34" charset="0"/>
              <a:cs typeface="Arial" panose="020B0604020202020204" pitchFamily="34" charset="0"/>
            </a:endParaRPr>
          </a:p>
        </p:txBody>
      </p:sp>
      <p:sp>
        <p:nvSpPr>
          <p:cNvPr id="22" name="Tekstvak 21"/>
          <p:cNvSpPr txBox="1"/>
          <p:nvPr/>
        </p:nvSpPr>
        <p:spPr>
          <a:xfrm rot="1860000">
            <a:off x="3082891" y="2796881"/>
            <a:ext cx="464418"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20°</a:t>
            </a:r>
            <a:endParaRPr lang="nl-BE" sz="1200" dirty="0">
              <a:solidFill>
                <a:srgbClr val="FF0000"/>
              </a:solidFill>
              <a:latin typeface="Arial" panose="020B0604020202020204" pitchFamily="34" charset="0"/>
              <a:cs typeface="Arial" panose="020B0604020202020204" pitchFamily="34" charset="0"/>
            </a:endParaRPr>
          </a:p>
        </p:txBody>
      </p:sp>
      <p:sp>
        <p:nvSpPr>
          <p:cNvPr id="23" name="Stroomdiagram: Verbindingslijn 22"/>
          <p:cNvSpPr/>
          <p:nvPr/>
        </p:nvSpPr>
        <p:spPr>
          <a:xfrm>
            <a:off x="1700174" y="5710138"/>
            <a:ext cx="144000" cy="144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p:cNvSpPr txBox="1"/>
          <p:nvPr/>
        </p:nvSpPr>
        <p:spPr>
          <a:xfrm>
            <a:off x="376932" y="5782138"/>
            <a:ext cx="965696"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Zwaar punt</a:t>
            </a:r>
            <a:endParaRPr lang="nl-BE" sz="1200" dirty="0">
              <a:latin typeface="Arial" panose="020B0604020202020204" pitchFamily="34" charset="0"/>
              <a:cs typeface="Arial" panose="020B0604020202020204" pitchFamily="34" charset="0"/>
            </a:endParaRPr>
          </a:p>
        </p:txBody>
      </p:sp>
      <p:cxnSp>
        <p:nvCxnSpPr>
          <p:cNvPr id="25" name="Rechte verbindingslijn met pijl 24"/>
          <p:cNvCxnSpPr>
            <a:stCxn id="24" idx="3"/>
            <a:endCxn id="23" idx="3"/>
          </p:cNvCxnSpPr>
          <p:nvPr/>
        </p:nvCxnSpPr>
        <p:spPr>
          <a:xfrm flipV="1">
            <a:off x="1342628" y="5833050"/>
            <a:ext cx="378634" cy="875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4785870" y="3394179"/>
            <a:ext cx="7029618" cy="830997"/>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Het aangeduide punt bevindt zich ter hoogte van een balanceergat.</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We leggen ballast in het tegenoverliggend gat </a:t>
            </a:r>
            <a:r>
              <a:rPr lang="nl-BE" sz="1600" dirty="0" smtClean="0">
                <a:solidFill>
                  <a:srgbClr val="FF0000"/>
                </a:solidFill>
                <a:latin typeface="Arial" panose="020B0604020202020204" pitchFamily="34" charset="0"/>
                <a:cs typeface="Arial" panose="020B0604020202020204" pitchFamily="34" charset="0"/>
              </a:rPr>
              <a:t>(B)</a:t>
            </a:r>
            <a:endParaRPr lang="nl-BE" sz="1600"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Of we nemen ballast weg uit het gat nabij het zwaar punt (C)</a:t>
            </a:r>
            <a:endParaRPr lang="nl-BE" sz="1600" dirty="0">
              <a:latin typeface="Arial" panose="020B0604020202020204" pitchFamily="34" charset="0"/>
              <a:cs typeface="Arial" panose="020B0604020202020204" pitchFamily="34" charset="0"/>
            </a:endParaRPr>
          </a:p>
        </p:txBody>
      </p:sp>
      <p:sp>
        <p:nvSpPr>
          <p:cNvPr id="27" name="Stroomdiagram: Verbindingslijn 26"/>
          <p:cNvSpPr/>
          <p:nvPr/>
        </p:nvSpPr>
        <p:spPr>
          <a:xfrm>
            <a:off x="1198627" y="5328708"/>
            <a:ext cx="144000" cy="1440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28" name="Rechte verbindingslijn met pijl 27"/>
          <p:cNvCxnSpPr>
            <a:stCxn id="24" idx="0"/>
            <a:endCxn id="27" idx="3"/>
          </p:cNvCxnSpPr>
          <p:nvPr/>
        </p:nvCxnSpPr>
        <p:spPr>
          <a:xfrm flipV="1">
            <a:off x="859780" y="5451620"/>
            <a:ext cx="359935" cy="330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Stroomdiagram: Verbindingslijn 28"/>
          <p:cNvSpPr/>
          <p:nvPr/>
        </p:nvSpPr>
        <p:spPr>
          <a:xfrm>
            <a:off x="4483217" y="3394179"/>
            <a:ext cx="144000" cy="144000"/>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Stroomdiagram: Verbindingslijn 29"/>
          <p:cNvSpPr/>
          <p:nvPr/>
        </p:nvSpPr>
        <p:spPr>
          <a:xfrm>
            <a:off x="4483217" y="4408982"/>
            <a:ext cx="144000" cy="144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Tekstvak 30"/>
          <p:cNvSpPr txBox="1"/>
          <p:nvPr/>
        </p:nvSpPr>
        <p:spPr>
          <a:xfrm>
            <a:off x="4785870" y="4389519"/>
            <a:ext cx="7164775" cy="1815882"/>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Het aangeduide punt bevindt zich tussen twee balanceergaten.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We trekken vanuit het zwaar punt door het hart van de steen en meten de afstand tot de twee punten (70° en 20°)</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We verdelen het balanceergewicht evenredig tussen beide overliggende gaten. Het zwaarste in het dichts bij gelegen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7/ 9</a:t>
            </a:r>
            <a:r>
              <a:rPr lang="nl-BE" sz="1600" baseline="30000" dirty="0" smtClean="0">
                <a:solidFill>
                  <a:srgbClr val="FF0000"/>
                </a:solidFill>
                <a:latin typeface="Arial" panose="020B0604020202020204" pitchFamily="34" charset="0"/>
                <a:cs typeface="Arial" panose="020B0604020202020204" pitchFamily="34" charset="0"/>
              </a:rPr>
              <a:t>de</a:t>
            </a:r>
            <a:r>
              <a:rPr lang="nl-BE" sz="1600" dirty="0" smtClean="0">
                <a:solidFill>
                  <a:srgbClr val="FF0000"/>
                </a:solidFill>
                <a:latin typeface="Arial" panose="020B0604020202020204" pitchFamily="34" charset="0"/>
                <a:cs typeface="Arial" panose="020B0604020202020204" pitchFamily="34" charset="0"/>
              </a:rPr>
              <a:t> in (B) en 2/9</a:t>
            </a:r>
            <a:r>
              <a:rPr lang="nl-BE" sz="1600" baseline="30000" dirty="0" smtClean="0">
                <a:solidFill>
                  <a:srgbClr val="FF0000"/>
                </a:solidFill>
                <a:latin typeface="Arial" panose="020B0604020202020204" pitchFamily="34" charset="0"/>
                <a:cs typeface="Arial" panose="020B0604020202020204" pitchFamily="34" charset="0"/>
              </a:rPr>
              <a:t>de </a:t>
            </a:r>
            <a:r>
              <a:rPr lang="nl-BE" sz="1600" dirty="0" smtClean="0">
                <a:solidFill>
                  <a:srgbClr val="FF0000"/>
                </a:solidFill>
                <a:latin typeface="Arial" panose="020B0604020202020204" pitchFamily="34" charset="0"/>
                <a:cs typeface="Arial" panose="020B0604020202020204" pitchFamily="34" charset="0"/>
              </a:rPr>
              <a:t>in</a:t>
            </a:r>
            <a:r>
              <a:rPr lang="nl-BE" sz="1600" dirty="0">
                <a:solidFill>
                  <a:srgbClr val="FF0000"/>
                </a:solidFill>
                <a:latin typeface="Arial" panose="020B0604020202020204" pitchFamily="34" charset="0"/>
                <a:cs typeface="Arial" panose="020B0604020202020204" pitchFamily="34" charset="0"/>
              </a:rPr>
              <a:t> </a:t>
            </a:r>
            <a:r>
              <a:rPr lang="nl-BE" sz="1600" dirty="0" smtClean="0">
                <a:solidFill>
                  <a:srgbClr val="FF0000"/>
                </a:solidFill>
                <a:latin typeface="Arial" panose="020B0604020202020204" pitchFamily="34" charset="0"/>
                <a:cs typeface="Arial" panose="020B0604020202020204" pitchFamily="34" charset="0"/>
              </a:rPr>
              <a:t>(A)</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Of in dezelfde verhouding wegnemen </a:t>
            </a:r>
            <a:r>
              <a:rPr lang="nl-BE" sz="1600" dirty="0">
                <a:solidFill>
                  <a:srgbClr val="FF0000"/>
                </a:solidFill>
                <a:latin typeface="Arial" panose="020B0604020202020204" pitchFamily="34" charset="0"/>
                <a:cs typeface="Arial" panose="020B0604020202020204" pitchFamily="34" charset="0"/>
              </a:rPr>
              <a:t>7/ 9</a:t>
            </a:r>
            <a:r>
              <a:rPr lang="nl-BE" sz="1600" baseline="30000" dirty="0">
                <a:solidFill>
                  <a:srgbClr val="FF0000"/>
                </a:solidFill>
                <a:latin typeface="Arial" panose="020B0604020202020204" pitchFamily="34" charset="0"/>
                <a:cs typeface="Arial" panose="020B0604020202020204" pitchFamily="34" charset="0"/>
              </a:rPr>
              <a:t>de</a:t>
            </a:r>
            <a:r>
              <a:rPr lang="nl-BE" sz="1600" dirty="0">
                <a:solidFill>
                  <a:srgbClr val="FF0000"/>
                </a:solidFill>
                <a:latin typeface="Arial" panose="020B0604020202020204" pitchFamily="34" charset="0"/>
                <a:cs typeface="Arial" panose="020B0604020202020204" pitchFamily="34" charset="0"/>
              </a:rPr>
              <a:t> </a:t>
            </a:r>
            <a:r>
              <a:rPr lang="nl-BE" sz="1600" dirty="0" smtClean="0">
                <a:solidFill>
                  <a:srgbClr val="FF0000"/>
                </a:solidFill>
                <a:latin typeface="Arial" panose="020B0604020202020204" pitchFamily="34" charset="0"/>
                <a:cs typeface="Arial" panose="020B0604020202020204" pitchFamily="34" charset="0"/>
              </a:rPr>
              <a:t>uit </a:t>
            </a:r>
            <a:r>
              <a:rPr lang="nl-BE" sz="1600" dirty="0" smtClean="0">
                <a:latin typeface="Arial" panose="020B0604020202020204" pitchFamily="34" charset="0"/>
                <a:cs typeface="Arial" panose="020B0604020202020204" pitchFamily="34" charset="0"/>
              </a:rPr>
              <a:t>( C) </a:t>
            </a:r>
            <a:r>
              <a:rPr lang="nl-BE" sz="1600" dirty="0" smtClean="0">
                <a:solidFill>
                  <a:srgbClr val="FF0000"/>
                </a:solidFill>
                <a:latin typeface="Arial" panose="020B0604020202020204" pitchFamily="34" charset="0"/>
                <a:cs typeface="Arial" panose="020B0604020202020204" pitchFamily="34" charset="0"/>
              </a:rPr>
              <a:t>en 2/9</a:t>
            </a:r>
            <a:r>
              <a:rPr lang="nl-BE" sz="1600" baseline="30000" dirty="0" smtClean="0">
                <a:solidFill>
                  <a:srgbClr val="FF0000"/>
                </a:solidFill>
                <a:latin typeface="Arial" panose="020B0604020202020204" pitchFamily="34" charset="0"/>
                <a:cs typeface="Arial" panose="020B0604020202020204" pitchFamily="34" charset="0"/>
              </a:rPr>
              <a:t>de </a:t>
            </a:r>
            <a:r>
              <a:rPr lang="nl-BE" sz="1600" dirty="0" smtClean="0">
                <a:solidFill>
                  <a:srgbClr val="FF0000"/>
                </a:solidFill>
                <a:latin typeface="Arial" panose="020B0604020202020204" pitchFamily="34" charset="0"/>
                <a:cs typeface="Arial" panose="020B0604020202020204" pitchFamily="34" charset="0"/>
              </a:rPr>
              <a:t>uit </a:t>
            </a:r>
            <a:r>
              <a:rPr lang="nl-BE" sz="1600" dirty="0" smtClean="0">
                <a:latin typeface="Arial" panose="020B0604020202020204" pitchFamily="34" charset="0"/>
                <a:cs typeface="Arial" panose="020B0604020202020204" pitchFamily="34" charset="0"/>
              </a:rPr>
              <a:t>(D)</a:t>
            </a:r>
            <a:endParaRPr lang="nl-BE" dirty="0">
              <a:solidFill>
                <a:srgbClr val="FF0000"/>
              </a:solidFill>
              <a:latin typeface="Arial" panose="020B0604020202020204" pitchFamily="34" charset="0"/>
              <a:cs typeface="Arial" panose="020B0604020202020204" pitchFamily="34" charset="0"/>
            </a:endParaRPr>
          </a:p>
        </p:txBody>
      </p:sp>
      <p:sp>
        <p:nvSpPr>
          <p:cNvPr id="32" name="Tekstvak 31"/>
          <p:cNvSpPr txBox="1"/>
          <p:nvPr/>
        </p:nvSpPr>
        <p:spPr>
          <a:xfrm>
            <a:off x="1405649" y="3402109"/>
            <a:ext cx="180000"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A</a:t>
            </a:r>
            <a:endParaRPr lang="nl-BE" sz="1400" dirty="0">
              <a:solidFill>
                <a:srgbClr val="FF0000"/>
              </a:solidFill>
              <a:latin typeface="Arial" panose="020B0604020202020204" pitchFamily="34" charset="0"/>
              <a:cs typeface="Arial" panose="020B0604020202020204" pitchFamily="34" charset="0"/>
            </a:endParaRPr>
          </a:p>
        </p:txBody>
      </p:sp>
      <p:sp>
        <p:nvSpPr>
          <p:cNvPr id="33" name="Tekstvak 32"/>
          <p:cNvSpPr txBox="1"/>
          <p:nvPr/>
        </p:nvSpPr>
        <p:spPr>
          <a:xfrm>
            <a:off x="2987812" y="3407584"/>
            <a:ext cx="220240"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B</a:t>
            </a:r>
            <a:endParaRPr lang="nl-BE" sz="1400" dirty="0">
              <a:solidFill>
                <a:srgbClr val="FF0000"/>
              </a:solidFill>
              <a:latin typeface="Arial" panose="020B0604020202020204" pitchFamily="34" charset="0"/>
              <a:cs typeface="Arial" panose="020B0604020202020204" pitchFamily="34" charset="0"/>
            </a:endParaRPr>
          </a:p>
        </p:txBody>
      </p:sp>
      <p:sp>
        <p:nvSpPr>
          <p:cNvPr id="34" name="Tekstvak 33"/>
          <p:cNvSpPr txBox="1"/>
          <p:nvPr/>
        </p:nvSpPr>
        <p:spPr>
          <a:xfrm>
            <a:off x="252776" y="6327687"/>
            <a:ext cx="8143223"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Na iedere aanpassing controleren…… </a:t>
            </a:r>
            <a:r>
              <a:rPr lang="nl-BE" sz="1400" b="1" dirty="0" smtClean="0">
                <a:solidFill>
                  <a:srgbClr val="FF0000"/>
                </a:solidFill>
                <a:latin typeface="Arial" panose="020B0604020202020204" pitchFamily="34" charset="0"/>
                <a:cs typeface="Arial" panose="020B0604020202020204" pitchFamily="34" charset="0"/>
              </a:rPr>
              <a:t>Wees niet te gauw tevreden !!!!</a:t>
            </a:r>
            <a:r>
              <a:rPr lang="nl-BE" sz="1400" dirty="0" smtClean="0">
                <a:solidFill>
                  <a:srgbClr val="FF0000"/>
                </a:solidFill>
                <a:latin typeface="Arial" panose="020B0604020202020204" pitchFamily="34" charset="0"/>
                <a:cs typeface="Arial" panose="020B0604020202020204" pitchFamily="34" charset="0"/>
              </a:rPr>
              <a:t> </a:t>
            </a:r>
            <a:endParaRPr lang="nl-BE" sz="1400" dirty="0">
              <a:solidFill>
                <a:srgbClr val="FF0000"/>
              </a:solidFill>
              <a:latin typeface="Arial" panose="020B0604020202020204" pitchFamily="34" charset="0"/>
              <a:cs typeface="Arial" panose="020B0604020202020204" pitchFamily="34" charset="0"/>
            </a:endParaRPr>
          </a:p>
        </p:txBody>
      </p:sp>
      <p:sp>
        <p:nvSpPr>
          <p:cNvPr id="35" name="Tekstvak 34"/>
          <p:cNvSpPr txBox="1"/>
          <p:nvPr/>
        </p:nvSpPr>
        <p:spPr>
          <a:xfrm>
            <a:off x="1331218" y="5058538"/>
            <a:ext cx="239297"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C</a:t>
            </a:r>
            <a:endParaRPr lang="nl-BE" sz="1200" dirty="0">
              <a:latin typeface="Arial" panose="020B0604020202020204" pitchFamily="34" charset="0"/>
              <a:cs typeface="Arial" panose="020B0604020202020204" pitchFamily="34" charset="0"/>
            </a:endParaRPr>
          </a:p>
        </p:txBody>
      </p:sp>
      <p:sp>
        <p:nvSpPr>
          <p:cNvPr id="36" name="Tekstvak 35"/>
          <p:cNvSpPr txBox="1"/>
          <p:nvPr/>
        </p:nvSpPr>
        <p:spPr>
          <a:xfrm>
            <a:off x="3160839" y="5123709"/>
            <a:ext cx="232832"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D</a:t>
            </a:r>
            <a:endParaRPr lang="nl-BE" sz="1200" dirty="0">
              <a:latin typeface="Arial" panose="020B0604020202020204" pitchFamily="34" charset="0"/>
              <a:cs typeface="Arial" panose="020B0604020202020204" pitchFamily="34" charset="0"/>
            </a:endParaRPr>
          </a:p>
        </p:txBody>
      </p:sp>
      <p:sp>
        <p:nvSpPr>
          <p:cNvPr id="37" name="Ovaal 36"/>
          <p:cNvSpPr/>
          <p:nvPr/>
        </p:nvSpPr>
        <p:spPr>
          <a:xfrm>
            <a:off x="2227975" y="4168039"/>
            <a:ext cx="288000" cy="2880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Stroomdiagram: Verbindingslijn 40"/>
          <p:cNvSpPr/>
          <p:nvPr/>
        </p:nvSpPr>
        <p:spPr>
          <a:xfrm>
            <a:off x="1382170" y="5096432"/>
            <a:ext cx="180000" cy="180000"/>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2" name="Stroomdiagram: Verbindingslijn 41"/>
          <p:cNvSpPr/>
          <p:nvPr/>
        </p:nvSpPr>
        <p:spPr>
          <a:xfrm>
            <a:off x="913975" y="3031553"/>
            <a:ext cx="2880000" cy="2880000"/>
          </a:xfrm>
          <a:prstGeom prst="flowChartConnector">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69796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500" fill="hold"/>
                                        <p:tgtEl>
                                          <p:spTgt spid="31"/>
                                        </p:tgtEl>
                                        <p:attrNameLst>
                                          <p:attrName>ppt_x</p:attrName>
                                        </p:attrNameLst>
                                      </p:cBhvr>
                                      <p:tavLst>
                                        <p:tav tm="0">
                                          <p:val>
                                            <p:strVal val="#ppt_x"/>
                                          </p:val>
                                        </p:tav>
                                        <p:tav tm="100000">
                                          <p:val>
                                            <p:strVal val="#ppt_x"/>
                                          </p:val>
                                        </p:tav>
                                      </p:tavLst>
                                    </p:anim>
                                    <p:anim calcmode="lin" valueType="num">
                                      <p:cBhvr additive="base">
                                        <p:cTn id="36" dur="500" fill="hold"/>
                                        <p:tgtEl>
                                          <p:spTgt spid="3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 calcmode="lin" valueType="num">
                                      <p:cBhvr additive="base">
                                        <p:cTn id="63" dur="500" fill="hold"/>
                                        <p:tgtEl>
                                          <p:spTgt spid="17"/>
                                        </p:tgtEl>
                                        <p:attrNameLst>
                                          <p:attrName>ppt_x</p:attrName>
                                        </p:attrNameLst>
                                      </p:cBhvr>
                                      <p:tavLst>
                                        <p:tav tm="0">
                                          <p:val>
                                            <p:strVal val="#ppt_x"/>
                                          </p:val>
                                        </p:tav>
                                        <p:tav tm="100000">
                                          <p:val>
                                            <p:strVal val="#ppt_x"/>
                                          </p:val>
                                        </p:tav>
                                      </p:tavLst>
                                    </p:anim>
                                    <p:anim calcmode="lin" valueType="num">
                                      <p:cBhvr additive="base">
                                        <p:cTn id="64" dur="500" fill="hold"/>
                                        <p:tgtEl>
                                          <p:spTgt spid="1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 calcmode="lin" valueType="num">
                                      <p:cBhvr additive="base">
                                        <p:cTn id="73" dur="500" fill="hold"/>
                                        <p:tgtEl>
                                          <p:spTgt spid="19"/>
                                        </p:tgtEl>
                                        <p:attrNameLst>
                                          <p:attrName>ppt_x</p:attrName>
                                        </p:attrNameLst>
                                      </p:cBhvr>
                                      <p:tavLst>
                                        <p:tav tm="0">
                                          <p:val>
                                            <p:strVal val="#ppt_x"/>
                                          </p:val>
                                        </p:tav>
                                        <p:tav tm="100000">
                                          <p:val>
                                            <p:strVal val="#ppt_x"/>
                                          </p:val>
                                        </p:tav>
                                      </p:tavLst>
                                    </p:anim>
                                    <p:anim calcmode="lin" valueType="num">
                                      <p:cBhvr additive="base">
                                        <p:cTn id="74" dur="500" fill="hold"/>
                                        <p:tgtEl>
                                          <p:spTgt spid="19"/>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additive="base">
                                        <p:cTn id="77" dur="500" fill="hold"/>
                                        <p:tgtEl>
                                          <p:spTgt spid="18"/>
                                        </p:tgtEl>
                                        <p:attrNameLst>
                                          <p:attrName>ppt_x</p:attrName>
                                        </p:attrNameLst>
                                      </p:cBhvr>
                                      <p:tavLst>
                                        <p:tav tm="0">
                                          <p:val>
                                            <p:strVal val="#ppt_x"/>
                                          </p:val>
                                        </p:tav>
                                        <p:tav tm="100000">
                                          <p:val>
                                            <p:strVal val="#ppt_x"/>
                                          </p:val>
                                        </p:tav>
                                      </p:tavLst>
                                    </p:anim>
                                    <p:anim calcmode="lin" valueType="num">
                                      <p:cBhvr additive="base">
                                        <p:cTn id="78" dur="500" fill="hold"/>
                                        <p:tgtEl>
                                          <p:spTgt spid="18"/>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additive="base">
                                        <p:cTn id="81" dur="500" fill="hold"/>
                                        <p:tgtEl>
                                          <p:spTgt spid="22"/>
                                        </p:tgtEl>
                                        <p:attrNameLst>
                                          <p:attrName>ppt_x</p:attrName>
                                        </p:attrNameLst>
                                      </p:cBhvr>
                                      <p:tavLst>
                                        <p:tav tm="0">
                                          <p:val>
                                            <p:strVal val="#ppt_x"/>
                                          </p:val>
                                        </p:tav>
                                        <p:tav tm="100000">
                                          <p:val>
                                            <p:strVal val="#ppt_x"/>
                                          </p:val>
                                        </p:tav>
                                      </p:tavLst>
                                    </p:anim>
                                    <p:anim calcmode="lin" valueType="num">
                                      <p:cBhvr additive="base">
                                        <p:cTn id="8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animBg="1"/>
      <p:bldP spid="24" grpId="0"/>
      <p:bldP spid="26" grpId="0"/>
      <p:bldP spid="27" grpId="0" animBg="1"/>
      <p:bldP spid="29" grpId="0" animBg="1"/>
      <p:bldP spid="30" grpId="0" animBg="1"/>
      <p:bldP spid="31" grpId="0"/>
      <p:bldP spid="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lichtwerk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209577F8-095C-4CFA-9D63-EFBDB8B7CFE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59</a:t>
            </a:fld>
            <a:endParaRPr lang="nl-BE"/>
          </a:p>
        </p:txBody>
      </p:sp>
      <p:pic>
        <p:nvPicPr>
          <p:cNvPr id="9" name="Afbeelding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8650" y="3425825"/>
            <a:ext cx="3824288" cy="243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troomdiagram: Magnetische schijf 9"/>
          <p:cNvSpPr/>
          <p:nvPr/>
        </p:nvSpPr>
        <p:spPr>
          <a:xfrm>
            <a:off x="1395413" y="2979738"/>
            <a:ext cx="1800225" cy="593725"/>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1" name="Stroomdiagram: Magnetische schijf 10"/>
          <p:cNvSpPr/>
          <p:nvPr/>
        </p:nvSpPr>
        <p:spPr>
          <a:xfrm>
            <a:off x="1395413" y="2379663"/>
            <a:ext cx="1800225" cy="720725"/>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2" name="PIJL-OMLAAG 11"/>
          <p:cNvSpPr/>
          <p:nvPr/>
        </p:nvSpPr>
        <p:spPr>
          <a:xfrm>
            <a:off x="3765550" y="4635500"/>
            <a:ext cx="107950" cy="46831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3" name="PIJL-OMHOOG 12"/>
          <p:cNvSpPr/>
          <p:nvPr/>
        </p:nvSpPr>
        <p:spPr>
          <a:xfrm>
            <a:off x="3765550" y="4121150"/>
            <a:ext cx="107950" cy="46831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4" name="PIJL-OMLAAG 13"/>
          <p:cNvSpPr/>
          <p:nvPr/>
        </p:nvSpPr>
        <p:spPr>
          <a:xfrm>
            <a:off x="1169988" y="4492625"/>
            <a:ext cx="107950" cy="28575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5" name="PIJL-OMHOOG 14"/>
          <p:cNvSpPr/>
          <p:nvPr/>
        </p:nvSpPr>
        <p:spPr>
          <a:xfrm>
            <a:off x="1169988" y="4175125"/>
            <a:ext cx="107950" cy="288925"/>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6" name="PIJL-OMLAAG 15"/>
          <p:cNvSpPr/>
          <p:nvPr/>
        </p:nvSpPr>
        <p:spPr>
          <a:xfrm>
            <a:off x="2103438" y="4149725"/>
            <a:ext cx="107950" cy="107950"/>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7" name="PIJL-OMHOOG 16"/>
          <p:cNvSpPr/>
          <p:nvPr/>
        </p:nvSpPr>
        <p:spPr>
          <a:xfrm>
            <a:off x="2103438" y="4019550"/>
            <a:ext cx="107950" cy="107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8" name="PIJL-RECHTS 17"/>
          <p:cNvSpPr/>
          <p:nvPr/>
        </p:nvSpPr>
        <p:spPr>
          <a:xfrm>
            <a:off x="6506913" y="2909887"/>
            <a:ext cx="540000" cy="180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19" name="Tekstvak 18"/>
          <p:cNvSpPr txBox="1">
            <a:spLocks noChangeArrowheads="1"/>
          </p:cNvSpPr>
          <p:nvPr/>
        </p:nvSpPr>
        <p:spPr bwMode="auto">
          <a:xfrm>
            <a:off x="5573711" y="2185987"/>
            <a:ext cx="1473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solidFill>
                  <a:srgbClr val="0070C0"/>
                </a:solidFill>
                <a:latin typeface="Arial" panose="020B0604020202020204" pitchFamily="34" charset="0"/>
                <a:cs typeface="Arial" panose="020B0604020202020204" pitchFamily="34" charset="0"/>
              </a:rPr>
              <a:t>Bijhouden</a:t>
            </a:r>
          </a:p>
          <a:p>
            <a:pPr>
              <a:lnSpc>
                <a:spcPct val="100000"/>
              </a:lnSpc>
              <a:spcBef>
                <a:spcPct val="0"/>
              </a:spcBef>
              <a:buFontTx/>
              <a:buNone/>
            </a:pPr>
            <a:r>
              <a:rPr lang="nl-BE" altLang="nl-BE" sz="1200" dirty="0" smtClean="0">
                <a:solidFill>
                  <a:srgbClr val="0070C0"/>
                </a:solidFill>
                <a:latin typeface="Arial" panose="020B0604020202020204" pitchFamily="34" charset="0"/>
                <a:cs typeface="Arial" panose="020B0604020202020204" pitchFamily="34" charset="0"/>
              </a:rPr>
              <a:t>Stenen op elkaar</a:t>
            </a:r>
            <a:endParaRPr lang="nl-BE" altLang="nl-BE" sz="1200" dirty="0">
              <a:solidFill>
                <a:srgbClr val="0070C0"/>
              </a:solidFill>
              <a:latin typeface="Arial" panose="020B0604020202020204" pitchFamily="34" charset="0"/>
              <a:cs typeface="Arial" panose="020B0604020202020204" pitchFamily="34" charset="0"/>
            </a:endParaRPr>
          </a:p>
        </p:txBody>
      </p:sp>
      <p:sp>
        <p:nvSpPr>
          <p:cNvPr id="20" name="PIJL-LINKS 19"/>
          <p:cNvSpPr/>
          <p:nvPr/>
        </p:nvSpPr>
        <p:spPr>
          <a:xfrm>
            <a:off x="4959349" y="2291203"/>
            <a:ext cx="540000" cy="1809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21" name="Tekstvak 20"/>
          <p:cNvSpPr txBox="1">
            <a:spLocks noChangeArrowheads="1"/>
          </p:cNvSpPr>
          <p:nvPr/>
        </p:nvSpPr>
        <p:spPr bwMode="auto">
          <a:xfrm>
            <a:off x="4905374" y="2802592"/>
            <a:ext cx="16144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600" dirty="0" smtClean="0">
                <a:solidFill>
                  <a:srgbClr val="FF0000"/>
                </a:solidFill>
                <a:latin typeface="Arial" panose="020B0604020202020204" pitchFamily="34" charset="0"/>
                <a:cs typeface="Arial" panose="020B0604020202020204" pitchFamily="34" charset="0"/>
              </a:rPr>
              <a:t>Lichten</a:t>
            </a:r>
          </a:p>
          <a:p>
            <a:pPr>
              <a:lnSpc>
                <a:spcPct val="100000"/>
              </a:lnSpc>
              <a:spcBef>
                <a:spcPct val="0"/>
              </a:spcBef>
              <a:buFontTx/>
              <a:buNone/>
            </a:pPr>
            <a:r>
              <a:rPr lang="nl-BE" altLang="nl-BE" sz="1200" dirty="0" smtClean="0">
                <a:solidFill>
                  <a:srgbClr val="FF0000"/>
                </a:solidFill>
                <a:latin typeface="Arial" panose="020B0604020202020204" pitchFamily="34" charset="0"/>
                <a:cs typeface="Arial" panose="020B0604020202020204" pitchFamily="34" charset="0"/>
              </a:rPr>
              <a:t>Stenen van elkaar</a:t>
            </a:r>
            <a:endParaRPr lang="nl-BE" altLang="nl-BE" sz="1200" dirty="0">
              <a:solidFill>
                <a:srgbClr val="FF0000"/>
              </a:solidFill>
              <a:latin typeface="Arial" panose="020B0604020202020204" pitchFamily="34" charset="0"/>
              <a:cs typeface="Arial" panose="020B0604020202020204" pitchFamily="34" charset="0"/>
            </a:endParaRPr>
          </a:p>
        </p:txBody>
      </p:sp>
      <p:sp>
        <p:nvSpPr>
          <p:cNvPr id="22" name="Tekstvak 29"/>
          <p:cNvSpPr txBox="1">
            <a:spLocks noChangeArrowheads="1"/>
          </p:cNvSpPr>
          <p:nvPr/>
        </p:nvSpPr>
        <p:spPr bwMode="auto">
          <a:xfrm>
            <a:off x="2511425" y="5129213"/>
            <a:ext cx="9779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Pasbalk</a:t>
            </a:r>
          </a:p>
        </p:txBody>
      </p:sp>
      <p:cxnSp>
        <p:nvCxnSpPr>
          <p:cNvPr id="23" name="Rechte verbindingslijn met pijl 22"/>
          <p:cNvCxnSpPr>
            <a:stCxn id="22" idx="1"/>
          </p:cNvCxnSpPr>
          <p:nvPr/>
        </p:nvCxnSpPr>
        <p:spPr>
          <a:xfrm flipH="1" flipV="1">
            <a:off x="1985963" y="4887913"/>
            <a:ext cx="525462" cy="39518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H="1">
            <a:off x="3913188" y="3512940"/>
            <a:ext cx="450056" cy="3018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kstvak 38916"/>
          <p:cNvSpPr txBox="1">
            <a:spLocks noChangeArrowheads="1"/>
          </p:cNvSpPr>
          <p:nvPr/>
        </p:nvSpPr>
        <p:spPr bwMode="auto">
          <a:xfrm>
            <a:off x="0" y="3205163"/>
            <a:ext cx="1169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Lichtijzer</a:t>
            </a:r>
          </a:p>
        </p:txBody>
      </p:sp>
      <p:cxnSp>
        <p:nvCxnSpPr>
          <p:cNvPr id="26" name="Rechte verbindingslijn met pijl 25"/>
          <p:cNvCxnSpPr/>
          <p:nvPr/>
        </p:nvCxnSpPr>
        <p:spPr>
          <a:xfrm>
            <a:off x="574675" y="3609975"/>
            <a:ext cx="561975" cy="7350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kstvak 38919"/>
          <p:cNvSpPr txBox="1">
            <a:spLocks noChangeArrowheads="1"/>
          </p:cNvSpPr>
          <p:nvPr/>
        </p:nvSpPr>
        <p:spPr bwMode="auto">
          <a:xfrm>
            <a:off x="2541588" y="5599113"/>
            <a:ext cx="1133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Lichttouw</a:t>
            </a:r>
          </a:p>
        </p:txBody>
      </p:sp>
      <p:cxnSp>
        <p:nvCxnSpPr>
          <p:cNvPr id="28" name="Rechte verbindingslijn met pijl 27"/>
          <p:cNvCxnSpPr>
            <a:stCxn id="27" idx="0"/>
          </p:cNvCxnSpPr>
          <p:nvPr/>
        </p:nvCxnSpPr>
        <p:spPr>
          <a:xfrm flipV="1">
            <a:off x="3108326" y="5129213"/>
            <a:ext cx="1042987" cy="4699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38931"/>
          <p:cNvSpPr txBox="1">
            <a:spLocks noChangeArrowheads="1"/>
          </p:cNvSpPr>
          <p:nvPr/>
        </p:nvSpPr>
        <p:spPr bwMode="auto">
          <a:xfrm>
            <a:off x="706949" y="1131906"/>
            <a:ext cx="1019282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smtClean="0">
                <a:latin typeface="Arial" panose="020B0604020202020204" pitchFamily="34" charset="0"/>
                <a:cs typeface="Arial" panose="020B0604020202020204" pitchFamily="34" charset="0"/>
              </a:rPr>
              <a:t>Het lichtwerk of de licht is de </a:t>
            </a:r>
            <a:r>
              <a:rPr lang="nl-BE" altLang="nl-BE" sz="1600" dirty="0">
                <a:latin typeface="Arial" panose="020B0604020202020204" pitchFamily="34" charset="0"/>
                <a:cs typeface="Arial" panose="020B0604020202020204" pitchFamily="34" charset="0"/>
              </a:rPr>
              <a:t>constructie die de bolspil, de rijn, de loper en de steenspil draagt en op en neer doet bewegen is </a:t>
            </a:r>
            <a:r>
              <a:rPr lang="nl-BE" altLang="nl-BE" sz="1600" dirty="0">
                <a:solidFill>
                  <a:srgbClr val="FF0000"/>
                </a:solidFill>
                <a:latin typeface="Arial" panose="020B0604020202020204" pitchFamily="34" charset="0"/>
                <a:cs typeface="Arial" panose="020B0604020202020204" pitchFamily="34" charset="0"/>
              </a:rPr>
              <a:t>“ Het </a:t>
            </a:r>
            <a:r>
              <a:rPr lang="nl-BE" altLang="nl-BE" sz="1600" dirty="0" smtClean="0">
                <a:solidFill>
                  <a:srgbClr val="FF0000"/>
                </a:solidFill>
                <a:latin typeface="Arial" panose="020B0604020202020204" pitchFamily="34" charset="0"/>
                <a:cs typeface="Arial" panose="020B0604020202020204" pitchFamily="34" charset="0"/>
              </a:rPr>
              <a:t>Lichtwerk” </a:t>
            </a:r>
            <a:r>
              <a:rPr lang="nl-BE" altLang="nl-BE" sz="1600" dirty="0" smtClean="0">
                <a:latin typeface="Arial" panose="020B0604020202020204" pitchFamily="34" charset="0"/>
                <a:cs typeface="Arial" panose="020B0604020202020204" pitchFamily="34" charset="0"/>
              </a:rPr>
              <a:t>of</a:t>
            </a:r>
            <a:r>
              <a:rPr lang="nl-BE" altLang="nl-BE" sz="1600" dirty="0" smtClean="0">
                <a:solidFill>
                  <a:srgbClr val="FF0000"/>
                </a:solidFill>
                <a:latin typeface="Arial" panose="020B0604020202020204" pitchFamily="34" charset="0"/>
                <a:cs typeface="Arial" panose="020B0604020202020204" pitchFamily="34" charset="0"/>
              </a:rPr>
              <a:t> “ Het Paard” </a:t>
            </a:r>
            <a:endParaRPr lang="nl-BE" altLang="nl-BE" sz="1600" dirty="0">
              <a:solidFill>
                <a:srgbClr val="FF0000"/>
              </a:solidFill>
              <a:latin typeface="Arial" panose="020B0604020202020204" pitchFamily="34" charset="0"/>
              <a:cs typeface="Arial" panose="020B0604020202020204" pitchFamily="34" charset="0"/>
            </a:endParaRPr>
          </a:p>
        </p:txBody>
      </p:sp>
      <p:pic>
        <p:nvPicPr>
          <p:cNvPr id="30" name="Afbeelding 3893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46913" y="2452688"/>
            <a:ext cx="4305300" cy="384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Stroomdiagram: Magnetische schijf 30"/>
          <p:cNvSpPr/>
          <p:nvPr/>
        </p:nvSpPr>
        <p:spPr>
          <a:xfrm>
            <a:off x="7632700" y="3208338"/>
            <a:ext cx="1798638" cy="593725"/>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2" name="Stroomdiagram: Magnetische schijf 31"/>
          <p:cNvSpPr/>
          <p:nvPr/>
        </p:nvSpPr>
        <p:spPr>
          <a:xfrm>
            <a:off x="7632700" y="2632075"/>
            <a:ext cx="1798638" cy="719138"/>
          </a:xfrm>
          <a:prstGeom prst="flowChartMagneticDisk">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33" name="Tekstvak 38935"/>
          <p:cNvSpPr txBox="1">
            <a:spLocks noChangeArrowheads="1"/>
          </p:cNvSpPr>
          <p:nvPr/>
        </p:nvSpPr>
        <p:spPr bwMode="auto">
          <a:xfrm>
            <a:off x="10163175" y="2738438"/>
            <a:ext cx="1651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Scharnierpunt</a:t>
            </a:r>
          </a:p>
        </p:txBody>
      </p:sp>
      <p:cxnSp>
        <p:nvCxnSpPr>
          <p:cNvPr id="34" name="Rechte verbindingslijn met pijl 33"/>
          <p:cNvCxnSpPr/>
          <p:nvPr/>
        </p:nvCxnSpPr>
        <p:spPr>
          <a:xfrm flipH="1">
            <a:off x="10626725" y="3076575"/>
            <a:ext cx="346075" cy="11414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Rechte verbindingslijn met pijl 34"/>
          <p:cNvCxnSpPr/>
          <p:nvPr/>
        </p:nvCxnSpPr>
        <p:spPr>
          <a:xfrm flipH="1">
            <a:off x="8880475" y="3076575"/>
            <a:ext cx="2092325" cy="8969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8940"/>
          <p:cNvSpPr txBox="1">
            <a:spLocks noChangeArrowheads="1"/>
          </p:cNvSpPr>
          <p:nvPr/>
        </p:nvSpPr>
        <p:spPr bwMode="auto">
          <a:xfrm>
            <a:off x="8326438" y="5599113"/>
            <a:ext cx="11096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Lichtstok</a:t>
            </a:r>
          </a:p>
        </p:txBody>
      </p:sp>
      <p:cxnSp>
        <p:nvCxnSpPr>
          <p:cNvPr id="37" name="Rechte verbindingslijn met pijl 36"/>
          <p:cNvCxnSpPr/>
          <p:nvPr/>
        </p:nvCxnSpPr>
        <p:spPr>
          <a:xfrm>
            <a:off x="9437688" y="5768975"/>
            <a:ext cx="48895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8943"/>
          <p:cNvSpPr txBox="1">
            <a:spLocks noChangeArrowheads="1"/>
          </p:cNvSpPr>
          <p:nvPr/>
        </p:nvSpPr>
        <p:spPr bwMode="auto">
          <a:xfrm>
            <a:off x="7410450" y="3889375"/>
            <a:ext cx="1106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Pasbalk</a:t>
            </a:r>
          </a:p>
        </p:txBody>
      </p:sp>
      <p:cxnSp>
        <p:nvCxnSpPr>
          <p:cNvPr id="39" name="Rechte verbindingslijn met pijl 38"/>
          <p:cNvCxnSpPr>
            <a:stCxn id="38" idx="2"/>
          </p:cNvCxnSpPr>
          <p:nvPr/>
        </p:nvCxnSpPr>
        <p:spPr>
          <a:xfrm>
            <a:off x="7963694" y="4197152"/>
            <a:ext cx="186531" cy="58122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kstvak 38946"/>
          <p:cNvSpPr txBox="1">
            <a:spLocks noChangeArrowheads="1"/>
          </p:cNvSpPr>
          <p:nvPr/>
        </p:nvSpPr>
        <p:spPr bwMode="auto">
          <a:xfrm>
            <a:off x="10799763" y="4635500"/>
            <a:ext cx="11064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Lichtboom</a:t>
            </a:r>
          </a:p>
        </p:txBody>
      </p:sp>
      <p:cxnSp>
        <p:nvCxnSpPr>
          <p:cNvPr id="41" name="Rechte verbindingslijn met pijl 40"/>
          <p:cNvCxnSpPr/>
          <p:nvPr/>
        </p:nvCxnSpPr>
        <p:spPr>
          <a:xfrm flipH="1">
            <a:off x="10163175" y="4778375"/>
            <a:ext cx="62071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kstvak 38949"/>
          <p:cNvSpPr txBox="1">
            <a:spLocks noChangeArrowheads="1"/>
          </p:cNvSpPr>
          <p:nvPr/>
        </p:nvSpPr>
        <p:spPr bwMode="auto">
          <a:xfrm>
            <a:off x="8359775" y="4887913"/>
            <a:ext cx="1435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Kruisvonder</a:t>
            </a:r>
          </a:p>
        </p:txBody>
      </p:sp>
      <p:sp>
        <p:nvSpPr>
          <p:cNvPr id="43" name="PIJL-OMLAAG 42"/>
          <p:cNvSpPr/>
          <p:nvPr/>
        </p:nvSpPr>
        <p:spPr>
          <a:xfrm>
            <a:off x="9596438" y="4805363"/>
            <a:ext cx="107950" cy="46672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4" name="PIJL-OMHOOG 43"/>
          <p:cNvSpPr/>
          <p:nvPr/>
        </p:nvSpPr>
        <p:spPr>
          <a:xfrm>
            <a:off x="9596438" y="4303713"/>
            <a:ext cx="107950" cy="4683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5" name="PIJL-OMHOOG 44"/>
          <p:cNvSpPr/>
          <p:nvPr/>
        </p:nvSpPr>
        <p:spPr>
          <a:xfrm>
            <a:off x="11098213" y="3679825"/>
            <a:ext cx="107950" cy="28733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6" name="PIJL-OMLAAG 45"/>
          <p:cNvSpPr/>
          <p:nvPr/>
        </p:nvSpPr>
        <p:spPr>
          <a:xfrm>
            <a:off x="9077325" y="4283075"/>
            <a:ext cx="107950" cy="179388"/>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7" name="PIJL-OMHOOG 46"/>
          <p:cNvSpPr/>
          <p:nvPr/>
        </p:nvSpPr>
        <p:spPr>
          <a:xfrm>
            <a:off x="9077325" y="4024313"/>
            <a:ext cx="107950" cy="179387"/>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8" name="PIJL-OMHOOG 47"/>
          <p:cNvSpPr/>
          <p:nvPr/>
        </p:nvSpPr>
        <p:spPr>
          <a:xfrm>
            <a:off x="8359775" y="4108450"/>
            <a:ext cx="107950" cy="10795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49" name="PIJL-OMLAAG 48"/>
          <p:cNvSpPr/>
          <p:nvPr/>
        </p:nvSpPr>
        <p:spPr>
          <a:xfrm>
            <a:off x="11098213" y="4032250"/>
            <a:ext cx="107950" cy="2873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0" name="PIJL-OMLAAG 49"/>
          <p:cNvSpPr/>
          <p:nvPr/>
        </p:nvSpPr>
        <p:spPr>
          <a:xfrm>
            <a:off x="8359775" y="4257675"/>
            <a:ext cx="107950" cy="1079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p>
        </p:txBody>
      </p:sp>
      <p:sp>
        <p:nvSpPr>
          <p:cNvPr id="51" name="Tekstvak 38960"/>
          <p:cNvSpPr txBox="1">
            <a:spLocks noChangeArrowheads="1"/>
          </p:cNvSpPr>
          <p:nvPr/>
        </p:nvSpPr>
        <p:spPr bwMode="auto">
          <a:xfrm>
            <a:off x="10899775" y="5099050"/>
            <a:ext cx="8191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Riem</a:t>
            </a:r>
          </a:p>
        </p:txBody>
      </p:sp>
      <p:cxnSp>
        <p:nvCxnSpPr>
          <p:cNvPr id="52" name="Rechte verbindingslijn met pijl 51"/>
          <p:cNvCxnSpPr/>
          <p:nvPr/>
        </p:nvCxnSpPr>
        <p:spPr>
          <a:xfrm flipH="1">
            <a:off x="10118725" y="5272088"/>
            <a:ext cx="82073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Tekstvak 38963"/>
          <p:cNvSpPr txBox="1">
            <a:spLocks noChangeArrowheads="1"/>
          </p:cNvSpPr>
          <p:nvPr/>
        </p:nvSpPr>
        <p:spPr bwMode="auto">
          <a:xfrm>
            <a:off x="6340475" y="5938838"/>
            <a:ext cx="3454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Lichtwerk met kruisvonder</a:t>
            </a:r>
          </a:p>
        </p:txBody>
      </p:sp>
      <p:sp>
        <p:nvSpPr>
          <p:cNvPr id="54" name="Tekstvak 38964"/>
          <p:cNvSpPr txBox="1">
            <a:spLocks noChangeArrowheads="1"/>
          </p:cNvSpPr>
          <p:nvPr/>
        </p:nvSpPr>
        <p:spPr bwMode="auto">
          <a:xfrm>
            <a:off x="914400" y="5900738"/>
            <a:ext cx="32527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Lichtwerk met lichtboom</a:t>
            </a:r>
          </a:p>
        </p:txBody>
      </p:sp>
      <p:sp>
        <p:nvSpPr>
          <p:cNvPr id="55" name="Tekstvak 54"/>
          <p:cNvSpPr txBox="1">
            <a:spLocks noChangeArrowheads="1"/>
          </p:cNvSpPr>
          <p:nvPr/>
        </p:nvSpPr>
        <p:spPr bwMode="auto">
          <a:xfrm>
            <a:off x="4438650" y="3683000"/>
            <a:ext cx="2797175" cy="1323975"/>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Molenaarsplicht</a:t>
            </a:r>
          </a:p>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De hand aan de licht</a:t>
            </a:r>
          </a:p>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Houdt een oogje in ‘t zeil</a:t>
            </a:r>
          </a:p>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Past op bij buien</a:t>
            </a:r>
          </a:p>
          <a:p>
            <a:pPr algn="ctr">
              <a:lnSpc>
                <a:spcPct val="100000"/>
              </a:lnSpc>
              <a:spcBef>
                <a:spcPct val="0"/>
              </a:spcBef>
              <a:buFontTx/>
              <a:buNone/>
            </a:pPr>
            <a:r>
              <a:rPr lang="nl-BE" altLang="nl-BE" sz="1600" dirty="0">
                <a:solidFill>
                  <a:srgbClr val="FF0000"/>
                </a:solidFill>
                <a:latin typeface="Arial" panose="020B0604020202020204" pitchFamily="34" charset="0"/>
                <a:cs typeface="Arial" panose="020B0604020202020204" pitchFamily="34" charset="0"/>
              </a:rPr>
              <a:t>Let op het kruien</a:t>
            </a:r>
          </a:p>
        </p:txBody>
      </p:sp>
      <p:cxnSp>
        <p:nvCxnSpPr>
          <p:cNvPr id="56" name="Rechte verbindingslijn met pijl 55"/>
          <p:cNvCxnSpPr/>
          <p:nvPr/>
        </p:nvCxnSpPr>
        <p:spPr>
          <a:xfrm flipH="1">
            <a:off x="3322638" y="3086100"/>
            <a:ext cx="442912" cy="11176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7" name="Tekstvak 38912"/>
          <p:cNvSpPr txBox="1">
            <a:spLocks noChangeArrowheads="1"/>
          </p:cNvSpPr>
          <p:nvPr/>
        </p:nvSpPr>
        <p:spPr bwMode="auto">
          <a:xfrm>
            <a:off x="3765550" y="3205163"/>
            <a:ext cx="1195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Lichtboom</a:t>
            </a:r>
          </a:p>
        </p:txBody>
      </p:sp>
      <p:sp>
        <p:nvSpPr>
          <p:cNvPr id="58" name="Tekstvak 38928"/>
          <p:cNvSpPr txBox="1">
            <a:spLocks noChangeArrowheads="1"/>
          </p:cNvSpPr>
          <p:nvPr/>
        </p:nvSpPr>
        <p:spPr bwMode="auto">
          <a:xfrm>
            <a:off x="3201988" y="2738438"/>
            <a:ext cx="1673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400" dirty="0">
                <a:latin typeface="Arial" panose="020B0604020202020204" pitchFamily="34" charset="0"/>
                <a:cs typeface="Arial" panose="020B0604020202020204" pitchFamily="34" charset="0"/>
              </a:rPr>
              <a:t>Scharnierpunt</a:t>
            </a:r>
          </a:p>
        </p:txBody>
      </p:sp>
    </p:spTree>
    <p:extLst>
      <p:ext uri="{BB962C8B-B14F-4D97-AF65-F5344CB8AC3E}">
        <p14:creationId xmlns:p14="http://schemas.microsoft.com/office/powerpoint/2010/main" val="192387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500" fill="hold"/>
                                        <p:tgtEl>
                                          <p:spTgt spid="43"/>
                                        </p:tgtEl>
                                        <p:attrNameLst>
                                          <p:attrName>ppt_x</p:attrName>
                                        </p:attrNameLst>
                                      </p:cBhvr>
                                      <p:tavLst>
                                        <p:tav tm="0">
                                          <p:val>
                                            <p:strVal val="#ppt_x"/>
                                          </p:val>
                                        </p:tav>
                                        <p:tav tm="100000">
                                          <p:val>
                                            <p:strVal val="#ppt_x"/>
                                          </p:val>
                                        </p:tav>
                                      </p:tavLst>
                                    </p:anim>
                                    <p:anim calcmode="lin" valueType="num">
                                      <p:cBhvr additive="base">
                                        <p:cTn id="22" dur="500" fill="hold"/>
                                        <p:tgtEl>
                                          <p:spTgt spid="4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ppt_x"/>
                                          </p:val>
                                        </p:tav>
                                        <p:tav tm="100000">
                                          <p:val>
                                            <p:strVal val="#ppt_x"/>
                                          </p:val>
                                        </p:tav>
                                      </p:tavLst>
                                    </p:anim>
                                    <p:anim calcmode="lin" valueType="num">
                                      <p:cBhvr additive="base">
                                        <p:cTn id="3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 calcmode="lin" valueType="num">
                                      <p:cBhvr additive="base">
                                        <p:cTn id="45" dur="500" fill="hold"/>
                                        <p:tgtEl>
                                          <p:spTgt spid="48"/>
                                        </p:tgtEl>
                                        <p:attrNameLst>
                                          <p:attrName>ppt_x</p:attrName>
                                        </p:attrNameLst>
                                      </p:cBhvr>
                                      <p:tavLst>
                                        <p:tav tm="0">
                                          <p:val>
                                            <p:strVal val="#ppt_x"/>
                                          </p:val>
                                        </p:tav>
                                        <p:tav tm="100000">
                                          <p:val>
                                            <p:strVal val="#ppt_x"/>
                                          </p:val>
                                        </p:tav>
                                      </p:tavLst>
                                    </p:anim>
                                    <p:anim calcmode="lin" valueType="num">
                                      <p:cBhvr additive="base">
                                        <p:cTn id="46"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 calcmode="lin" valueType="num">
                                      <p:cBhvr additive="base">
                                        <p:cTn id="51" dur="500" fill="hold"/>
                                        <p:tgtEl>
                                          <p:spTgt spid="19"/>
                                        </p:tgtEl>
                                        <p:attrNameLst>
                                          <p:attrName>ppt_x</p:attrName>
                                        </p:attrNameLst>
                                      </p:cBhvr>
                                      <p:tavLst>
                                        <p:tav tm="0">
                                          <p:val>
                                            <p:strVal val="#ppt_x"/>
                                          </p:val>
                                        </p:tav>
                                        <p:tav tm="100000">
                                          <p:val>
                                            <p:strVal val="#ppt_x"/>
                                          </p:val>
                                        </p:tav>
                                      </p:tavLst>
                                    </p:anim>
                                    <p:anim calcmode="lin" valueType="num">
                                      <p:cBhvr additive="base">
                                        <p:cTn id="52" dur="500" fill="hold"/>
                                        <p:tgtEl>
                                          <p:spTgt spid="1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anim calcmode="lin" valueType="num">
                                      <p:cBhvr additive="base">
                                        <p:cTn id="65" dur="500" fill="hold"/>
                                        <p:tgtEl>
                                          <p:spTgt spid="44"/>
                                        </p:tgtEl>
                                        <p:attrNameLst>
                                          <p:attrName>ppt_x</p:attrName>
                                        </p:attrNameLst>
                                      </p:cBhvr>
                                      <p:tavLst>
                                        <p:tav tm="0">
                                          <p:val>
                                            <p:strVal val="#ppt_x"/>
                                          </p:val>
                                        </p:tav>
                                        <p:tav tm="100000">
                                          <p:val>
                                            <p:strVal val="#ppt_x"/>
                                          </p:val>
                                        </p:tav>
                                      </p:tavLst>
                                    </p:anim>
                                    <p:anim calcmode="lin" valueType="num">
                                      <p:cBhvr additive="base">
                                        <p:cTn id="6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49"/>
                                        </p:tgtEl>
                                        <p:attrNameLst>
                                          <p:attrName>style.visibility</p:attrName>
                                        </p:attrNameLst>
                                      </p:cBhvr>
                                      <p:to>
                                        <p:strVal val="visible"/>
                                      </p:to>
                                    </p:set>
                                    <p:anim calcmode="lin" valueType="num">
                                      <p:cBhvr additive="base">
                                        <p:cTn id="71" dur="500" fill="hold"/>
                                        <p:tgtEl>
                                          <p:spTgt spid="49"/>
                                        </p:tgtEl>
                                        <p:attrNameLst>
                                          <p:attrName>ppt_x</p:attrName>
                                        </p:attrNameLst>
                                      </p:cBhvr>
                                      <p:tavLst>
                                        <p:tav tm="0">
                                          <p:val>
                                            <p:strVal val="#ppt_x"/>
                                          </p:val>
                                        </p:tav>
                                        <p:tav tm="100000">
                                          <p:val>
                                            <p:strVal val="#ppt_x"/>
                                          </p:val>
                                        </p:tav>
                                      </p:tavLst>
                                    </p:anim>
                                    <p:anim calcmode="lin" valueType="num">
                                      <p:cBhvr additive="base">
                                        <p:cTn id="72" dur="500" fill="hold"/>
                                        <p:tgtEl>
                                          <p:spTgt spid="49"/>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ppt_x"/>
                                          </p:val>
                                        </p:tav>
                                        <p:tav tm="100000">
                                          <p:val>
                                            <p:strVal val="#ppt_x"/>
                                          </p:val>
                                        </p:tav>
                                      </p:tavLst>
                                    </p:anim>
                                    <p:anim calcmode="lin" valueType="num">
                                      <p:cBhvr additive="base">
                                        <p:cTn id="76" dur="500" fill="hold"/>
                                        <p:tgtEl>
                                          <p:spTgt spid="14"/>
                                        </p:tgtEl>
                                        <p:attrNameLst>
                                          <p:attrName>ppt_y</p:attrName>
                                        </p:attrNameLst>
                                      </p:cBhvr>
                                      <p:tavLst>
                                        <p:tav tm="0">
                                          <p:val>
                                            <p:strVal val="0-#ppt_h/2"/>
                                          </p:val>
                                        </p:tav>
                                        <p:tav tm="100000">
                                          <p:val>
                                            <p:strVal val="#ppt_y"/>
                                          </p:val>
                                        </p:tav>
                                      </p:tavLst>
                                    </p:anim>
                                  </p:childTnLst>
                                </p:cTn>
                              </p:par>
                              <p:par>
                                <p:cTn id="77" presetID="2" presetClass="entr" presetSubtype="1"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ppt_x"/>
                                          </p:val>
                                        </p:tav>
                                        <p:tav tm="100000">
                                          <p:val>
                                            <p:strVal val="#ppt_x"/>
                                          </p:val>
                                        </p:tav>
                                      </p:tavLst>
                                    </p:anim>
                                    <p:anim calcmode="lin" valueType="num">
                                      <p:cBhvr additive="base">
                                        <p:cTn id="80" dur="500" fill="hold"/>
                                        <p:tgtEl>
                                          <p:spTgt spid="46"/>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 calcmode="lin" valueType="num">
                                      <p:cBhvr additive="base">
                                        <p:cTn id="85" dur="500" fill="hold"/>
                                        <p:tgtEl>
                                          <p:spTgt spid="16"/>
                                        </p:tgtEl>
                                        <p:attrNameLst>
                                          <p:attrName>ppt_x</p:attrName>
                                        </p:attrNameLst>
                                      </p:cBhvr>
                                      <p:tavLst>
                                        <p:tav tm="0">
                                          <p:val>
                                            <p:strVal val="#ppt_x"/>
                                          </p:val>
                                        </p:tav>
                                        <p:tav tm="100000">
                                          <p:val>
                                            <p:strVal val="#ppt_x"/>
                                          </p:val>
                                        </p:tav>
                                      </p:tavLst>
                                    </p:anim>
                                    <p:anim calcmode="lin" valueType="num">
                                      <p:cBhvr additive="base">
                                        <p:cTn id="86" dur="500" fill="hold"/>
                                        <p:tgtEl>
                                          <p:spTgt spid="16"/>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50"/>
                                        </p:tgtEl>
                                        <p:attrNameLst>
                                          <p:attrName>style.visibility</p:attrName>
                                        </p:attrNameLst>
                                      </p:cBhvr>
                                      <p:to>
                                        <p:strVal val="visible"/>
                                      </p:to>
                                    </p:set>
                                    <p:anim calcmode="lin" valueType="num">
                                      <p:cBhvr additive="base">
                                        <p:cTn id="89" dur="500" fill="hold"/>
                                        <p:tgtEl>
                                          <p:spTgt spid="50"/>
                                        </p:tgtEl>
                                        <p:attrNameLst>
                                          <p:attrName>ppt_x</p:attrName>
                                        </p:attrNameLst>
                                      </p:cBhvr>
                                      <p:tavLst>
                                        <p:tav tm="0">
                                          <p:val>
                                            <p:strVal val="#ppt_x"/>
                                          </p:val>
                                        </p:tav>
                                        <p:tav tm="100000">
                                          <p:val>
                                            <p:strVal val="#ppt_x"/>
                                          </p:val>
                                        </p:tav>
                                      </p:tavLst>
                                    </p:anim>
                                    <p:anim calcmode="lin" valueType="num">
                                      <p:cBhvr additive="base">
                                        <p:cTn id="90" dur="500" fill="hold"/>
                                        <p:tgtEl>
                                          <p:spTgt spid="50"/>
                                        </p:tgtEl>
                                        <p:attrNameLst>
                                          <p:attrName>ppt_y</p:attrName>
                                        </p:attrNameLst>
                                      </p:cBhvr>
                                      <p:tavLst>
                                        <p:tav tm="0">
                                          <p:val>
                                            <p:strVal val="0-#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55"/>
                                        </p:tgtEl>
                                        <p:attrNameLst>
                                          <p:attrName>style.visibility</p:attrName>
                                        </p:attrNameLst>
                                      </p:cBhvr>
                                      <p:to>
                                        <p:strVal val="visible"/>
                                      </p:to>
                                    </p:set>
                                    <p:anim calcmode="lin" valueType="num">
                                      <p:cBhvr additive="base">
                                        <p:cTn id="95" dur="500" fill="hold"/>
                                        <p:tgtEl>
                                          <p:spTgt spid="55"/>
                                        </p:tgtEl>
                                        <p:attrNameLst>
                                          <p:attrName>ppt_x</p:attrName>
                                        </p:attrNameLst>
                                      </p:cBhvr>
                                      <p:tavLst>
                                        <p:tav tm="0">
                                          <p:val>
                                            <p:strVal val="#ppt_x"/>
                                          </p:val>
                                        </p:tav>
                                        <p:tav tm="100000">
                                          <p:val>
                                            <p:strVal val="#ppt_x"/>
                                          </p:val>
                                        </p:tav>
                                      </p:tavLst>
                                    </p:anim>
                                    <p:anim calcmode="lin" valueType="num">
                                      <p:cBhvr additive="base">
                                        <p:cTn id="9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p:bldP spid="20" grpId="0" animBg="1"/>
      <p:bldP spid="21" grpId="0"/>
      <p:bldP spid="43" grpId="0" animBg="1"/>
      <p:bldP spid="44" grpId="0" animBg="1"/>
      <p:bldP spid="45" grpId="0" animBg="1"/>
      <p:bldP spid="46" grpId="0" animBg="1"/>
      <p:bldP spid="47" grpId="0" animBg="1"/>
      <p:bldP spid="48" grpId="0" animBg="1"/>
      <p:bldP spid="49" grpId="0" animBg="1"/>
      <p:bldP spid="50"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Uitmalen, breken en malen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9" name="Tekstvak 8"/>
          <p:cNvSpPr txBox="1"/>
          <p:nvPr/>
        </p:nvSpPr>
        <p:spPr>
          <a:xfrm>
            <a:off x="2349767" y="1085130"/>
            <a:ext cx="7492466" cy="400110"/>
          </a:xfrm>
          <a:prstGeom prst="rect">
            <a:avLst/>
          </a:prstGeom>
          <a:noFill/>
        </p:spPr>
        <p:txBody>
          <a:bodyPr wrap="square" rtlCol="0">
            <a:spAutoFit/>
          </a:bodyPr>
          <a:lstStyle/>
          <a:p>
            <a:pPr algn="ctr"/>
            <a:r>
              <a:rPr lang="nl-BE" sz="2000" dirty="0" smtClean="0">
                <a:solidFill>
                  <a:srgbClr val="FF0000"/>
                </a:solidFill>
                <a:latin typeface="Arial" panose="020B0604020202020204" pitchFamily="34" charset="0"/>
                <a:cs typeface="Arial" panose="020B0604020202020204" pitchFamily="34" charset="0"/>
              </a:rPr>
              <a:t>Wat vraagt de klant en hoe kan de molenaar daaraan voldoen? </a:t>
            </a:r>
            <a:endParaRPr lang="nl-BE" sz="2000" dirty="0">
              <a:solidFill>
                <a:srgbClr val="FF0000"/>
              </a:solidFill>
              <a:latin typeface="Arial" panose="020B0604020202020204" pitchFamily="34" charset="0"/>
              <a:cs typeface="Arial" panose="020B0604020202020204" pitchFamily="34" charset="0"/>
            </a:endParaRPr>
          </a:p>
        </p:txBody>
      </p:sp>
      <p:sp>
        <p:nvSpPr>
          <p:cNvPr id="10" name="Tekstvak 9"/>
          <p:cNvSpPr txBox="1"/>
          <p:nvPr/>
        </p:nvSpPr>
        <p:spPr>
          <a:xfrm>
            <a:off x="327379" y="1743953"/>
            <a:ext cx="11367910" cy="1508105"/>
          </a:xfrm>
          <a:prstGeom prst="rect">
            <a:avLst/>
          </a:prstGeom>
          <a:noFill/>
        </p:spPr>
        <p:txBody>
          <a:bodyPr wrap="square" rtlCol="0">
            <a:spAutoFit/>
          </a:bodyPr>
          <a:lstStyle/>
          <a:p>
            <a:r>
              <a:rPr lang="nl-BE" sz="2000" u="sng" dirty="0" smtClean="0">
                <a:solidFill>
                  <a:srgbClr val="FF0000"/>
                </a:solidFill>
                <a:latin typeface="Arial" panose="020B0604020202020204" pitchFamily="34" charset="0"/>
                <a:cs typeface="Arial" panose="020B0604020202020204" pitchFamily="34" charset="0"/>
              </a:rPr>
              <a:t>Uitmalen:</a:t>
            </a:r>
            <a:r>
              <a:rPr lang="nl-BE" sz="2000" dirty="0" smtClean="0">
                <a:solidFill>
                  <a:srgbClr val="FF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Voor het bakken van brood en aanverwanten wordt er goed uitgemalen meel gevraagd.</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De zemel zo groot mogelijk en goed uitgeschraapt.</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De meelkern uitgelegd tot een vlokkige zachte bloem.</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Dit kan op een tarwesteen, brede maalbaan. Traag transport onder de steen met het juiste scherpsel </a:t>
            </a:r>
            <a:endParaRPr lang="nl-BE" dirty="0">
              <a:latin typeface="Arial" panose="020B0604020202020204" pitchFamily="34" charset="0"/>
              <a:cs typeface="Arial" panose="020B0604020202020204" pitchFamily="34" charset="0"/>
            </a:endParaRPr>
          </a:p>
        </p:txBody>
      </p:sp>
      <p:sp>
        <p:nvSpPr>
          <p:cNvPr id="11" name="Tekstvak 10"/>
          <p:cNvSpPr txBox="1"/>
          <p:nvPr/>
        </p:nvSpPr>
        <p:spPr>
          <a:xfrm>
            <a:off x="327379" y="3611496"/>
            <a:ext cx="10973163" cy="1231106"/>
          </a:xfrm>
          <a:prstGeom prst="rect">
            <a:avLst/>
          </a:prstGeom>
          <a:noFill/>
        </p:spPr>
        <p:txBody>
          <a:bodyPr wrap="square" rtlCol="0">
            <a:spAutoFit/>
          </a:bodyPr>
          <a:lstStyle/>
          <a:p>
            <a:r>
              <a:rPr lang="nl-BE" sz="2000" u="sng" dirty="0" smtClean="0">
                <a:solidFill>
                  <a:srgbClr val="FF0000"/>
                </a:solidFill>
                <a:latin typeface="Arial" panose="020B0604020202020204" pitchFamily="34" charset="0"/>
                <a:cs typeface="Arial" panose="020B0604020202020204" pitchFamily="34" charset="0"/>
              </a:rPr>
              <a:t>Breken: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Voor het bakken van roggebrood, rogge werd dan gebroken. </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Sommige bakkers vroegen zeer grof meel: ‘Twee korrels in drie delen’!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Anderen willen het wat fijner maar rogge werd altijd grof gemalen met zo weinig mogelijk bloem   </a:t>
            </a:r>
            <a:endParaRPr lang="nl-BE" dirty="0">
              <a:latin typeface="Arial" panose="020B0604020202020204" pitchFamily="34" charset="0"/>
              <a:cs typeface="Arial" panose="020B0604020202020204" pitchFamily="34" charset="0"/>
            </a:endParaRPr>
          </a:p>
        </p:txBody>
      </p:sp>
      <p:sp>
        <p:nvSpPr>
          <p:cNvPr id="12" name="Tekstvak 11"/>
          <p:cNvSpPr txBox="1"/>
          <p:nvPr/>
        </p:nvSpPr>
        <p:spPr>
          <a:xfrm>
            <a:off x="327379" y="5202039"/>
            <a:ext cx="11045987" cy="1231106"/>
          </a:xfrm>
          <a:prstGeom prst="rect">
            <a:avLst/>
          </a:prstGeom>
          <a:noFill/>
        </p:spPr>
        <p:txBody>
          <a:bodyPr wrap="square" rtlCol="0">
            <a:spAutoFit/>
          </a:bodyPr>
          <a:lstStyle/>
          <a:p>
            <a:r>
              <a:rPr lang="nl-BE" sz="2000" u="sng" dirty="0" smtClean="0">
                <a:solidFill>
                  <a:srgbClr val="FF0000"/>
                </a:solidFill>
                <a:latin typeface="Arial" panose="020B0604020202020204" pitchFamily="34" charset="0"/>
                <a:cs typeface="Arial" panose="020B0604020202020204" pitchFamily="34" charset="0"/>
              </a:rPr>
              <a:t>Malen: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Graan voor veevoer, het mag niet uitgemalen of gebroken zijn op de voersteen, geen maalbaan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Bolsters van haver en gerst mochten wel zichtbaar zijn, maar wel kort gemalen</a:t>
            </a:r>
          </a:p>
          <a:p>
            <a:pPr marL="342900" indent="-342900">
              <a:buFont typeface="Arial" panose="020B0604020202020204" pitchFamily="34" charset="0"/>
              <a:buChar char="•"/>
            </a:pPr>
            <a:r>
              <a:rPr lang="nl-BE" dirty="0" smtClean="0">
                <a:latin typeface="Arial" panose="020B0604020202020204" pitchFamily="34" charset="0"/>
                <a:cs typeface="Arial" panose="020B0604020202020204" pitchFamily="34" charset="0"/>
              </a:rPr>
              <a:t>Haver voor paarden werd echter ook wel gebroken (geplet op pletter kan ook)</a:t>
            </a:r>
            <a:endParaRPr lang="nl-BE" sz="2400" u="sng" dirty="0">
              <a:latin typeface="Arial" panose="020B0604020202020204" pitchFamily="34" charset="0"/>
              <a:cs typeface="Arial" panose="020B0604020202020204" pitchFamily="34" charset="0"/>
            </a:endParaRPr>
          </a:p>
        </p:txBody>
      </p:sp>
      <p:sp>
        <p:nvSpPr>
          <p:cNvPr id="2" name="Tijdelijke aanduiding voor datum 1"/>
          <p:cNvSpPr>
            <a:spLocks noGrp="1"/>
          </p:cNvSpPr>
          <p:nvPr>
            <p:ph type="dt" sz="half" idx="10"/>
          </p:nvPr>
        </p:nvSpPr>
        <p:spPr/>
        <p:txBody>
          <a:bodyPr/>
          <a:lstStyle/>
          <a:p>
            <a:fld id="{65841DE9-C9E2-4160-9E8A-1933BD2E38C5}"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a:t>
            </a:fld>
            <a:endParaRPr lang="nl-BE"/>
          </a:p>
        </p:txBody>
      </p:sp>
    </p:spTree>
    <p:extLst>
      <p:ext uri="{BB962C8B-B14F-4D97-AF65-F5344CB8AC3E}">
        <p14:creationId xmlns:p14="http://schemas.microsoft.com/office/powerpoint/2010/main" val="3318466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regulateur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39" name="Afbeelding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3478" y="1752754"/>
            <a:ext cx="7278541" cy="4320000"/>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B0220988-8B53-4B6A-884E-CF45FDFECB90}"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60</a:t>
            </a:fld>
            <a:endParaRPr lang="nl-BE"/>
          </a:p>
        </p:txBody>
      </p:sp>
      <p:sp>
        <p:nvSpPr>
          <p:cNvPr id="9" name="Tekstvak 8"/>
          <p:cNvSpPr txBox="1"/>
          <p:nvPr/>
        </p:nvSpPr>
        <p:spPr>
          <a:xfrm>
            <a:off x="5718525" y="2119435"/>
            <a:ext cx="1546578"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Riemaandrijving</a:t>
            </a:r>
            <a:endParaRPr lang="nl-BE" sz="1400" dirty="0">
              <a:latin typeface="Arial" panose="020B0604020202020204" pitchFamily="34" charset="0"/>
              <a:cs typeface="Arial" panose="020B0604020202020204" pitchFamily="34" charset="0"/>
            </a:endParaRPr>
          </a:p>
        </p:txBody>
      </p:sp>
      <p:cxnSp>
        <p:nvCxnSpPr>
          <p:cNvPr id="10" name="Rechte verbindingslijn met pijl 9"/>
          <p:cNvCxnSpPr/>
          <p:nvPr/>
        </p:nvCxnSpPr>
        <p:spPr>
          <a:xfrm flipV="1">
            <a:off x="5650792" y="2546137"/>
            <a:ext cx="1524000" cy="1129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Vierkante haak links 10"/>
          <p:cNvSpPr/>
          <p:nvPr/>
        </p:nvSpPr>
        <p:spPr>
          <a:xfrm>
            <a:off x="7174793" y="2308130"/>
            <a:ext cx="203200" cy="476014"/>
          </a:xfrm>
          <a:prstGeom prst="lef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dirty="0"/>
          </a:p>
        </p:txBody>
      </p:sp>
      <p:sp>
        <p:nvSpPr>
          <p:cNvPr id="12" name="Tekstvak 11"/>
          <p:cNvSpPr txBox="1"/>
          <p:nvPr/>
        </p:nvSpPr>
        <p:spPr>
          <a:xfrm>
            <a:off x="7377992" y="2119435"/>
            <a:ext cx="1212157"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(Koningsspil)</a:t>
            </a:r>
            <a:endParaRPr lang="nl-BE" sz="1400" dirty="0">
              <a:latin typeface="Arial" panose="020B0604020202020204" pitchFamily="34" charset="0"/>
              <a:cs typeface="Arial" panose="020B0604020202020204" pitchFamily="34" charset="0"/>
            </a:endParaRPr>
          </a:p>
        </p:txBody>
      </p:sp>
      <p:sp>
        <p:nvSpPr>
          <p:cNvPr id="13" name="Tekstvak 12"/>
          <p:cNvSpPr txBox="1"/>
          <p:nvPr/>
        </p:nvSpPr>
        <p:spPr>
          <a:xfrm>
            <a:off x="7377993" y="2557427"/>
            <a:ext cx="1212157"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Steenspil</a:t>
            </a:r>
            <a:endParaRPr lang="nl-BE" sz="1400" dirty="0">
              <a:latin typeface="Arial" panose="020B0604020202020204" pitchFamily="34" charset="0"/>
              <a:cs typeface="Arial" panose="020B0604020202020204" pitchFamily="34" charset="0"/>
            </a:endParaRPr>
          </a:p>
        </p:txBody>
      </p:sp>
      <p:sp>
        <p:nvSpPr>
          <p:cNvPr id="14" name="Rechthoek 13"/>
          <p:cNvSpPr/>
          <p:nvPr/>
        </p:nvSpPr>
        <p:spPr>
          <a:xfrm>
            <a:off x="4393479" y="4054572"/>
            <a:ext cx="1257314" cy="1264356"/>
          </a:xfrm>
          <a:prstGeom prst="rect">
            <a:avLst/>
          </a:prstGeom>
          <a:noFill/>
          <a:ln w="1905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5" name="Tekstvak 14"/>
          <p:cNvSpPr txBox="1"/>
          <p:nvPr/>
        </p:nvSpPr>
        <p:spPr>
          <a:xfrm>
            <a:off x="7739238" y="3483115"/>
            <a:ext cx="733778"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Bolspil</a:t>
            </a:r>
          </a:p>
          <a:p>
            <a:pPr algn="ctr"/>
            <a:r>
              <a:rPr lang="nl-BE" sz="1400" dirty="0" smtClean="0">
                <a:latin typeface="Arial" panose="020B0604020202020204" pitchFamily="34" charset="0"/>
                <a:cs typeface="Arial" panose="020B0604020202020204" pitchFamily="34" charset="0"/>
              </a:rPr>
              <a:t>Stut</a:t>
            </a:r>
            <a:endParaRPr lang="nl-BE" sz="1400" dirty="0">
              <a:latin typeface="Arial" panose="020B0604020202020204" pitchFamily="34" charset="0"/>
              <a:cs typeface="Arial" panose="020B0604020202020204" pitchFamily="34" charset="0"/>
            </a:endParaRPr>
          </a:p>
        </p:txBody>
      </p:sp>
      <p:cxnSp>
        <p:nvCxnSpPr>
          <p:cNvPr id="16" name="Rechte verbindingslijn met pijl 15"/>
          <p:cNvCxnSpPr/>
          <p:nvPr/>
        </p:nvCxnSpPr>
        <p:spPr>
          <a:xfrm>
            <a:off x="8473016" y="3731470"/>
            <a:ext cx="338665"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7623968" y="5615480"/>
            <a:ext cx="1187714"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Kruisvonder</a:t>
            </a:r>
            <a:endParaRPr lang="nl-BE" sz="1400" dirty="0">
              <a:latin typeface="Arial" panose="020B0604020202020204" pitchFamily="34" charset="0"/>
              <a:cs typeface="Arial" panose="020B0604020202020204" pitchFamily="34" charset="0"/>
            </a:endParaRPr>
          </a:p>
        </p:txBody>
      </p:sp>
      <p:cxnSp>
        <p:nvCxnSpPr>
          <p:cNvPr id="18" name="Rechte verbindingslijn met pijl 17"/>
          <p:cNvCxnSpPr>
            <a:stCxn id="17" idx="0"/>
          </p:cNvCxnSpPr>
          <p:nvPr/>
        </p:nvCxnSpPr>
        <p:spPr>
          <a:xfrm flipH="1" flipV="1">
            <a:off x="8213370" y="5409239"/>
            <a:ext cx="4455" cy="20624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a:off x="11183218" y="5142083"/>
            <a:ext cx="259644"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PIJL-OMHOOG 19"/>
          <p:cNvSpPr/>
          <p:nvPr/>
        </p:nvSpPr>
        <p:spPr>
          <a:xfrm rot="1800000">
            <a:off x="5561647" y="4200673"/>
            <a:ext cx="108000" cy="396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1" name="PIJL-OMHOOG 20"/>
          <p:cNvSpPr/>
          <p:nvPr/>
        </p:nvSpPr>
        <p:spPr>
          <a:xfrm rot="-1800000">
            <a:off x="4368834" y="4205047"/>
            <a:ext cx="108000" cy="396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2" name="PIJL-OMLAAG 21"/>
          <p:cNvSpPr/>
          <p:nvPr/>
        </p:nvSpPr>
        <p:spPr>
          <a:xfrm>
            <a:off x="8811681" y="3031045"/>
            <a:ext cx="108000" cy="432000"/>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3" name="PIJL-OMLAAG 22"/>
          <p:cNvSpPr/>
          <p:nvPr/>
        </p:nvSpPr>
        <p:spPr>
          <a:xfrm>
            <a:off x="9075828" y="4737503"/>
            <a:ext cx="108000" cy="432000"/>
          </a:xfrm>
          <a:prstGeom prst="down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4" name="PIJL-OMHOOG 23"/>
          <p:cNvSpPr/>
          <p:nvPr/>
        </p:nvSpPr>
        <p:spPr>
          <a:xfrm>
            <a:off x="11128348" y="4406042"/>
            <a:ext cx="108000" cy="396000"/>
          </a:xfrm>
          <a:prstGeom prst="upArrow">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5" name="PIJL-OMLAAG 24"/>
          <p:cNvSpPr/>
          <p:nvPr/>
        </p:nvSpPr>
        <p:spPr>
          <a:xfrm>
            <a:off x="9206794" y="3312725"/>
            <a:ext cx="108000" cy="432000"/>
          </a:xfrm>
          <a:prstGeom prst="downArrow">
            <a:avLst/>
          </a:prstGeom>
          <a:no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6" name="Gelijkbenige driehoek 25"/>
          <p:cNvSpPr/>
          <p:nvPr/>
        </p:nvSpPr>
        <p:spPr>
          <a:xfrm>
            <a:off x="11110348" y="4310055"/>
            <a:ext cx="144000" cy="1440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7" name="PIJL-OMHOOG 26"/>
          <p:cNvSpPr/>
          <p:nvPr/>
        </p:nvSpPr>
        <p:spPr>
          <a:xfrm>
            <a:off x="5995669" y="4494780"/>
            <a:ext cx="108000" cy="396000"/>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8" name="Tekstvak 27"/>
          <p:cNvSpPr txBox="1"/>
          <p:nvPr/>
        </p:nvSpPr>
        <p:spPr>
          <a:xfrm>
            <a:off x="9706704" y="5805318"/>
            <a:ext cx="2248228"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Kan steeds handbediend worden </a:t>
            </a:r>
            <a:endParaRPr lang="nl-BE" sz="1400" dirty="0">
              <a:latin typeface="Arial" panose="020B0604020202020204" pitchFamily="34" charset="0"/>
              <a:cs typeface="Arial" panose="020B0604020202020204" pitchFamily="34" charset="0"/>
            </a:endParaRPr>
          </a:p>
        </p:txBody>
      </p:sp>
      <p:sp>
        <p:nvSpPr>
          <p:cNvPr id="29" name="Tekstvak 28"/>
          <p:cNvSpPr txBox="1"/>
          <p:nvPr/>
        </p:nvSpPr>
        <p:spPr>
          <a:xfrm>
            <a:off x="1451502" y="992685"/>
            <a:ext cx="7863292" cy="584775"/>
          </a:xfrm>
          <a:prstGeom prst="rect">
            <a:avLst/>
          </a:prstGeom>
          <a:noFill/>
        </p:spPr>
        <p:txBody>
          <a:bodyPr wrap="square" rtlCol="0">
            <a:spAutoFit/>
          </a:bodyPr>
          <a:lstStyle/>
          <a:p>
            <a:pPr algn="ctr"/>
            <a:r>
              <a:rPr lang="nl-BE" sz="1600" dirty="0" smtClean="0">
                <a:latin typeface="Arial" panose="020B0604020202020204" pitchFamily="34" charset="0"/>
                <a:cs typeface="Arial" panose="020B0604020202020204" pitchFamily="34" charset="0"/>
              </a:rPr>
              <a:t>Door de belasting van de stenen, door te lichten of bij te houden, regelt hij de snelheid van het gevlucht en behoudt men de fijnheid van het te malen product </a:t>
            </a:r>
            <a:endParaRPr lang="nl-BE" sz="1600" dirty="0">
              <a:latin typeface="Arial" panose="020B0604020202020204" pitchFamily="34" charset="0"/>
              <a:cs typeface="Arial" panose="020B0604020202020204" pitchFamily="34" charset="0"/>
            </a:endParaRPr>
          </a:p>
        </p:txBody>
      </p:sp>
      <p:sp>
        <p:nvSpPr>
          <p:cNvPr id="30" name="Tekstvak 29"/>
          <p:cNvSpPr txBox="1"/>
          <p:nvPr/>
        </p:nvSpPr>
        <p:spPr>
          <a:xfrm>
            <a:off x="247580" y="1843792"/>
            <a:ext cx="3911613" cy="3046988"/>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Als de snelheid van het gevlucht toe neemt, neemt ook de snelheid van de steenspil toe en verhoogt de toevoer van de vruchten in de krop.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maaldruk neemt af en het meel wordt grover.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Door de stenen bij te houden verhoogt de belasting en behoud het meel zijn gevraagde fijnheid. </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Door de belasting neemt ook de snelheid van het gevlucht weer af. De regulateur werkt nu weer omgekeerd.</a:t>
            </a:r>
            <a:endParaRPr lang="nl-BE" sz="1600" dirty="0">
              <a:latin typeface="Arial" panose="020B0604020202020204" pitchFamily="34" charset="0"/>
              <a:cs typeface="Arial" panose="020B0604020202020204" pitchFamily="34" charset="0"/>
            </a:endParaRPr>
          </a:p>
        </p:txBody>
      </p:sp>
      <p:sp>
        <p:nvSpPr>
          <p:cNvPr id="31" name="Stroomdiagram: Verbindingslijn 30"/>
          <p:cNvSpPr/>
          <p:nvPr/>
        </p:nvSpPr>
        <p:spPr>
          <a:xfrm>
            <a:off x="4492224" y="4642582"/>
            <a:ext cx="216000" cy="216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2" name="Stroomdiagram: Verbindingslijn 31"/>
          <p:cNvSpPr/>
          <p:nvPr/>
        </p:nvSpPr>
        <p:spPr>
          <a:xfrm>
            <a:off x="5298656" y="4638337"/>
            <a:ext cx="216000" cy="216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33" name="Rechte verbindingslijn 32"/>
          <p:cNvCxnSpPr/>
          <p:nvPr/>
        </p:nvCxnSpPr>
        <p:spPr>
          <a:xfrm>
            <a:off x="4980819" y="1813327"/>
            <a:ext cx="37536" cy="4080339"/>
          </a:xfrm>
          <a:prstGeom prst="line">
            <a:avLst/>
          </a:prstGeom>
          <a:ln w="1270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4393478" y="5923257"/>
            <a:ext cx="1367935" cy="523220"/>
          </a:xfrm>
          <a:prstGeom prst="rect">
            <a:avLst/>
          </a:prstGeom>
          <a:noFill/>
        </p:spPr>
        <p:txBody>
          <a:bodyPr wrap="square" rtlCol="0">
            <a:spAutoFit/>
          </a:bodyPr>
          <a:lstStyle/>
          <a:p>
            <a:pPr algn="ctr"/>
            <a:r>
              <a:rPr lang="nl-BE" sz="1400" dirty="0" smtClean="0">
                <a:solidFill>
                  <a:srgbClr val="FF0000"/>
                </a:solidFill>
                <a:latin typeface="Arial" panose="020B0604020202020204" pitchFamily="34" charset="0"/>
                <a:cs typeface="Arial" panose="020B0604020202020204" pitchFamily="34" charset="0"/>
              </a:rPr>
              <a:t>Snelheid neemt toe</a:t>
            </a:r>
            <a:endParaRPr lang="nl-BE" sz="1400" dirty="0">
              <a:solidFill>
                <a:srgbClr val="FF0000"/>
              </a:solidFill>
              <a:latin typeface="Arial" panose="020B0604020202020204" pitchFamily="34" charset="0"/>
              <a:cs typeface="Arial" panose="020B0604020202020204" pitchFamily="34" charset="0"/>
            </a:endParaRPr>
          </a:p>
        </p:txBody>
      </p:sp>
      <p:sp>
        <p:nvSpPr>
          <p:cNvPr id="35" name="Tekstvak 34"/>
          <p:cNvSpPr txBox="1"/>
          <p:nvPr/>
        </p:nvSpPr>
        <p:spPr>
          <a:xfrm>
            <a:off x="8655862" y="1876024"/>
            <a:ext cx="1402538" cy="523220"/>
          </a:xfrm>
          <a:prstGeom prst="rect">
            <a:avLst/>
          </a:prstGeom>
          <a:noFill/>
        </p:spPr>
        <p:txBody>
          <a:bodyPr wrap="square" rtlCol="0">
            <a:spAutoFit/>
          </a:bodyPr>
          <a:lstStyle/>
          <a:p>
            <a:pPr algn="ctr"/>
            <a:r>
              <a:rPr lang="nl-BE" sz="1400" dirty="0" smtClean="0">
                <a:solidFill>
                  <a:schemeClr val="accent5">
                    <a:lumMod val="50000"/>
                  </a:schemeClr>
                </a:solidFill>
                <a:latin typeface="Arial" panose="020B0604020202020204" pitchFamily="34" charset="0"/>
                <a:cs typeface="Arial" panose="020B0604020202020204" pitchFamily="34" charset="0"/>
              </a:rPr>
              <a:t>Loper wordt bijgehouden</a:t>
            </a:r>
            <a:endParaRPr lang="nl-BE" sz="1400" dirty="0">
              <a:solidFill>
                <a:schemeClr val="accent5">
                  <a:lumMod val="50000"/>
                </a:schemeClr>
              </a:solidFill>
              <a:latin typeface="Arial" panose="020B0604020202020204" pitchFamily="34" charset="0"/>
              <a:cs typeface="Arial" panose="020B0604020202020204" pitchFamily="34" charset="0"/>
            </a:endParaRPr>
          </a:p>
        </p:txBody>
      </p:sp>
      <p:sp>
        <p:nvSpPr>
          <p:cNvPr id="36" name="Tekstvak 35"/>
          <p:cNvSpPr txBox="1"/>
          <p:nvPr/>
        </p:nvSpPr>
        <p:spPr>
          <a:xfrm>
            <a:off x="9663010" y="4170608"/>
            <a:ext cx="1095486"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Vonder- of pasbalk</a:t>
            </a:r>
            <a:endParaRPr lang="nl-BE" sz="1400" dirty="0">
              <a:latin typeface="Arial" panose="020B0604020202020204" pitchFamily="34" charset="0"/>
              <a:cs typeface="Arial" panose="020B0604020202020204" pitchFamily="34" charset="0"/>
            </a:endParaRPr>
          </a:p>
        </p:txBody>
      </p:sp>
      <p:cxnSp>
        <p:nvCxnSpPr>
          <p:cNvPr id="37" name="Rechte verbindingslijn met pijl 36"/>
          <p:cNvCxnSpPr/>
          <p:nvPr/>
        </p:nvCxnSpPr>
        <p:spPr>
          <a:xfrm flipH="1">
            <a:off x="9047772" y="4454055"/>
            <a:ext cx="615238"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p:nvPr/>
        </p:nvSpPr>
        <p:spPr>
          <a:xfrm>
            <a:off x="380374" y="4854337"/>
            <a:ext cx="4133563" cy="1877437"/>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Een regulateur is beperkt  binnen een bepaald toerental</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Te lage snelheid levert te weinig centrifugale kracht om de gewichten te tillen.</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Te hoge snelheid, te veel centrifugale kracht met als gevolg dat de stenen vast op elkaar komen te liggen</a:t>
            </a:r>
          </a:p>
          <a:p>
            <a:r>
              <a:rPr lang="nl-BE" sz="1400" dirty="0" smtClean="0">
                <a:solidFill>
                  <a:srgbClr val="FF0000"/>
                </a:solidFill>
                <a:latin typeface="Arial" panose="020B0604020202020204" pitchFamily="34" charset="0"/>
                <a:cs typeface="Arial" panose="020B0604020202020204" pitchFamily="34" charset="0"/>
              </a:rPr>
              <a:t>        </a:t>
            </a:r>
            <a:endParaRPr lang="nl-BE" sz="1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926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4" grpId="0"/>
      <p:bldP spid="35" grpId="0"/>
      <p:bldP spid="3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Trek- of duwregulateur</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61</a:t>
            </a:fld>
            <a:endParaRPr lang="nl-BE"/>
          </a:p>
        </p:txBody>
      </p:sp>
      <p:pic>
        <p:nvPicPr>
          <p:cNvPr id="38" name="Afbeelding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0600" y="2155557"/>
            <a:ext cx="2894369" cy="2988000"/>
          </a:xfrm>
          <a:prstGeom prst="rect">
            <a:avLst/>
          </a:prstGeom>
        </p:spPr>
      </p:pic>
      <p:pic>
        <p:nvPicPr>
          <p:cNvPr id="9" name="Afbeelding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127" y="2155557"/>
            <a:ext cx="2887731" cy="2988000"/>
          </a:xfrm>
          <a:prstGeom prst="rect">
            <a:avLst/>
          </a:prstGeom>
        </p:spPr>
      </p:pic>
      <p:cxnSp>
        <p:nvCxnSpPr>
          <p:cNvPr id="10" name="Rechte verbindingslijn 9"/>
          <p:cNvCxnSpPr/>
          <p:nvPr/>
        </p:nvCxnSpPr>
        <p:spPr>
          <a:xfrm>
            <a:off x="1732847" y="2102807"/>
            <a:ext cx="36000" cy="3083174"/>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1" name="Rechte verbindingslijn 10"/>
          <p:cNvCxnSpPr/>
          <p:nvPr/>
        </p:nvCxnSpPr>
        <p:spPr>
          <a:xfrm>
            <a:off x="9505244" y="2065867"/>
            <a:ext cx="45156" cy="3318933"/>
          </a:xfrm>
          <a:prstGeom prst="line">
            <a:avLst/>
          </a:prstGeom>
          <a:ln w="9525">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2" name="Rechte verbindingslijn met pijl 11"/>
          <p:cNvCxnSpPr/>
          <p:nvPr/>
        </p:nvCxnSpPr>
        <p:spPr>
          <a:xfrm flipV="1">
            <a:off x="2209800" y="2675467"/>
            <a:ext cx="1516131" cy="22578"/>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p:cNvCxnSpPr/>
          <p:nvPr/>
        </p:nvCxnSpPr>
        <p:spPr>
          <a:xfrm>
            <a:off x="10354734" y="2675467"/>
            <a:ext cx="1516131"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2282065" y="2287088"/>
            <a:ext cx="1567446"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Riemaandrijving</a:t>
            </a:r>
          </a:p>
        </p:txBody>
      </p:sp>
      <p:sp>
        <p:nvSpPr>
          <p:cNvPr id="15" name="Tekstvak 14"/>
          <p:cNvSpPr txBox="1"/>
          <p:nvPr/>
        </p:nvSpPr>
        <p:spPr>
          <a:xfrm>
            <a:off x="233767" y="5708696"/>
            <a:ext cx="3130596" cy="523220"/>
          </a:xfrm>
          <a:prstGeom prst="rect">
            <a:avLst/>
          </a:prstGeom>
          <a:noFill/>
        </p:spPr>
        <p:txBody>
          <a:bodyPr wrap="square" rtlCol="0">
            <a:spAutoFit/>
          </a:bodyPr>
          <a:lstStyle/>
          <a:p>
            <a:pPr algn="ctr"/>
            <a:r>
              <a:rPr lang="nl-BE" sz="1400" b="1" dirty="0" smtClean="0">
                <a:latin typeface="Arial" panose="020B0604020202020204" pitchFamily="34" charset="0"/>
                <a:cs typeface="Arial" panose="020B0604020202020204" pitchFamily="34" charset="0"/>
              </a:rPr>
              <a:t>Trekregulateur</a:t>
            </a:r>
          </a:p>
          <a:p>
            <a:pPr algn="ctr"/>
            <a:r>
              <a:rPr lang="nl-BE" sz="1400" dirty="0" smtClean="0">
                <a:latin typeface="Arial" panose="020B0604020202020204" pitchFamily="34" charset="0"/>
                <a:cs typeface="Arial" panose="020B0604020202020204" pitchFamily="34" charset="0"/>
              </a:rPr>
              <a:t>Bij toename wordt de stang opgetild</a:t>
            </a:r>
            <a:endParaRPr lang="nl-BE" sz="1400" dirty="0">
              <a:latin typeface="Arial" panose="020B0604020202020204" pitchFamily="34" charset="0"/>
              <a:cs typeface="Arial" panose="020B0604020202020204" pitchFamily="34" charset="0"/>
            </a:endParaRPr>
          </a:p>
        </p:txBody>
      </p:sp>
      <p:sp>
        <p:nvSpPr>
          <p:cNvPr id="16" name="Tekstvak 15"/>
          <p:cNvSpPr txBox="1"/>
          <p:nvPr/>
        </p:nvSpPr>
        <p:spPr>
          <a:xfrm>
            <a:off x="7904350" y="5708696"/>
            <a:ext cx="3830634" cy="523220"/>
          </a:xfrm>
          <a:prstGeom prst="rect">
            <a:avLst/>
          </a:prstGeom>
          <a:noFill/>
        </p:spPr>
        <p:txBody>
          <a:bodyPr wrap="square" rtlCol="0">
            <a:spAutoFit/>
          </a:bodyPr>
          <a:lstStyle/>
          <a:p>
            <a:pPr algn="ctr"/>
            <a:r>
              <a:rPr lang="nl-BE" sz="1400" b="1" dirty="0" smtClean="0">
                <a:latin typeface="Arial" panose="020B0604020202020204" pitchFamily="34" charset="0"/>
                <a:cs typeface="Arial" panose="020B0604020202020204" pitchFamily="34" charset="0"/>
              </a:rPr>
              <a:t>Drukregulateur</a:t>
            </a:r>
          </a:p>
          <a:p>
            <a:pPr algn="ctr"/>
            <a:r>
              <a:rPr lang="nl-BE" sz="1400" dirty="0" smtClean="0">
                <a:latin typeface="Arial" panose="020B0604020202020204" pitchFamily="34" charset="0"/>
                <a:cs typeface="Arial" panose="020B0604020202020204" pitchFamily="34" charset="0"/>
              </a:rPr>
              <a:t>Bij toename drukt stang naar beneden gedrukt</a:t>
            </a:r>
            <a:endParaRPr lang="nl-BE" sz="1400" dirty="0">
              <a:latin typeface="Arial" panose="020B0604020202020204" pitchFamily="34" charset="0"/>
              <a:cs typeface="Arial" panose="020B0604020202020204" pitchFamily="34" charset="0"/>
            </a:endParaRPr>
          </a:p>
        </p:txBody>
      </p:sp>
      <p:sp>
        <p:nvSpPr>
          <p:cNvPr id="17" name="Tekstvak 16"/>
          <p:cNvSpPr txBox="1"/>
          <p:nvPr/>
        </p:nvSpPr>
        <p:spPr>
          <a:xfrm>
            <a:off x="10354734" y="2287088"/>
            <a:ext cx="1516131" cy="307777"/>
          </a:xfrm>
          <a:prstGeom prst="rect">
            <a:avLst/>
          </a:prstGeom>
          <a:noFill/>
        </p:spPr>
        <p:txBody>
          <a:bodyPr wrap="square" rtlCol="0">
            <a:spAutoFit/>
          </a:bodyPr>
          <a:lstStyle/>
          <a:p>
            <a:r>
              <a:rPr lang="nl-BE" sz="1400" dirty="0">
                <a:latin typeface="Arial" panose="020B0604020202020204" pitchFamily="34" charset="0"/>
                <a:cs typeface="Arial" panose="020B0604020202020204" pitchFamily="34" charset="0"/>
              </a:rPr>
              <a:t>Riemaandrijving</a:t>
            </a:r>
          </a:p>
        </p:txBody>
      </p:sp>
      <p:cxnSp>
        <p:nvCxnSpPr>
          <p:cNvPr id="18" name="Rechte verbindingslijn met pijl 17"/>
          <p:cNvCxnSpPr/>
          <p:nvPr/>
        </p:nvCxnSpPr>
        <p:spPr>
          <a:xfrm rot="-1080000" flipV="1">
            <a:off x="10354734" y="3649557"/>
            <a:ext cx="432000" cy="18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p:nvPr/>
        </p:nvCxnSpPr>
        <p:spPr>
          <a:xfrm rot="-1080000" flipV="1">
            <a:off x="2653804" y="4039023"/>
            <a:ext cx="380999" cy="1886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rot="1080000" flipH="1" flipV="1">
            <a:off x="8268910" y="3649557"/>
            <a:ext cx="432000" cy="18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p:cNvCxnSpPr/>
          <p:nvPr/>
        </p:nvCxnSpPr>
        <p:spPr>
          <a:xfrm rot="1080000" flipH="1" flipV="1">
            <a:off x="406200" y="4047688"/>
            <a:ext cx="432000" cy="18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p:nvPr/>
        </p:nvCxnSpPr>
        <p:spPr>
          <a:xfrm flipH="1">
            <a:off x="9223022" y="3739557"/>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Rechte verbindingslijn met pijl 22"/>
          <p:cNvCxnSpPr/>
          <p:nvPr/>
        </p:nvCxnSpPr>
        <p:spPr>
          <a:xfrm flipV="1">
            <a:off x="1619774" y="3919557"/>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Rechte verbindingslijn met pijl 23"/>
          <p:cNvCxnSpPr/>
          <p:nvPr/>
        </p:nvCxnSpPr>
        <p:spPr>
          <a:xfrm flipV="1">
            <a:off x="3493912" y="3953355"/>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p:nvPr/>
        </p:nvCxnSpPr>
        <p:spPr>
          <a:xfrm flipH="1">
            <a:off x="11504969" y="4133355"/>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2050599" y="5185981"/>
            <a:ext cx="155413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Regulateurstang</a:t>
            </a:r>
            <a:endParaRPr lang="nl-BE" sz="1400" dirty="0">
              <a:latin typeface="Arial" panose="020B0604020202020204" pitchFamily="34" charset="0"/>
              <a:cs typeface="Arial" panose="020B0604020202020204" pitchFamily="34" charset="0"/>
            </a:endParaRPr>
          </a:p>
        </p:txBody>
      </p:sp>
      <p:sp>
        <p:nvSpPr>
          <p:cNvPr id="27" name="Tekstvak 26"/>
          <p:cNvSpPr txBox="1"/>
          <p:nvPr/>
        </p:nvSpPr>
        <p:spPr>
          <a:xfrm>
            <a:off x="1732844" y="1102667"/>
            <a:ext cx="6877755" cy="646331"/>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Een trek- en een drukregulateur kunnen één of meerdere koppels bewegen</a:t>
            </a:r>
            <a:endParaRPr lang="nl-BE" dirty="0">
              <a:latin typeface="Arial" panose="020B0604020202020204" pitchFamily="34" charset="0"/>
              <a:cs typeface="Arial" panose="020B0604020202020204" pitchFamily="34" charset="0"/>
            </a:endParaRPr>
          </a:p>
        </p:txBody>
      </p:sp>
      <p:sp>
        <p:nvSpPr>
          <p:cNvPr id="28" name="Tekstvak 27"/>
          <p:cNvSpPr txBox="1"/>
          <p:nvPr/>
        </p:nvSpPr>
        <p:spPr>
          <a:xfrm>
            <a:off x="3822261" y="1795793"/>
            <a:ext cx="4353006" cy="1815882"/>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Door de toename van de snelheid worden de zware kogels door centrifugale kracht van de as af bewogen. </a:t>
            </a:r>
          </a:p>
          <a:p>
            <a:r>
              <a:rPr lang="nl-BE" sz="1600" dirty="0" smtClean="0">
                <a:latin typeface="Arial" panose="020B0604020202020204" pitchFamily="34" charset="0"/>
                <a:cs typeface="Arial" panose="020B0604020202020204" pitchFamily="34" charset="0"/>
              </a:rPr>
              <a:t>Via de kogelarmen wordt de beweging op de klos overgebracht.</a:t>
            </a:r>
          </a:p>
          <a:p>
            <a:r>
              <a:rPr lang="nl-BE" sz="1600" dirty="0" smtClean="0">
                <a:latin typeface="Arial" panose="020B0604020202020204" pitchFamily="34" charset="0"/>
                <a:cs typeface="Arial" panose="020B0604020202020204" pitchFamily="34" charset="0"/>
              </a:rPr>
              <a:t>Deze klos brengt de verticale beweging over op het lichtwerk.</a:t>
            </a:r>
            <a:endParaRPr lang="nl-BE" sz="1600" dirty="0">
              <a:latin typeface="Arial" panose="020B0604020202020204" pitchFamily="34" charset="0"/>
              <a:cs typeface="Arial" panose="020B0604020202020204" pitchFamily="34" charset="0"/>
            </a:endParaRPr>
          </a:p>
        </p:txBody>
      </p:sp>
      <p:sp>
        <p:nvSpPr>
          <p:cNvPr id="29" name="Stroomdiagram: Verbindingslijn 28"/>
          <p:cNvSpPr/>
          <p:nvPr/>
        </p:nvSpPr>
        <p:spPr>
          <a:xfrm>
            <a:off x="2243514" y="4157494"/>
            <a:ext cx="396000" cy="396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0" name="Stroomdiagram: Verbindingslijn 29"/>
          <p:cNvSpPr/>
          <p:nvPr/>
        </p:nvSpPr>
        <p:spPr>
          <a:xfrm>
            <a:off x="8760317" y="3821140"/>
            <a:ext cx="360000" cy="36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1" name="Stroomdiagram: Verbindingslijn 30"/>
          <p:cNvSpPr/>
          <p:nvPr/>
        </p:nvSpPr>
        <p:spPr>
          <a:xfrm>
            <a:off x="9931846" y="3797494"/>
            <a:ext cx="360000" cy="360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cxnSp>
        <p:nvCxnSpPr>
          <p:cNvPr id="32" name="Rechte verbindingslijn met pijl 31"/>
          <p:cNvCxnSpPr/>
          <p:nvPr/>
        </p:nvCxnSpPr>
        <p:spPr>
          <a:xfrm flipV="1">
            <a:off x="1924574" y="3919557"/>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Rechte verbindingslijn met pijl 32"/>
          <p:cNvCxnSpPr/>
          <p:nvPr/>
        </p:nvCxnSpPr>
        <p:spPr>
          <a:xfrm flipH="1">
            <a:off x="9819667" y="3739557"/>
            <a:ext cx="0"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204867" y="4970538"/>
            <a:ext cx="1230488" cy="523220"/>
          </a:xfrm>
          <a:prstGeom prst="rect">
            <a:avLst/>
          </a:prstGeom>
          <a:noFill/>
        </p:spPr>
        <p:txBody>
          <a:bodyPr wrap="square" rtlCol="0">
            <a:spAutoFit/>
          </a:bodyPr>
          <a:lstStyle/>
          <a:p>
            <a:pPr algn="ctr"/>
            <a:r>
              <a:rPr lang="nl-BE" sz="1400" dirty="0" smtClean="0">
                <a:latin typeface="Arial" panose="020B0604020202020204" pitchFamily="34" charset="0"/>
                <a:cs typeface="Arial" panose="020B0604020202020204" pitchFamily="34" charset="0"/>
              </a:rPr>
              <a:t>Beweegbare klos</a:t>
            </a:r>
            <a:endParaRPr lang="nl-BE" sz="1400" dirty="0">
              <a:latin typeface="Arial" panose="020B0604020202020204" pitchFamily="34" charset="0"/>
              <a:cs typeface="Arial" panose="020B0604020202020204" pitchFamily="34" charset="0"/>
            </a:endParaRPr>
          </a:p>
        </p:txBody>
      </p:sp>
      <p:cxnSp>
        <p:nvCxnSpPr>
          <p:cNvPr id="35" name="Rechte verbindingslijn met pijl 34"/>
          <p:cNvCxnSpPr>
            <a:stCxn id="34" idx="0"/>
          </p:cNvCxnSpPr>
          <p:nvPr/>
        </p:nvCxnSpPr>
        <p:spPr>
          <a:xfrm flipV="1">
            <a:off x="820111" y="4707468"/>
            <a:ext cx="615244" cy="2630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Rechte verbindingslijn met pijl 35"/>
          <p:cNvCxnSpPr>
            <a:stCxn id="26" idx="0"/>
          </p:cNvCxnSpPr>
          <p:nvPr/>
        </p:nvCxnSpPr>
        <p:spPr>
          <a:xfrm flipV="1">
            <a:off x="2827664" y="4718756"/>
            <a:ext cx="17136" cy="4672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kstvak 36"/>
          <p:cNvSpPr txBox="1"/>
          <p:nvPr/>
        </p:nvSpPr>
        <p:spPr>
          <a:xfrm>
            <a:off x="3693793" y="4167538"/>
            <a:ext cx="5081139" cy="1569660"/>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Proefondervindelijk afstellen door de molenaar</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Liefst bij onregelmatige wind</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Hoog toerental (steenspil)</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Door lengte van de hefbomen</a:t>
            </a:r>
          </a:p>
          <a:p>
            <a:pPr marL="285750" indent="-285750">
              <a:buFont typeface="Arial" panose="020B0604020202020204" pitchFamily="34" charset="0"/>
              <a:buChar char="•"/>
            </a:pPr>
            <a:r>
              <a:rPr lang="nl-BE" sz="1600" dirty="0" smtClean="0">
                <a:solidFill>
                  <a:srgbClr val="FF0000"/>
                </a:solidFill>
                <a:latin typeface="Arial" panose="020B0604020202020204" pitchFamily="34" charset="0"/>
                <a:cs typeface="Arial" panose="020B0604020202020204" pitchFamily="34" charset="0"/>
              </a:rPr>
              <a:t>Gewicht van de kogels</a:t>
            </a:r>
          </a:p>
          <a:p>
            <a:r>
              <a:rPr lang="nl-BE" sz="1600" dirty="0" smtClean="0">
                <a:solidFill>
                  <a:srgbClr val="FF0000"/>
                </a:solidFill>
                <a:latin typeface="Arial" panose="020B0604020202020204" pitchFamily="34" charset="0"/>
                <a:cs typeface="Arial" panose="020B0604020202020204" pitchFamily="34" charset="0"/>
              </a:rPr>
              <a:t>Goede werking is afhankelijk geduld van de molenaar</a:t>
            </a:r>
            <a:endParaRPr lang="nl-BE" sz="1600" dirty="0">
              <a:solidFill>
                <a:srgbClr val="FF0000"/>
              </a:solidFill>
              <a:latin typeface="Arial" panose="020B0604020202020204" pitchFamily="34" charset="0"/>
              <a:cs typeface="Arial" panose="020B0604020202020204" pitchFamily="34" charset="0"/>
            </a:endParaRPr>
          </a:p>
        </p:txBody>
      </p:sp>
      <p:sp>
        <p:nvSpPr>
          <p:cNvPr id="39" name="Stroomdiagram: Verbindingslijn 38"/>
          <p:cNvSpPr/>
          <p:nvPr/>
        </p:nvSpPr>
        <p:spPr>
          <a:xfrm>
            <a:off x="884031" y="4189296"/>
            <a:ext cx="396000" cy="39600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Tree>
    <p:extLst>
      <p:ext uri="{BB962C8B-B14F-4D97-AF65-F5344CB8AC3E}">
        <p14:creationId xmlns:p14="http://schemas.microsoft.com/office/powerpoint/2010/main" val="13976027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steenkist of maalstoel</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28252" y="-34453"/>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62</a:t>
            </a:fld>
            <a:endParaRPr lang="nl-BE"/>
          </a:p>
        </p:txBody>
      </p:sp>
      <p:sp>
        <p:nvSpPr>
          <p:cNvPr id="10" name="Tekstvak 9"/>
          <p:cNvSpPr txBox="1"/>
          <p:nvPr/>
        </p:nvSpPr>
        <p:spPr>
          <a:xfrm>
            <a:off x="9946920" y="957074"/>
            <a:ext cx="691444"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kaar</a:t>
            </a:r>
            <a:endParaRPr lang="nl-BE" sz="1400" dirty="0">
              <a:latin typeface="Arial" panose="020B0604020202020204" pitchFamily="34" charset="0"/>
              <a:cs typeface="Arial" panose="020B0604020202020204" pitchFamily="34" charset="0"/>
            </a:endParaRPr>
          </a:p>
        </p:txBody>
      </p:sp>
      <p:sp>
        <p:nvSpPr>
          <p:cNvPr id="11" name="Tekstvak 10"/>
          <p:cNvSpPr txBox="1"/>
          <p:nvPr/>
        </p:nvSpPr>
        <p:spPr>
          <a:xfrm>
            <a:off x="6071389" y="4183544"/>
            <a:ext cx="111600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Kaarbomen</a:t>
            </a:r>
            <a:endParaRPr lang="nl-BE" sz="1400" dirty="0">
              <a:latin typeface="Arial" panose="020B0604020202020204" pitchFamily="34" charset="0"/>
              <a:cs typeface="Arial" panose="020B0604020202020204" pitchFamily="34" charset="0"/>
            </a:endParaRPr>
          </a:p>
        </p:txBody>
      </p:sp>
      <p:sp>
        <p:nvSpPr>
          <p:cNvPr id="15" name="Tekstvak 14"/>
          <p:cNvSpPr txBox="1"/>
          <p:nvPr/>
        </p:nvSpPr>
        <p:spPr>
          <a:xfrm>
            <a:off x="237068" y="1136581"/>
            <a:ext cx="7044158" cy="923330"/>
          </a:xfrm>
          <a:prstGeom prst="rect">
            <a:avLst/>
          </a:prstGeom>
          <a:noFill/>
        </p:spPr>
        <p:txBody>
          <a:bodyPr wrap="square" rtlCol="0">
            <a:spAutoFit/>
          </a:bodyPr>
          <a:lstStyle/>
          <a:p>
            <a:pPr algn="ctr"/>
            <a:r>
              <a:rPr lang="nl-BE" dirty="0" smtClean="0">
                <a:latin typeface="Arial" panose="020B0604020202020204" pitchFamily="34" charset="0"/>
                <a:cs typeface="Arial" panose="020B0604020202020204" pitchFamily="34" charset="0"/>
              </a:rPr>
              <a:t>Na </a:t>
            </a:r>
            <a:r>
              <a:rPr lang="nl-BE" dirty="0">
                <a:latin typeface="Arial" panose="020B0604020202020204" pitchFamily="34" charset="0"/>
                <a:cs typeface="Arial" panose="020B0604020202020204" pitchFamily="34" charset="0"/>
              </a:rPr>
              <a:t>controle </a:t>
            </a:r>
            <a:r>
              <a:rPr lang="nl-BE" dirty="0" smtClean="0">
                <a:latin typeface="Arial" panose="020B0604020202020204" pitchFamily="34" charset="0"/>
                <a:cs typeface="Arial" panose="020B0604020202020204" pitchFamily="34" charset="0"/>
              </a:rPr>
              <a:t>en eventueel het balanceren </a:t>
            </a:r>
            <a:r>
              <a:rPr lang="nl-BE" dirty="0">
                <a:latin typeface="Arial" panose="020B0604020202020204" pitchFamily="34" charset="0"/>
                <a:cs typeface="Arial" panose="020B0604020202020204" pitchFamily="34" charset="0"/>
              </a:rPr>
              <a:t>van de </a:t>
            </a:r>
            <a:r>
              <a:rPr lang="nl-BE" dirty="0" smtClean="0">
                <a:latin typeface="Arial" panose="020B0604020202020204" pitchFamily="34" charset="0"/>
                <a:cs typeface="Arial" panose="020B0604020202020204" pitchFamily="34" charset="0"/>
              </a:rPr>
              <a:t>loper, de steenspil in de rijn laten zakken en de </a:t>
            </a:r>
            <a:r>
              <a:rPr lang="nl-BE" dirty="0" err="1" smtClean="0">
                <a:latin typeface="Arial" panose="020B0604020202020204" pitchFamily="34" charset="0"/>
                <a:cs typeface="Arial" panose="020B0604020202020204" pitchFamily="34" charset="0"/>
              </a:rPr>
              <a:t>tapbalk</a:t>
            </a:r>
            <a:r>
              <a:rPr lang="nl-BE" dirty="0" smtClean="0">
                <a:latin typeface="Arial" panose="020B0604020202020204" pitchFamily="34" charset="0"/>
                <a:cs typeface="Arial" panose="020B0604020202020204" pitchFamily="34" charset="0"/>
              </a:rPr>
              <a:t> terug geplaatst, kan de steenkist geplaatst worden</a:t>
            </a:r>
            <a:endParaRPr lang="nl-BE" dirty="0">
              <a:latin typeface="Arial" panose="020B0604020202020204" pitchFamily="34" charset="0"/>
              <a:cs typeface="Arial" panose="020B0604020202020204" pitchFamily="34" charset="0"/>
            </a:endParaRPr>
          </a:p>
        </p:txBody>
      </p:sp>
      <p:sp>
        <p:nvSpPr>
          <p:cNvPr id="16" name="Tekstvak 15"/>
          <p:cNvSpPr txBox="1"/>
          <p:nvPr/>
        </p:nvSpPr>
        <p:spPr>
          <a:xfrm>
            <a:off x="499672" y="2241433"/>
            <a:ext cx="6475089" cy="2862322"/>
          </a:xfrm>
          <a:prstGeom prst="rect">
            <a:avLst/>
          </a:prstGeom>
          <a:noFill/>
        </p:spPr>
        <p:txBody>
          <a:bodyPr wrap="square" rtlCol="0">
            <a:spAutoFit/>
          </a:bodyPr>
          <a:lstStyle/>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Deze kan bestaan uit één ring of uit meerdere delen.</a:t>
            </a:r>
          </a:p>
          <a:p>
            <a:pPr marL="285750" indent="-285750">
              <a:buFont typeface="Arial" panose="020B0604020202020204" pitchFamily="34" charset="0"/>
              <a:buChar char="•"/>
            </a:pPr>
            <a:r>
              <a:rPr lang="nl-BE" dirty="0">
                <a:latin typeface="Arial" panose="020B0604020202020204" pitchFamily="34" charset="0"/>
                <a:cs typeface="Arial" panose="020B0604020202020204" pitchFamily="34" charset="0"/>
              </a:rPr>
              <a:t>Ze wordt afgedekt door 3 kistdeksels onder de kaar blijft een uitsparing voor het </a:t>
            </a:r>
            <a:r>
              <a:rPr lang="nl-BE" dirty="0" err="1" smtClean="0">
                <a:latin typeface="Arial" panose="020B0604020202020204" pitchFamily="34" charset="0"/>
                <a:cs typeface="Arial" panose="020B0604020202020204" pitchFamily="34" charset="0"/>
              </a:rPr>
              <a:t>schuddebakje</a:t>
            </a:r>
            <a:r>
              <a:rPr lang="nl-BE" dirty="0" smtClean="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nl-BE" dirty="0">
                <a:latin typeface="Arial" panose="020B0604020202020204" pitchFamily="34" charset="0"/>
                <a:cs typeface="Arial" panose="020B0604020202020204" pitchFamily="34" charset="0"/>
              </a:rPr>
              <a:t>Op de steen kist komen de </a:t>
            </a:r>
            <a:r>
              <a:rPr lang="nl-BE" dirty="0" err="1">
                <a:latin typeface="Arial" panose="020B0604020202020204" pitchFamily="34" charset="0"/>
                <a:cs typeface="Arial" panose="020B0604020202020204" pitchFamily="34" charset="0"/>
              </a:rPr>
              <a:t>kaarbomen</a:t>
            </a:r>
            <a:r>
              <a:rPr lang="nl-BE" dirty="0">
                <a:latin typeface="Arial" panose="020B0604020202020204" pitchFamily="34" charset="0"/>
                <a:cs typeface="Arial" panose="020B0604020202020204" pitchFamily="34" charset="0"/>
              </a:rPr>
              <a:t> </a:t>
            </a:r>
            <a:endParaRPr lang="nl-B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Op een van de </a:t>
            </a:r>
            <a:r>
              <a:rPr lang="nl-BE" dirty="0" err="1" smtClean="0">
                <a:latin typeface="Arial" panose="020B0604020202020204" pitchFamily="34" charset="0"/>
                <a:cs typeface="Arial" panose="020B0604020202020204" pitchFamily="34" charset="0"/>
              </a:rPr>
              <a:t>kaarbomen</a:t>
            </a:r>
            <a:r>
              <a:rPr lang="nl-BE" dirty="0" smtClean="0">
                <a:latin typeface="Arial" panose="020B0604020202020204" pitchFamily="34" charset="0"/>
                <a:cs typeface="Arial" panose="020B0604020202020204" pitchFamily="34" charset="0"/>
              </a:rPr>
              <a:t> komt de </a:t>
            </a:r>
            <a:r>
              <a:rPr lang="nl-BE" dirty="0" err="1" smtClean="0">
                <a:latin typeface="Arial" panose="020B0604020202020204" pitchFamily="34" charset="0"/>
                <a:cs typeface="Arial" panose="020B0604020202020204" pitchFamily="34" charset="0"/>
              </a:rPr>
              <a:t>hanekam</a:t>
            </a:r>
            <a:r>
              <a:rPr lang="nl-BE" dirty="0" smtClean="0">
                <a:latin typeface="Arial" panose="020B0604020202020204" pitchFamily="34" charset="0"/>
                <a:cs typeface="Arial" panose="020B0604020202020204" pitchFamily="34" charset="0"/>
              </a:rPr>
              <a:t> en geleiding van de </a:t>
            </a:r>
            <a:r>
              <a:rPr lang="nl-BE" dirty="0" err="1" smtClean="0">
                <a:latin typeface="Arial" panose="020B0604020202020204" pitchFamily="34" charset="0"/>
                <a:cs typeface="Arial" panose="020B0604020202020204" pitchFamily="34" charset="0"/>
              </a:rPr>
              <a:t>afhouder</a:t>
            </a:r>
            <a:endParaRPr lang="nl-BE"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Op de andere komt de </a:t>
            </a:r>
          </a:p>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De </a:t>
            </a:r>
            <a:r>
              <a:rPr lang="nl-BE" dirty="0" err="1" smtClean="0">
                <a:latin typeface="Arial" panose="020B0604020202020204" pitchFamily="34" charset="0"/>
                <a:cs typeface="Arial" panose="020B0604020202020204" pitchFamily="34" charset="0"/>
              </a:rPr>
              <a:t>kaarbomen</a:t>
            </a:r>
            <a:r>
              <a:rPr lang="nl-BE" dirty="0" smtClean="0">
                <a:latin typeface="Arial" panose="020B0604020202020204" pitchFamily="34" charset="0"/>
                <a:cs typeface="Arial" panose="020B0604020202020204" pitchFamily="34" charset="0"/>
              </a:rPr>
              <a:t> dragen de </a:t>
            </a:r>
            <a:r>
              <a:rPr lang="nl-BE" dirty="0">
                <a:latin typeface="Arial" panose="020B0604020202020204" pitchFamily="34" charset="0"/>
                <a:cs typeface="Arial" panose="020B0604020202020204" pitchFamily="34" charset="0"/>
              </a:rPr>
              <a:t>kaar </a:t>
            </a:r>
            <a:r>
              <a:rPr lang="nl-BE" dirty="0" smtClean="0">
                <a:latin typeface="Arial" panose="020B0604020202020204" pitchFamily="34" charset="0"/>
                <a:cs typeface="Arial" panose="020B0604020202020204" pitchFamily="34" charset="0"/>
              </a:rPr>
              <a:t>dragen.</a:t>
            </a:r>
          </a:p>
          <a:p>
            <a:pPr marL="285750" indent="-285750">
              <a:buFont typeface="Arial" panose="020B0604020202020204" pitchFamily="34" charset="0"/>
              <a:buChar char="•"/>
            </a:pPr>
            <a:r>
              <a:rPr lang="nl-BE" dirty="0" smtClean="0">
                <a:latin typeface="Arial" panose="020B0604020202020204" pitchFamily="34" charset="0"/>
                <a:cs typeface="Arial" panose="020B0604020202020204" pitchFamily="34" charset="0"/>
              </a:rPr>
              <a:t>Nog op de steenkist de bok, </a:t>
            </a:r>
            <a:r>
              <a:rPr lang="nl-BE" dirty="0">
                <a:latin typeface="Arial" panose="020B0604020202020204" pitchFamily="34" charset="0"/>
                <a:cs typeface="Arial" panose="020B0604020202020204" pitchFamily="34" charset="0"/>
              </a:rPr>
              <a:t>of het ‘</a:t>
            </a:r>
            <a:r>
              <a:rPr lang="nl-BE" dirty="0" err="1">
                <a:latin typeface="Arial" panose="020B0604020202020204" pitchFamily="34" charset="0"/>
                <a:cs typeface="Arial" panose="020B0604020202020204" pitchFamily="34" charset="0"/>
              </a:rPr>
              <a:t>tiendebakje</a:t>
            </a:r>
            <a:r>
              <a:rPr lang="nl-BE" dirty="0" smtClean="0">
                <a:latin typeface="Arial" panose="020B0604020202020204" pitchFamily="34" charset="0"/>
                <a:cs typeface="Arial" panose="020B0604020202020204" pitchFamily="34" charset="0"/>
              </a:rPr>
              <a:t>’</a:t>
            </a:r>
            <a:r>
              <a:rPr lang="nl-BE" dirty="0" smtClean="0">
                <a:solidFill>
                  <a:srgbClr val="FF0000"/>
                </a:solidFill>
                <a:latin typeface="Arial" panose="020B0604020202020204" pitchFamily="34" charset="0"/>
                <a:cs typeface="Arial" panose="020B0604020202020204" pitchFamily="34" charset="0"/>
              </a:rPr>
              <a:t>*</a:t>
            </a:r>
            <a:r>
              <a:rPr lang="nl-BE" dirty="0" smtClean="0">
                <a:latin typeface="Arial" panose="020B0604020202020204" pitchFamily="34" charset="0"/>
                <a:cs typeface="Arial" panose="020B0604020202020204" pitchFamily="34" charset="0"/>
              </a:rPr>
              <a:t>, als steun voor het omschudden van de zak graan</a:t>
            </a:r>
            <a:endParaRPr lang="nl-BE" dirty="0">
              <a:latin typeface="Arial" panose="020B0604020202020204" pitchFamily="34" charset="0"/>
              <a:cs typeface="Arial" panose="020B0604020202020204" pitchFamily="34" charset="0"/>
            </a:endParaRPr>
          </a:p>
        </p:txBody>
      </p:sp>
      <p:sp>
        <p:nvSpPr>
          <p:cNvPr id="21" name="Tekstvak 20"/>
          <p:cNvSpPr txBox="1"/>
          <p:nvPr/>
        </p:nvSpPr>
        <p:spPr>
          <a:xfrm>
            <a:off x="10213622" y="5751195"/>
            <a:ext cx="1594556" cy="307777"/>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Het tiende bakje</a:t>
            </a:r>
            <a:endParaRPr lang="nl-BE" sz="1400" dirty="0">
              <a:solidFill>
                <a:srgbClr val="FF0000"/>
              </a:solidFill>
              <a:latin typeface="Arial" panose="020B0604020202020204" pitchFamily="34" charset="0"/>
              <a:cs typeface="Arial" panose="020B0604020202020204" pitchFamily="34" charset="0"/>
            </a:endParaRPr>
          </a:p>
        </p:txBody>
      </p:sp>
      <p:sp>
        <p:nvSpPr>
          <p:cNvPr id="23" name="Tekstvak 22"/>
          <p:cNvSpPr txBox="1"/>
          <p:nvPr/>
        </p:nvSpPr>
        <p:spPr>
          <a:xfrm>
            <a:off x="237068" y="5027863"/>
            <a:ext cx="7114088" cy="1169551"/>
          </a:xfrm>
          <a:prstGeom prst="rect">
            <a:avLst/>
          </a:prstGeom>
          <a:noFill/>
        </p:spPr>
        <p:txBody>
          <a:bodyPr wrap="square" rtlCol="0">
            <a:spAutoFit/>
          </a:bodyPr>
          <a:lstStyle/>
          <a:p>
            <a:r>
              <a:rPr lang="nl-BE" sz="1400" dirty="0" smtClean="0">
                <a:solidFill>
                  <a:srgbClr val="FF0000"/>
                </a:solidFill>
                <a:latin typeface="Arial" panose="020B0604020202020204" pitchFamily="34" charset="0"/>
                <a:cs typeface="Arial" panose="020B0604020202020204" pitchFamily="34" charset="0"/>
              </a:rPr>
              <a:t>*    </a:t>
            </a:r>
            <a:r>
              <a:rPr lang="nl-BE" sz="1400" u="sng" dirty="0" smtClean="0">
                <a:solidFill>
                  <a:srgbClr val="FF0000"/>
                </a:solidFill>
                <a:latin typeface="Arial" panose="020B0604020202020204" pitchFamily="34" charset="0"/>
                <a:cs typeface="Arial" panose="020B0604020202020204" pitchFamily="34" charset="0"/>
              </a:rPr>
              <a:t>Het ‘</a:t>
            </a:r>
            <a:r>
              <a:rPr lang="nl-BE" sz="1400" u="sng" dirty="0" err="1" smtClean="0">
                <a:solidFill>
                  <a:srgbClr val="FF0000"/>
                </a:solidFill>
                <a:latin typeface="Arial" panose="020B0604020202020204" pitchFamily="34" charset="0"/>
                <a:cs typeface="Arial" panose="020B0604020202020204" pitchFamily="34" charset="0"/>
              </a:rPr>
              <a:t>tiendebakje</a:t>
            </a:r>
            <a:r>
              <a:rPr lang="nl-BE" sz="1400" u="sng" dirty="0" smtClean="0">
                <a:solidFill>
                  <a:srgbClr val="FF0000"/>
                </a:solidFill>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Het kreeg zijn naam uit de tijd dat de molenaar het scheprecht had</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Hij schepte er één schep graan van de te malen zak.in, zijn maalloon.</a:t>
            </a:r>
          </a:p>
          <a:p>
            <a:pPr marL="285750" indent="-285750">
              <a:buFont typeface="Arial" panose="020B0604020202020204" pitchFamily="34" charset="0"/>
              <a:buChar char="•"/>
            </a:pPr>
            <a:r>
              <a:rPr lang="nl-BE" sz="1400" dirty="0" smtClean="0">
                <a:solidFill>
                  <a:srgbClr val="FF0000"/>
                </a:solidFill>
                <a:latin typeface="Arial" panose="020B0604020202020204" pitchFamily="34" charset="0"/>
                <a:cs typeface="Arial" panose="020B0604020202020204" pitchFamily="34" charset="0"/>
              </a:rPr>
              <a:t> Met een schuifje kon hij hieruit het geschepte graan halen om te malen waarna hij het meel verkocht</a:t>
            </a:r>
            <a:endParaRPr lang="nl-BE" sz="1400" dirty="0">
              <a:solidFill>
                <a:srgbClr val="FF0000"/>
              </a:solidFill>
              <a:latin typeface="Arial" panose="020B0604020202020204" pitchFamily="34" charset="0"/>
              <a:cs typeface="Arial" panose="020B0604020202020204" pitchFamily="34" charset="0"/>
            </a:endParaRPr>
          </a:p>
        </p:txBody>
      </p:sp>
      <p:sp>
        <p:nvSpPr>
          <p:cNvPr id="24" name="Tekstvak 23"/>
          <p:cNvSpPr txBox="1"/>
          <p:nvPr/>
        </p:nvSpPr>
        <p:spPr>
          <a:xfrm>
            <a:off x="7876820" y="5751195"/>
            <a:ext cx="1140178"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Steenkist</a:t>
            </a:r>
            <a:endParaRPr lang="nl-BE" sz="1400" dirty="0">
              <a:latin typeface="Arial" panose="020B0604020202020204" pitchFamily="34" charset="0"/>
              <a:cs typeface="Arial" panose="020B0604020202020204" pitchFamily="34" charset="0"/>
            </a:endParaRPr>
          </a:p>
        </p:txBody>
      </p:sp>
      <p:sp>
        <p:nvSpPr>
          <p:cNvPr id="25" name="Tekstvak 24"/>
          <p:cNvSpPr txBox="1"/>
          <p:nvPr/>
        </p:nvSpPr>
        <p:spPr>
          <a:xfrm>
            <a:off x="9062153" y="5751195"/>
            <a:ext cx="1230489"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Kistdeksel</a:t>
            </a:r>
            <a:endParaRPr lang="nl-BE" sz="1400" dirty="0">
              <a:latin typeface="Arial" panose="020B0604020202020204" pitchFamily="34" charset="0"/>
              <a:cs typeface="Arial" panose="020B0604020202020204" pitchFamily="34" charset="0"/>
            </a:endParaRPr>
          </a:p>
        </p:txBody>
      </p:sp>
      <p:pic>
        <p:nvPicPr>
          <p:cNvPr id="17" name="Afbeelding 16"/>
          <p:cNvPicPr>
            <a:picLocks noChangeAspect="1"/>
          </p:cNvPicPr>
          <p:nvPr/>
        </p:nvPicPr>
        <p:blipFill rotWithShape="1">
          <a:blip r:embed="rId4" cstate="print">
            <a:extLst>
              <a:ext uri="{28A0092B-C50C-407E-A947-70E740481C1C}">
                <a14:useLocalDpi xmlns:a14="http://schemas.microsoft.com/office/drawing/2010/main" val="0"/>
              </a:ext>
            </a:extLst>
          </a:blip>
          <a:srcRect l="8597" r="14473"/>
          <a:stretch/>
        </p:blipFill>
        <p:spPr>
          <a:xfrm>
            <a:off x="7571398" y="1402908"/>
            <a:ext cx="4212000" cy="4089443"/>
          </a:xfrm>
          <a:prstGeom prst="rect">
            <a:avLst/>
          </a:prstGeom>
        </p:spPr>
      </p:pic>
      <p:cxnSp>
        <p:nvCxnSpPr>
          <p:cNvPr id="26" name="Rechte verbindingslijn met pijl 25"/>
          <p:cNvCxnSpPr>
            <a:stCxn id="24" idx="0"/>
          </p:cNvCxnSpPr>
          <p:nvPr/>
        </p:nvCxnSpPr>
        <p:spPr>
          <a:xfrm flipV="1">
            <a:off x="8446909" y="4239947"/>
            <a:ext cx="0" cy="15112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chte verbindingslijn met pijl 21"/>
          <p:cNvCxnSpPr>
            <a:stCxn id="21" idx="0"/>
          </p:cNvCxnSpPr>
          <p:nvPr/>
        </p:nvCxnSpPr>
        <p:spPr>
          <a:xfrm flipV="1">
            <a:off x="11010900" y="3106791"/>
            <a:ext cx="0" cy="26444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Rechte verbindingslijn met pijl 13"/>
          <p:cNvCxnSpPr/>
          <p:nvPr/>
        </p:nvCxnSpPr>
        <p:spPr>
          <a:xfrm>
            <a:off x="10292642" y="1264851"/>
            <a:ext cx="0" cy="8452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Rechte verbindingslijn met pijl 27"/>
          <p:cNvCxnSpPr>
            <a:stCxn id="25" idx="0"/>
          </p:cNvCxnSpPr>
          <p:nvPr/>
        </p:nvCxnSpPr>
        <p:spPr>
          <a:xfrm flipV="1">
            <a:off x="9677398" y="3752771"/>
            <a:ext cx="0" cy="19984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Rechte verbindingslijn met pijl 31"/>
          <p:cNvCxnSpPr>
            <a:stCxn id="11" idx="3"/>
          </p:cNvCxnSpPr>
          <p:nvPr/>
        </p:nvCxnSpPr>
        <p:spPr>
          <a:xfrm flipV="1">
            <a:off x="7187389" y="3646311"/>
            <a:ext cx="879009" cy="69112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Rechte verbindingslijn met pijl 33"/>
          <p:cNvCxnSpPr>
            <a:stCxn id="11" idx="3"/>
          </p:cNvCxnSpPr>
          <p:nvPr/>
        </p:nvCxnSpPr>
        <p:spPr>
          <a:xfrm flipV="1">
            <a:off x="7187389" y="3752770"/>
            <a:ext cx="1479763" cy="5846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al 34"/>
          <p:cNvSpPr/>
          <p:nvPr/>
        </p:nvSpPr>
        <p:spPr>
          <a:xfrm>
            <a:off x="8446908" y="2844800"/>
            <a:ext cx="1381343" cy="90797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58698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additive="base">
                                        <p:cTn id="41" dur="500" fill="hold"/>
                                        <p:tgtEl>
                                          <p:spTgt spid="35"/>
                                        </p:tgtEl>
                                        <p:attrNameLst>
                                          <p:attrName>ppt_x</p:attrName>
                                        </p:attrNameLst>
                                      </p:cBhvr>
                                      <p:tavLst>
                                        <p:tav tm="0">
                                          <p:val>
                                            <p:strVal val="#ppt_x"/>
                                          </p:val>
                                        </p:tav>
                                        <p:tav tm="100000">
                                          <p:val>
                                            <p:strVal val="#ppt_x"/>
                                          </p:val>
                                        </p:tav>
                                      </p:tavLst>
                                    </p:anim>
                                    <p:anim calcmode="lin" valueType="num">
                                      <p:cBhvr additive="base">
                                        <p:cTn id="4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21" grpId="0"/>
      <p:bldP spid="23" grpId="0"/>
      <p:bldP spid="24" grpId="0"/>
      <p:bldP spid="25" grpId="0"/>
      <p:bldP spid="3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a:t>
            </a:r>
            <a:r>
              <a:rPr lang="nl-BE" sz="3600" dirty="0" err="1" smtClean="0">
                <a:latin typeface="AR JULIAN" panose="02000000000000000000" pitchFamily="2" charset="0"/>
              </a:rPr>
              <a:t>schuddebakje</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63</a:t>
            </a:fld>
            <a:endParaRPr lang="nl-BE"/>
          </a:p>
        </p:txBody>
      </p:sp>
      <p:pic>
        <p:nvPicPr>
          <p:cNvPr id="9" name="Afbeelding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116" y="2358085"/>
            <a:ext cx="4205647" cy="3240000"/>
          </a:xfrm>
          <a:prstGeom prst="rect">
            <a:avLst/>
          </a:prstGeom>
        </p:spPr>
      </p:pic>
      <p:sp>
        <p:nvSpPr>
          <p:cNvPr id="10" name="Tekstvak 9"/>
          <p:cNvSpPr txBox="1"/>
          <p:nvPr/>
        </p:nvSpPr>
        <p:spPr>
          <a:xfrm>
            <a:off x="347467" y="1023098"/>
            <a:ext cx="8248599" cy="1077218"/>
          </a:xfrm>
          <a:prstGeom prst="rect">
            <a:avLst/>
          </a:prstGeom>
          <a:noFill/>
        </p:spPr>
        <p:txBody>
          <a:bodyPr wrap="square" rtlCol="0">
            <a:spAutoFit/>
          </a:bodyPr>
          <a:lstStyle/>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Om het geheel af te ronden moet het </a:t>
            </a:r>
            <a:r>
              <a:rPr lang="nl-BE" sz="1600" dirty="0" err="1" smtClean="0">
                <a:latin typeface="Arial" panose="020B0604020202020204" pitchFamily="34" charset="0"/>
                <a:cs typeface="Arial" panose="020B0604020202020204" pitchFamily="34" charset="0"/>
              </a:rPr>
              <a:t>schuddebakje</a:t>
            </a:r>
            <a:r>
              <a:rPr lang="nl-BE" sz="1600" dirty="0" smtClean="0">
                <a:latin typeface="Arial" panose="020B0604020202020204" pitchFamily="34" charset="0"/>
                <a:cs typeface="Arial" panose="020B0604020202020204" pitchFamily="34" charset="0"/>
              </a:rPr>
              <a:t> op gehangen worden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Het schuddebakje (schoe, schoentje genoemd) hangt met kettinkjes aan de kaarbomen, onder de kaar, tot boven het kropgat.</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 Aan de achterkant hangt het bakje op een pennetje</a:t>
            </a:r>
          </a:p>
        </p:txBody>
      </p:sp>
      <p:sp>
        <p:nvSpPr>
          <p:cNvPr id="11" name="Tekstvak 10"/>
          <p:cNvSpPr txBox="1"/>
          <p:nvPr/>
        </p:nvSpPr>
        <p:spPr>
          <a:xfrm>
            <a:off x="1140178" y="2050308"/>
            <a:ext cx="1292114"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schuddebakje</a:t>
            </a:r>
            <a:endParaRPr lang="nl-BE" sz="1400" dirty="0">
              <a:latin typeface="Arial" panose="020B0604020202020204" pitchFamily="34" charset="0"/>
              <a:cs typeface="Arial" panose="020B0604020202020204" pitchFamily="34" charset="0"/>
            </a:endParaRPr>
          </a:p>
        </p:txBody>
      </p:sp>
      <p:cxnSp>
        <p:nvCxnSpPr>
          <p:cNvPr id="12" name="Rechte verbindingslijn met pijl 11"/>
          <p:cNvCxnSpPr>
            <a:stCxn id="11" idx="2"/>
          </p:cNvCxnSpPr>
          <p:nvPr/>
        </p:nvCxnSpPr>
        <p:spPr>
          <a:xfrm>
            <a:off x="1786235" y="2358085"/>
            <a:ext cx="41172" cy="10045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kstvak 12"/>
          <p:cNvSpPr txBox="1"/>
          <p:nvPr/>
        </p:nvSpPr>
        <p:spPr>
          <a:xfrm>
            <a:off x="2313129" y="5833051"/>
            <a:ext cx="103011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Klapspaan</a:t>
            </a:r>
            <a:endParaRPr lang="nl-BE" sz="1400" dirty="0">
              <a:latin typeface="Arial" panose="020B0604020202020204" pitchFamily="34" charset="0"/>
              <a:cs typeface="Arial" panose="020B0604020202020204" pitchFamily="34" charset="0"/>
            </a:endParaRPr>
          </a:p>
        </p:txBody>
      </p:sp>
      <p:cxnSp>
        <p:nvCxnSpPr>
          <p:cNvPr id="14" name="Rechte verbindingslijn met pijl 13"/>
          <p:cNvCxnSpPr>
            <a:stCxn id="13" idx="0"/>
          </p:cNvCxnSpPr>
          <p:nvPr/>
        </p:nvCxnSpPr>
        <p:spPr>
          <a:xfrm flipH="1" flipV="1">
            <a:off x="2393244" y="4148321"/>
            <a:ext cx="434940" cy="16847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Afbeelding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5053" y="1825683"/>
            <a:ext cx="3637368" cy="3600000"/>
          </a:xfrm>
          <a:prstGeom prst="rect">
            <a:avLst/>
          </a:prstGeom>
        </p:spPr>
      </p:pic>
      <p:cxnSp>
        <p:nvCxnSpPr>
          <p:cNvPr id="16" name="Rechte verbindingslijn 15"/>
          <p:cNvCxnSpPr/>
          <p:nvPr/>
        </p:nvCxnSpPr>
        <p:spPr>
          <a:xfrm>
            <a:off x="10166575" y="1724182"/>
            <a:ext cx="73794" cy="3889835"/>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a:stCxn id="15" idx="1"/>
            <a:endCxn id="15" idx="3"/>
          </p:cNvCxnSpPr>
          <p:nvPr/>
        </p:nvCxnSpPr>
        <p:spPr>
          <a:xfrm>
            <a:off x="8405053" y="3625683"/>
            <a:ext cx="3600000" cy="0"/>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Tekstvak 17"/>
          <p:cNvSpPr txBox="1"/>
          <p:nvPr/>
        </p:nvSpPr>
        <p:spPr>
          <a:xfrm>
            <a:off x="10859911" y="1585683"/>
            <a:ext cx="1145142"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schuddebakje</a:t>
            </a:r>
            <a:endParaRPr lang="nl-BE" sz="1200" dirty="0">
              <a:latin typeface="Arial" panose="020B0604020202020204" pitchFamily="34" charset="0"/>
              <a:cs typeface="Arial" panose="020B0604020202020204" pitchFamily="34" charset="0"/>
            </a:endParaRPr>
          </a:p>
        </p:txBody>
      </p:sp>
      <p:cxnSp>
        <p:nvCxnSpPr>
          <p:cNvPr id="19" name="Rechte verbindingslijn met pijl 18"/>
          <p:cNvCxnSpPr/>
          <p:nvPr/>
        </p:nvCxnSpPr>
        <p:spPr>
          <a:xfrm flipH="1">
            <a:off x="10277737" y="1825683"/>
            <a:ext cx="1076063" cy="883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Rechte verbindingslijn met pijl 19"/>
          <p:cNvCxnSpPr/>
          <p:nvPr/>
        </p:nvCxnSpPr>
        <p:spPr>
          <a:xfrm flipV="1">
            <a:off x="8827911" y="4086578"/>
            <a:ext cx="564445" cy="1016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troomdiagram: Verbindingslijn 20"/>
          <p:cNvSpPr/>
          <p:nvPr/>
        </p:nvSpPr>
        <p:spPr>
          <a:xfrm>
            <a:off x="10130575" y="1978308"/>
            <a:ext cx="72000" cy="72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Stroomdiagram: Verbindingslijn 21"/>
          <p:cNvSpPr/>
          <p:nvPr/>
        </p:nvSpPr>
        <p:spPr>
          <a:xfrm>
            <a:off x="10130575" y="1862682"/>
            <a:ext cx="72000" cy="72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Stroomdiagram: Verbindingslijn 22"/>
          <p:cNvSpPr/>
          <p:nvPr/>
        </p:nvSpPr>
        <p:spPr>
          <a:xfrm>
            <a:off x="10130575" y="2093934"/>
            <a:ext cx="72000" cy="72000"/>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Tekstvak 23"/>
          <p:cNvSpPr txBox="1"/>
          <p:nvPr/>
        </p:nvSpPr>
        <p:spPr>
          <a:xfrm>
            <a:off x="8622061" y="1405531"/>
            <a:ext cx="2205168"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Gaten afstellen schuddebakje</a:t>
            </a:r>
            <a:endParaRPr lang="nl-BE" sz="1200" dirty="0">
              <a:latin typeface="Arial" panose="020B0604020202020204" pitchFamily="34" charset="0"/>
              <a:cs typeface="Arial" panose="020B0604020202020204" pitchFamily="34" charset="0"/>
            </a:endParaRPr>
          </a:p>
        </p:txBody>
      </p:sp>
      <p:cxnSp>
        <p:nvCxnSpPr>
          <p:cNvPr id="25" name="Rechte verbindingslijn met pijl 24"/>
          <p:cNvCxnSpPr>
            <a:stCxn id="24" idx="2"/>
            <a:endCxn id="23" idx="2"/>
          </p:cNvCxnSpPr>
          <p:nvPr/>
        </p:nvCxnSpPr>
        <p:spPr>
          <a:xfrm>
            <a:off x="9724645" y="1682530"/>
            <a:ext cx="405930" cy="4474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3343365" y="5833051"/>
            <a:ext cx="99060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Afhouder</a:t>
            </a:r>
            <a:endParaRPr lang="nl-BE" sz="1400" dirty="0">
              <a:latin typeface="Arial" panose="020B0604020202020204" pitchFamily="34" charset="0"/>
              <a:cs typeface="Arial" panose="020B0604020202020204" pitchFamily="34" charset="0"/>
            </a:endParaRPr>
          </a:p>
        </p:txBody>
      </p:sp>
      <p:cxnSp>
        <p:nvCxnSpPr>
          <p:cNvPr id="27" name="Rechte verbindingslijn met pijl 26"/>
          <p:cNvCxnSpPr/>
          <p:nvPr/>
        </p:nvCxnSpPr>
        <p:spPr>
          <a:xfrm flipV="1">
            <a:off x="3870955" y="3914247"/>
            <a:ext cx="0" cy="181795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kstvak 27"/>
          <p:cNvSpPr txBox="1"/>
          <p:nvPr/>
        </p:nvSpPr>
        <p:spPr>
          <a:xfrm>
            <a:off x="158957" y="5833051"/>
            <a:ext cx="1297310"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Veter of pees</a:t>
            </a:r>
            <a:endParaRPr lang="nl-BE" sz="1400" dirty="0">
              <a:latin typeface="Arial" panose="020B0604020202020204" pitchFamily="34" charset="0"/>
              <a:cs typeface="Arial" panose="020B0604020202020204" pitchFamily="34" charset="0"/>
            </a:endParaRPr>
          </a:p>
        </p:txBody>
      </p:sp>
      <p:cxnSp>
        <p:nvCxnSpPr>
          <p:cNvPr id="29" name="Rechte verbindingslijn met pijl 28"/>
          <p:cNvCxnSpPr>
            <a:stCxn id="28" idx="0"/>
          </p:cNvCxnSpPr>
          <p:nvPr/>
        </p:nvCxnSpPr>
        <p:spPr>
          <a:xfrm flipV="1">
            <a:off x="807612" y="5102579"/>
            <a:ext cx="33607" cy="7304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kstvak 29"/>
          <p:cNvSpPr txBox="1"/>
          <p:nvPr/>
        </p:nvSpPr>
        <p:spPr>
          <a:xfrm>
            <a:off x="1456394" y="5833051"/>
            <a:ext cx="856608" cy="307777"/>
          </a:xfrm>
          <a:prstGeom prst="rect">
            <a:avLst/>
          </a:prstGeom>
          <a:noFill/>
        </p:spPr>
        <p:txBody>
          <a:bodyPr wrap="square" rtlCol="0">
            <a:spAutoFit/>
          </a:bodyPr>
          <a:lstStyle/>
          <a:p>
            <a:r>
              <a:rPr lang="nl-BE" sz="1400" dirty="0" smtClean="0">
                <a:latin typeface="Arial" panose="020B0604020202020204" pitchFamily="34" charset="0"/>
                <a:cs typeface="Arial" panose="020B0604020202020204" pitchFamily="34" charset="0"/>
              </a:rPr>
              <a:t>Hanger</a:t>
            </a:r>
            <a:endParaRPr lang="nl-BE" sz="1400" dirty="0">
              <a:latin typeface="Arial" panose="020B0604020202020204" pitchFamily="34" charset="0"/>
              <a:cs typeface="Arial" panose="020B0604020202020204" pitchFamily="34" charset="0"/>
            </a:endParaRPr>
          </a:p>
        </p:txBody>
      </p:sp>
      <p:cxnSp>
        <p:nvCxnSpPr>
          <p:cNvPr id="31" name="Rechte verbindingslijn met pijl 30"/>
          <p:cNvCxnSpPr>
            <a:stCxn id="30" idx="0"/>
          </p:cNvCxnSpPr>
          <p:nvPr/>
        </p:nvCxnSpPr>
        <p:spPr>
          <a:xfrm flipV="1">
            <a:off x="1884698" y="3488647"/>
            <a:ext cx="0" cy="23444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kstvak 31"/>
          <p:cNvSpPr txBox="1"/>
          <p:nvPr/>
        </p:nvSpPr>
        <p:spPr>
          <a:xfrm>
            <a:off x="4418049" y="2394697"/>
            <a:ext cx="3904433" cy="3293209"/>
          </a:xfrm>
          <a:prstGeom prst="rect">
            <a:avLst/>
          </a:prstGeom>
          <a:noFill/>
        </p:spPr>
        <p:txBody>
          <a:bodyPr wrap="square" rtlCol="0">
            <a:spAutoFit/>
          </a:bodyPr>
          <a:lstStyle/>
          <a:p>
            <a:r>
              <a:rPr lang="nl-BE" sz="1600" dirty="0" smtClean="0">
                <a:latin typeface="Arial" panose="020B0604020202020204" pitchFamily="34" charset="0"/>
                <a:cs typeface="Arial" panose="020B0604020202020204" pitchFamily="34" charset="0"/>
              </a:rPr>
              <a:t>Afstelling:</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helling kan geregeld worden door de hanger op de hangerkam of door de veter of pees met een </a:t>
            </a:r>
            <a:r>
              <a:rPr lang="nl-BE" sz="1600" dirty="0" err="1" smtClean="0">
                <a:latin typeface="Arial" panose="020B0604020202020204" pitchFamily="34" charset="0"/>
                <a:cs typeface="Arial" panose="020B0604020202020204" pitchFamily="34" charset="0"/>
              </a:rPr>
              <a:t>krabbelrad</a:t>
            </a:r>
            <a:r>
              <a:rPr lang="nl-BE" sz="1600" dirty="0" smtClean="0">
                <a:latin typeface="Arial" panose="020B0604020202020204" pitchFamily="34" charset="0"/>
                <a:cs typeface="Arial" panose="020B0604020202020204" pitchFamily="34" charset="0"/>
              </a:rPr>
              <a:t> op de meelpijp</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De hanger trekt het schuddebakje tegen de klapspanen</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Met de afhouder kan het schuddebakje van de klapspaan afgehouden worden (aan de meelpijp)</a:t>
            </a:r>
          </a:p>
          <a:p>
            <a:pPr marL="285750" indent="-285750">
              <a:buFont typeface="Arial" panose="020B0604020202020204" pitchFamily="34" charset="0"/>
              <a:buChar char="•"/>
            </a:pPr>
            <a:r>
              <a:rPr lang="nl-BE" sz="1600" dirty="0" smtClean="0">
                <a:latin typeface="Arial" panose="020B0604020202020204" pitchFamily="34" charset="0"/>
                <a:cs typeface="Arial" panose="020B0604020202020204" pitchFamily="34" charset="0"/>
              </a:rPr>
              <a:t>Magneet aan rand voorkomt beschadiging van stenen en metaal in het meel </a:t>
            </a:r>
            <a:endParaRPr lang="nl-BE" sz="1600" dirty="0">
              <a:latin typeface="Arial" panose="020B0604020202020204" pitchFamily="34" charset="0"/>
              <a:cs typeface="Arial" panose="020B0604020202020204" pitchFamily="34" charset="0"/>
            </a:endParaRPr>
          </a:p>
        </p:txBody>
      </p:sp>
      <p:cxnSp>
        <p:nvCxnSpPr>
          <p:cNvPr id="33" name="Rechte verbindingslijn met pijl 32"/>
          <p:cNvCxnSpPr/>
          <p:nvPr/>
        </p:nvCxnSpPr>
        <p:spPr>
          <a:xfrm flipV="1">
            <a:off x="9527822" y="4402667"/>
            <a:ext cx="360000" cy="102301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kstvak 33"/>
          <p:cNvSpPr txBox="1"/>
          <p:nvPr/>
        </p:nvSpPr>
        <p:spPr>
          <a:xfrm>
            <a:off x="10973268" y="2897667"/>
            <a:ext cx="823076"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magneet</a:t>
            </a:r>
            <a:endParaRPr lang="nl-BE" sz="1200" dirty="0">
              <a:latin typeface="Arial" panose="020B0604020202020204" pitchFamily="34" charset="0"/>
              <a:cs typeface="Arial" panose="020B0604020202020204" pitchFamily="34" charset="0"/>
            </a:endParaRPr>
          </a:p>
        </p:txBody>
      </p:sp>
      <p:cxnSp>
        <p:nvCxnSpPr>
          <p:cNvPr id="35" name="Rechte verbindingslijn met pijl 34"/>
          <p:cNvCxnSpPr>
            <a:stCxn id="34" idx="1"/>
          </p:cNvCxnSpPr>
          <p:nvPr/>
        </p:nvCxnSpPr>
        <p:spPr>
          <a:xfrm flipH="1">
            <a:off x="10202575" y="3036167"/>
            <a:ext cx="770693" cy="3600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10787463" y="5272531"/>
            <a:ext cx="1404537" cy="276999"/>
          </a:xfrm>
          <a:prstGeom prst="rect">
            <a:avLst/>
          </a:prstGeom>
          <a:noFill/>
        </p:spPr>
        <p:txBody>
          <a:bodyPr wrap="square" rtlCol="0">
            <a:spAutoFit/>
          </a:bodyPr>
          <a:lstStyle/>
          <a:p>
            <a:pPr algn="ctr"/>
            <a:r>
              <a:rPr lang="nl-BE" sz="1200" dirty="0" smtClean="0">
                <a:solidFill>
                  <a:srgbClr val="FF0000"/>
                </a:solidFill>
                <a:latin typeface="Arial" panose="020B0604020202020204" pitchFamily="34" charset="0"/>
                <a:cs typeface="Arial" panose="020B0604020202020204" pitchFamily="34" charset="0"/>
              </a:rPr>
              <a:t>afhouder</a:t>
            </a:r>
            <a:endParaRPr lang="nl-BE" sz="1200" dirty="0">
              <a:solidFill>
                <a:srgbClr val="FF0000"/>
              </a:solidFill>
              <a:latin typeface="Arial" panose="020B0604020202020204" pitchFamily="34" charset="0"/>
              <a:cs typeface="Arial" panose="020B0604020202020204" pitchFamily="34" charset="0"/>
            </a:endParaRPr>
          </a:p>
        </p:txBody>
      </p:sp>
      <p:cxnSp>
        <p:nvCxnSpPr>
          <p:cNvPr id="37" name="Rechte verbindingslijn met pijl 36"/>
          <p:cNvCxnSpPr>
            <a:stCxn id="36" idx="0"/>
          </p:cNvCxnSpPr>
          <p:nvPr/>
        </p:nvCxnSpPr>
        <p:spPr>
          <a:xfrm flipV="1">
            <a:off x="11489732" y="5113867"/>
            <a:ext cx="496679" cy="15866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kstvak 37"/>
          <p:cNvSpPr txBox="1"/>
          <p:nvPr/>
        </p:nvSpPr>
        <p:spPr>
          <a:xfrm>
            <a:off x="5224656" y="5833051"/>
            <a:ext cx="6777235" cy="338554"/>
          </a:xfrm>
          <a:prstGeom prst="rect">
            <a:avLst/>
          </a:prstGeom>
          <a:noFill/>
        </p:spPr>
        <p:txBody>
          <a:bodyPr wrap="square" rtlCol="0">
            <a:spAutoFit/>
          </a:bodyPr>
          <a:lstStyle/>
          <a:p>
            <a:r>
              <a:rPr lang="nl-BE" sz="1600" dirty="0" smtClean="0">
                <a:solidFill>
                  <a:srgbClr val="FF0000"/>
                </a:solidFill>
                <a:latin typeface="Arial" panose="020B0604020202020204" pitchFamily="34" charset="0"/>
                <a:cs typeface="Arial" panose="020B0604020202020204" pitchFamily="34" charset="0"/>
              </a:rPr>
              <a:t>Met een aanhouder en afhouder kan een fijn afstelling bekomen worden </a:t>
            </a:r>
            <a:endParaRPr lang="nl-BE" sz="1600" dirty="0">
              <a:solidFill>
                <a:srgbClr val="FF0000"/>
              </a:solidFill>
              <a:latin typeface="Arial" panose="020B0604020202020204" pitchFamily="34" charset="0"/>
              <a:cs typeface="Arial" panose="020B0604020202020204" pitchFamily="34" charset="0"/>
            </a:endParaRPr>
          </a:p>
        </p:txBody>
      </p:sp>
      <p:sp>
        <p:nvSpPr>
          <p:cNvPr id="39" name="Tekstvak 38"/>
          <p:cNvSpPr txBox="1"/>
          <p:nvPr/>
        </p:nvSpPr>
        <p:spPr>
          <a:xfrm>
            <a:off x="8353063" y="5113867"/>
            <a:ext cx="1021428" cy="276999"/>
          </a:xfrm>
          <a:prstGeom prst="rect">
            <a:avLst/>
          </a:prstGeom>
          <a:noFill/>
        </p:spPr>
        <p:txBody>
          <a:bodyPr wrap="square" rtlCol="0">
            <a:spAutoFit/>
          </a:bodyPr>
          <a:lstStyle/>
          <a:p>
            <a:r>
              <a:rPr lang="nl-BE" sz="1200" dirty="0" smtClean="0">
                <a:solidFill>
                  <a:srgbClr val="FF0000"/>
                </a:solidFill>
                <a:latin typeface="Arial" panose="020B0604020202020204" pitchFamily="34" charset="0"/>
                <a:cs typeface="Arial" panose="020B0604020202020204" pitchFamily="34" charset="0"/>
              </a:rPr>
              <a:t>Aanhouder</a:t>
            </a:r>
            <a:endParaRPr lang="nl-BE" sz="1200" dirty="0">
              <a:solidFill>
                <a:srgbClr val="FF0000"/>
              </a:solidFill>
              <a:latin typeface="Arial" panose="020B0604020202020204" pitchFamily="34" charset="0"/>
              <a:cs typeface="Arial" panose="020B0604020202020204" pitchFamily="34" charset="0"/>
            </a:endParaRPr>
          </a:p>
        </p:txBody>
      </p:sp>
      <p:sp>
        <p:nvSpPr>
          <p:cNvPr id="40" name="Tekstvak 39"/>
          <p:cNvSpPr txBox="1"/>
          <p:nvPr/>
        </p:nvSpPr>
        <p:spPr>
          <a:xfrm>
            <a:off x="9064978" y="5425683"/>
            <a:ext cx="948266" cy="276999"/>
          </a:xfrm>
          <a:prstGeom prst="rect">
            <a:avLst/>
          </a:prstGeom>
          <a:noFill/>
        </p:spPr>
        <p:txBody>
          <a:bodyPr wrap="square" rtlCol="0">
            <a:spAutoFit/>
          </a:bodyPr>
          <a:lstStyle/>
          <a:p>
            <a:r>
              <a:rPr lang="nl-BE" sz="1200" dirty="0" smtClean="0">
                <a:latin typeface="Arial" panose="020B0604020202020204" pitchFamily="34" charset="0"/>
                <a:cs typeface="Arial" panose="020B0604020202020204" pitchFamily="34" charset="0"/>
              </a:rPr>
              <a:t>hangerkam</a:t>
            </a:r>
            <a:endParaRPr lang="nl-BE" sz="1200" dirty="0">
              <a:latin typeface="Arial" panose="020B0604020202020204" pitchFamily="34" charset="0"/>
              <a:cs typeface="Arial" panose="020B0604020202020204" pitchFamily="34" charset="0"/>
            </a:endParaRPr>
          </a:p>
        </p:txBody>
      </p:sp>
      <p:cxnSp>
        <p:nvCxnSpPr>
          <p:cNvPr id="41" name="Rechte verbindingslijn met pijl 40"/>
          <p:cNvCxnSpPr/>
          <p:nvPr/>
        </p:nvCxnSpPr>
        <p:spPr>
          <a:xfrm>
            <a:off x="12041053" y="3872089"/>
            <a:ext cx="0" cy="1241778"/>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26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ppt_x"/>
                                          </p:val>
                                        </p:tav>
                                        <p:tav tm="100000">
                                          <p:val>
                                            <p:strVal val="#ppt_x"/>
                                          </p:val>
                                        </p:tav>
                                      </p:tavLst>
                                    </p:anim>
                                    <p:anim calcmode="lin" valueType="num">
                                      <p:cBhvr additive="base">
                                        <p:cTn id="22" dur="500" fill="hold"/>
                                        <p:tgtEl>
                                          <p:spTgt spid="3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6" grpId="0"/>
      <p:bldP spid="38" grpId="0"/>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maalinrichting</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64</a:t>
            </a:fld>
            <a:endParaRPr lang="nl-BE"/>
          </a:p>
        </p:txBody>
      </p:sp>
      <p:pic>
        <p:nvPicPr>
          <p:cNvPr id="9" name="Afbeelding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260" y="1023098"/>
            <a:ext cx="5760000" cy="3240000"/>
          </a:xfrm>
          <a:prstGeom prst="rect">
            <a:avLst/>
          </a:prstGeom>
        </p:spPr>
      </p:pic>
      <p:pic>
        <p:nvPicPr>
          <p:cNvPr id="10" name="Afbeelding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297" y="3286758"/>
            <a:ext cx="5760000" cy="3069592"/>
          </a:xfrm>
          <a:prstGeom prst="rect">
            <a:avLst/>
          </a:prstGeom>
        </p:spPr>
      </p:pic>
      <p:sp>
        <p:nvSpPr>
          <p:cNvPr id="11" name="Tekstvak 10"/>
          <p:cNvSpPr txBox="1"/>
          <p:nvPr/>
        </p:nvSpPr>
        <p:spPr>
          <a:xfrm>
            <a:off x="982995" y="4621499"/>
            <a:ext cx="4352798" cy="1754326"/>
          </a:xfrm>
          <a:prstGeom prst="rect">
            <a:avLst/>
          </a:prstGeom>
          <a:noFill/>
        </p:spPr>
        <p:txBody>
          <a:bodyPr wrap="square" rtlCol="0">
            <a:spAutoFit/>
          </a:bodyPr>
          <a:lstStyle/>
          <a:p>
            <a:pPr algn="ctr"/>
            <a:r>
              <a:rPr lang="nl-BE" sz="3600" dirty="0" smtClean="0">
                <a:latin typeface="Lucida Handwriting" panose="03010101010101010101" pitchFamily="66" charset="0"/>
                <a:cs typeface="Arial" panose="020B0604020202020204" pitchFamily="34" charset="0"/>
              </a:rPr>
              <a:t>Bedankt voor jullie aandacht</a:t>
            </a:r>
          </a:p>
          <a:p>
            <a:pPr algn="ctr"/>
            <a:r>
              <a:rPr lang="nl-BE" sz="3600" dirty="0" smtClean="0">
                <a:latin typeface="Lucida Handwriting" panose="03010101010101010101" pitchFamily="66" charset="0"/>
                <a:cs typeface="Arial" panose="020B0604020202020204" pitchFamily="34" charset="0"/>
              </a:rPr>
              <a:t>Succes !!!!!</a:t>
            </a:r>
            <a:endParaRPr lang="nl-BE" sz="3600" dirty="0">
              <a:latin typeface="Lucida Handwriting" panose="03010101010101010101" pitchFamily="66" charset="0"/>
              <a:cs typeface="Arial" panose="020B0604020202020204" pitchFamily="34" charset="0"/>
            </a:endParaRPr>
          </a:p>
        </p:txBody>
      </p:sp>
      <p:sp>
        <p:nvSpPr>
          <p:cNvPr id="12" name="Tekstvak 11"/>
          <p:cNvSpPr txBox="1"/>
          <p:nvPr/>
        </p:nvSpPr>
        <p:spPr>
          <a:xfrm>
            <a:off x="6831106" y="1237129"/>
            <a:ext cx="4292301" cy="1200329"/>
          </a:xfrm>
          <a:prstGeom prst="rect">
            <a:avLst/>
          </a:prstGeom>
          <a:noFill/>
        </p:spPr>
        <p:txBody>
          <a:bodyPr wrap="square" rtlCol="0">
            <a:spAutoFit/>
          </a:bodyPr>
          <a:lstStyle/>
          <a:p>
            <a:pPr algn="ctr"/>
            <a:r>
              <a:rPr lang="nl-BE" sz="3600" dirty="0" smtClean="0">
                <a:latin typeface="Lucida Handwriting" panose="03010101010101010101" pitchFamily="66" charset="0"/>
                <a:cs typeface="Arial" panose="020B0604020202020204" pitchFamily="34" charset="0"/>
              </a:rPr>
              <a:t>Van graan tot meel !!!</a:t>
            </a:r>
            <a:endParaRPr lang="nl-BE" sz="3600" dirty="0">
              <a:latin typeface="Lucida Handwriting" panose="03010101010101010101" pitchFamily="66" charset="0"/>
              <a:cs typeface="Arial" panose="020B0604020202020204" pitchFamily="34" charset="0"/>
            </a:endParaRPr>
          </a:p>
        </p:txBody>
      </p:sp>
    </p:spTree>
    <p:extLst>
      <p:ext uri="{BB962C8B-B14F-4D97-AF65-F5344CB8AC3E}">
        <p14:creationId xmlns:p14="http://schemas.microsoft.com/office/powerpoint/2010/main" val="217318522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65</a:t>
            </a:fld>
            <a:endParaRPr lang="nl-BE"/>
          </a:p>
        </p:txBody>
      </p:sp>
    </p:spTree>
    <p:extLst>
      <p:ext uri="{BB962C8B-B14F-4D97-AF65-F5344CB8AC3E}">
        <p14:creationId xmlns:p14="http://schemas.microsoft.com/office/powerpoint/2010/main" val="24702900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66</a:t>
            </a:fld>
            <a:endParaRPr lang="nl-BE"/>
          </a:p>
        </p:txBody>
      </p:sp>
    </p:spTree>
    <p:extLst>
      <p:ext uri="{BB962C8B-B14F-4D97-AF65-F5344CB8AC3E}">
        <p14:creationId xmlns:p14="http://schemas.microsoft.com/office/powerpoint/2010/main" val="24736808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molenstenen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pic>
        <p:nvPicPr>
          <p:cNvPr id="10" name="Afbeelding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9938" y="1688341"/>
            <a:ext cx="4716462" cy="353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vak 10"/>
          <p:cNvSpPr txBox="1"/>
          <p:nvPr/>
        </p:nvSpPr>
        <p:spPr>
          <a:xfrm>
            <a:off x="355600" y="1673230"/>
            <a:ext cx="6359832" cy="1354217"/>
          </a:xfrm>
          <a:prstGeom prst="rect">
            <a:avLst/>
          </a:prstGeom>
          <a:noFill/>
        </p:spPr>
        <p:txBody>
          <a:bodyPr wrap="square">
            <a:spAutoFit/>
          </a:bodyPr>
          <a:lstStyle/>
          <a:p>
            <a:pPr>
              <a:defRPr/>
            </a:pPr>
            <a:r>
              <a:rPr lang="nl-BE" u="sng" dirty="0" smtClean="0">
                <a:solidFill>
                  <a:srgbClr val="FF0000"/>
                </a:solidFill>
                <a:latin typeface="Arial" panose="020B0604020202020204" pitchFamily="34" charset="0"/>
                <a:cs typeface="Arial" panose="020B0604020202020204" pitchFamily="34" charset="0"/>
              </a:rPr>
              <a:t>De </a:t>
            </a:r>
            <a:r>
              <a:rPr lang="nl-BE" u="sng" dirty="0">
                <a:solidFill>
                  <a:srgbClr val="FF0000"/>
                </a:solidFill>
                <a:latin typeface="Arial" panose="020B0604020202020204" pitchFamily="34" charset="0"/>
                <a:cs typeface="Arial" panose="020B0604020202020204" pitchFamily="34" charset="0"/>
              </a:rPr>
              <a:t>loper</a:t>
            </a:r>
            <a:r>
              <a:rPr lang="nl-BE" dirty="0">
                <a:solidFill>
                  <a:srgbClr val="FF0000"/>
                </a:solidFill>
                <a:latin typeface="Arial" panose="020B0604020202020204" pitchFamily="34" charset="0"/>
                <a:cs typeface="Arial" panose="020B0604020202020204" pitchFamily="34" charset="0"/>
              </a:rPr>
              <a:t>: </a:t>
            </a:r>
            <a:endParaRPr lang="nl-BE" dirty="0" smtClean="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De </a:t>
            </a:r>
            <a:r>
              <a:rPr lang="nl-BE" sz="1600" dirty="0">
                <a:latin typeface="Arial" panose="020B0604020202020204" pitchFamily="34" charset="0"/>
                <a:cs typeface="Arial" panose="020B0604020202020204" pitchFamily="34" charset="0"/>
              </a:rPr>
              <a:t>bovenste steen hij zorgt voor de beweging en de maaldruk</a:t>
            </a:r>
            <a:r>
              <a:rPr lang="nl-BE" sz="1600" dirty="0" smtClean="0">
                <a:latin typeface="Arial" panose="020B0604020202020204" pitchFamily="34" charset="0"/>
                <a:cs typeface="Arial" panose="020B0604020202020204" pitchFamily="34" charset="0"/>
              </a:rPr>
              <a:t>.</a:t>
            </a: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In het </a:t>
            </a:r>
            <a:r>
              <a:rPr lang="nl-BE" sz="1600" dirty="0" err="1" smtClean="0">
                <a:latin typeface="Arial" panose="020B0604020202020204" pitchFamily="34" charset="0"/>
                <a:cs typeface="Arial" panose="020B0604020202020204" pitchFamily="34" charset="0"/>
              </a:rPr>
              <a:t>kropgat</a:t>
            </a:r>
            <a:r>
              <a:rPr lang="nl-BE" sz="1600" dirty="0" smtClean="0">
                <a:latin typeface="Arial" panose="020B0604020202020204" pitchFamily="34" charset="0"/>
                <a:cs typeface="Arial" panose="020B0604020202020204" pitchFamily="34" charset="0"/>
              </a:rPr>
              <a:t> is plaats voor de </a:t>
            </a:r>
            <a:r>
              <a:rPr lang="nl-BE" sz="1600" dirty="0" smtClean="0">
                <a:solidFill>
                  <a:srgbClr val="FF0000"/>
                </a:solidFill>
                <a:latin typeface="Arial" panose="020B0604020202020204" pitchFamily="34" charset="0"/>
                <a:cs typeface="Arial" panose="020B0604020202020204" pitchFamily="34" charset="0"/>
              </a:rPr>
              <a:t>“Rijn”</a:t>
            </a:r>
            <a:endParaRPr lang="nl-BE" sz="1600" dirty="0">
              <a:solidFill>
                <a:srgbClr val="FF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Nieuw </a:t>
            </a:r>
            <a:r>
              <a:rPr lang="nl-BE" sz="1600" dirty="0">
                <a:latin typeface="Arial" panose="020B0604020202020204" pitchFamily="34" charset="0"/>
                <a:cs typeface="Arial" panose="020B0604020202020204" pitchFamily="34" charset="0"/>
              </a:rPr>
              <a:t>± 40 cm dik en afhankelijk van de grote 1000 tot 1300 </a:t>
            </a:r>
            <a:r>
              <a:rPr lang="nl-BE" sz="1600" dirty="0" smtClean="0">
                <a:latin typeface="Arial" panose="020B0604020202020204" pitchFamily="34" charset="0"/>
                <a:cs typeface="Arial" panose="020B0604020202020204" pitchFamily="34" charset="0"/>
              </a:rPr>
              <a:t>kg</a:t>
            </a:r>
          </a:p>
          <a:p>
            <a:pPr>
              <a:defRPr/>
            </a:pPr>
            <a:endParaRPr lang="nl-BE" sz="1600" dirty="0">
              <a:latin typeface="Arial" panose="020B0604020202020204" pitchFamily="34" charset="0"/>
              <a:cs typeface="Arial" panose="020B0604020202020204" pitchFamily="34" charset="0"/>
            </a:endParaRPr>
          </a:p>
        </p:txBody>
      </p:sp>
      <p:sp>
        <p:nvSpPr>
          <p:cNvPr id="12" name="Tekstvak 11"/>
          <p:cNvSpPr txBox="1">
            <a:spLocks noChangeArrowheads="1"/>
          </p:cNvSpPr>
          <p:nvPr/>
        </p:nvSpPr>
        <p:spPr bwMode="auto">
          <a:xfrm>
            <a:off x="8018314" y="3639175"/>
            <a:ext cx="1355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Loper</a:t>
            </a:r>
          </a:p>
        </p:txBody>
      </p:sp>
      <p:sp>
        <p:nvSpPr>
          <p:cNvPr id="13" name="Tekstvak 12"/>
          <p:cNvSpPr txBox="1">
            <a:spLocks noChangeArrowheads="1"/>
          </p:cNvSpPr>
          <p:nvPr/>
        </p:nvSpPr>
        <p:spPr bwMode="auto">
          <a:xfrm>
            <a:off x="9072563" y="4491046"/>
            <a:ext cx="9518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Ligger</a:t>
            </a:r>
          </a:p>
        </p:txBody>
      </p:sp>
      <p:sp>
        <p:nvSpPr>
          <p:cNvPr id="14" name="Tekstvak 13"/>
          <p:cNvSpPr txBox="1"/>
          <p:nvPr/>
        </p:nvSpPr>
        <p:spPr>
          <a:xfrm>
            <a:off x="285135" y="4452706"/>
            <a:ext cx="6469626" cy="1569660"/>
          </a:xfrm>
          <a:prstGeom prst="rect">
            <a:avLst/>
          </a:prstGeom>
          <a:noFill/>
        </p:spPr>
        <p:txBody>
          <a:bodyPr wrap="square" rtlCol="0">
            <a:spAutoFit/>
          </a:bodyPr>
          <a:lstStyle/>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Over het algemeen hebben ze beiden hetzelfde scherpsel en komen </a:t>
            </a:r>
            <a:r>
              <a:rPr lang="nl-BE" sz="1600" dirty="0">
                <a:latin typeface="Arial" panose="020B0604020202020204" pitchFamily="34" charset="0"/>
                <a:cs typeface="Arial" panose="020B0604020202020204" pitchFamily="34" charset="0"/>
              </a:rPr>
              <a:t>in spiegelbeeld op </a:t>
            </a:r>
            <a:r>
              <a:rPr lang="nl-BE" sz="1600" dirty="0" smtClean="0">
                <a:latin typeface="Arial" panose="020B0604020202020204" pitchFamily="34" charset="0"/>
                <a:cs typeface="Arial" panose="020B0604020202020204" pitchFamily="34" charset="0"/>
              </a:rPr>
              <a:t>elkaar te liggen</a:t>
            </a:r>
            <a:endParaRPr lang="nl-BE" sz="16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ligger is volkomen vlak</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loper is lichtjes hol, om het graan onder de steen toe te laten.</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Beiden zijn in 3 banen verdeeld, hun breedte is afhankelijk van </a:t>
            </a:r>
            <a:r>
              <a:rPr lang="nl-BE" sz="1600" dirty="0" smtClean="0">
                <a:latin typeface="Arial" panose="020B0604020202020204" pitchFamily="34" charset="0"/>
                <a:cs typeface="Arial" panose="020B0604020202020204" pitchFamily="34" charset="0"/>
              </a:rPr>
              <a:t>het </a:t>
            </a:r>
            <a:r>
              <a:rPr lang="nl-BE" sz="1600" dirty="0">
                <a:latin typeface="Arial" panose="020B0604020202020204" pitchFamily="34" charset="0"/>
                <a:cs typeface="Arial" panose="020B0604020202020204" pitchFamily="34" charset="0"/>
              </a:rPr>
              <a:t>gebruik. </a:t>
            </a:r>
            <a:endParaRPr lang="nl-BE" dirty="0"/>
          </a:p>
        </p:txBody>
      </p:sp>
      <p:sp>
        <p:nvSpPr>
          <p:cNvPr id="2" name="Tijdelijke aanduiding voor datum 1"/>
          <p:cNvSpPr>
            <a:spLocks noGrp="1"/>
          </p:cNvSpPr>
          <p:nvPr>
            <p:ph type="dt" sz="half" idx="10"/>
          </p:nvPr>
        </p:nvSpPr>
        <p:spPr/>
        <p:txBody>
          <a:bodyPr/>
          <a:lstStyle/>
          <a:p>
            <a:fld id="{43430CF9-EB7F-4805-9EEA-A56071584F74}"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7</a:t>
            </a:fld>
            <a:endParaRPr lang="nl-BE"/>
          </a:p>
        </p:txBody>
      </p:sp>
      <p:sp>
        <p:nvSpPr>
          <p:cNvPr id="15" name="Tekstvak 14"/>
          <p:cNvSpPr txBox="1"/>
          <p:nvPr/>
        </p:nvSpPr>
        <p:spPr>
          <a:xfrm>
            <a:off x="344129" y="1052052"/>
            <a:ext cx="6469626" cy="369332"/>
          </a:xfrm>
          <a:prstGeom prst="rect">
            <a:avLst/>
          </a:prstGeom>
          <a:noFill/>
        </p:spPr>
        <p:txBody>
          <a:bodyPr wrap="square" rtlCol="0">
            <a:spAutoFit/>
          </a:bodyPr>
          <a:lstStyle/>
          <a:p>
            <a:endParaRPr lang="nl-BE" dirty="0"/>
          </a:p>
        </p:txBody>
      </p:sp>
      <p:sp>
        <p:nvSpPr>
          <p:cNvPr id="16" name="Tekstvak 15"/>
          <p:cNvSpPr txBox="1"/>
          <p:nvPr/>
        </p:nvSpPr>
        <p:spPr>
          <a:xfrm>
            <a:off x="2701674" y="923304"/>
            <a:ext cx="7110920" cy="707886"/>
          </a:xfrm>
          <a:prstGeom prst="rect">
            <a:avLst/>
          </a:prstGeom>
          <a:noFill/>
        </p:spPr>
        <p:txBody>
          <a:bodyPr wrap="square" rtlCol="0">
            <a:spAutoFit/>
          </a:bodyPr>
          <a:lstStyle/>
          <a:p>
            <a:r>
              <a:rPr lang="nl-BE" sz="2000" dirty="0">
                <a:solidFill>
                  <a:srgbClr val="FF0000"/>
                </a:solidFill>
                <a:latin typeface="Arial" panose="020B0604020202020204" pitchFamily="34" charset="0"/>
                <a:cs typeface="Arial" panose="020B0604020202020204" pitchFamily="34" charset="0"/>
              </a:rPr>
              <a:t>Om te malen zijn er twee stenen </a:t>
            </a:r>
            <a:r>
              <a:rPr lang="nl-BE" sz="2000" dirty="0" smtClean="0">
                <a:solidFill>
                  <a:srgbClr val="FF0000"/>
                </a:solidFill>
                <a:latin typeface="Arial" panose="020B0604020202020204" pitchFamily="34" charset="0"/>
                <a:cs typeface="Arial" panose="020B0604020202020204" pitchFamily="34" charset="0"/>
              </a:rPr>
              <a:t>nodig, de loper en de ligger.</a:t>
            </a:r>
          </a:p>
          <a:p>
            <a:r>
              <a:rPr lang="nl-BE" sz="2000" dirty="0">
                <a:solidFill>
                  <a:srgbClr val="FF0000"/>
                </a:solidFill>
                <a:latin typeface="Arial" panose="020B0604020202020204" pitchFamily="34" charset="0"/>
                <a:cs typeface="Arial" panose="020B0604020202020204" pitchFamily="34" charset="0"/>
              </a:rPr>
              <a:t>	</a:t>
            </a:r>
            <a:r>
              <a:rPr lang="nl-BE" altLang="nl-BE" sz="2000" dirty="0">
                <a:solidFill>
                  <a:srgbClr val="FF0000"/>
                </a:solidFill>
                <a:latin typeface="Arial" panose="020B0604020202020204" pitchFamily="34" charset="0"/>
                <a:cs typeface="Arial" panose="020B0604020202020204" pitchFamily="34" charset="0"/>
              </a:rPr>
              <a:t>Eén steen maalt geen meel </a:t>
            </a:r>
            <a:r>
              <a:rPr lang="nl-BE" altLang="nl-BE" sz="2000" dirty="0" smtClean="0">
                <a:solidFill>
                  <a:srgbClr val="FF0000"/>
                </a:solidFill>
                <a:latin typeface="Arial" panose="020B0604020202020204" pitchFamily="34" charset="0"/>
                <a:cs typeface="Arial" panose="020B0604020202020204" pitchFamily="34" charset="0"/>
              </a:rPr>
              <a:t>!!!</a:t>
            </a:r>
            <a:endParaRPr lang="nl-BE" sz="2000" dirty="0"/>
          </a:p>
        </p:txBody>
      </p:sp>
      <p:sp>
        <p:nvSpPr>
          <p:cNvPr id="17" name="Tekstvak 16"/>
          <p:cNvSpPr txBox="1"/>
          <p:nvPr/>
        </p:nvSpPr>
        <p:spPr>
          <a:xfrm>
            <a:off x="344129" y="2860101"/>
            <a:ext cx="6469626" cy="1354217"/>
          </a:xfrm>
          <a:prstGeom prst="rect">
            <a:avLst/>
          </a:prstGeom>
          <a:noFill/>
        </p:spPr>
        <p:txBody>
          <a:bodyPr wrap="square" rtlCol="0">
            <a:spAutoFit/>
          </a:bodyPr>
          <a:lstStyle/>
          <a:p>
            <a:pPr>
              <a:defRPr/>
            </a:pPr>
            <a:r>
              <a:rPr lang="nl-BE" u="sng" dirty="0">
                <a:solidFill>
                  <a:srgbClr val="FF0000"/>
                </a:solidFill>
                <a:latin typeface="Arial" panose="020B0604020202020204" pitchFamily="34" charset="0"/>
                <a:cs typeface="Arial" panose="020B0604020202020204" pitchFamily="34" charset="0"/>
              </a:rPr>
              <a:t>De ligger</a:t>
            </a:r>
            <a:r>
              <a:rPr lang="nl-BE" dirty="0">
                <a:solidFill>
                  <a:srgbClr val="FF00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nl-BE" sz="1600" dirty="0">
                <a:latin typeface="Arial" panose="020B0604020202020204" pitchFamily="34" charset="0"/>
                <a:cs typeface="Arial" panose="020B0604020202020204" pitchFamily="34" charset="0"/>
              </a:rPr>
              <a:t>De onderste steen dient ter ondersteuning en voor transport van graan en koellucht, </a:t>
            </a:r>
            <a:endParaRPr lang="nl-BE" sz="16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In het steenoog is plaats voor de </a:t>
            </a:r>
            <a:r>
              <a:rPr lang="nl-BE" sz="1600" dirty="0" smtClean="0">
                <a:solidFill>
                  <a:srgbClr val="FF0000"/>
                </a:solidFill>
                <a:latin typeface="Arial" panose="020B0604020202020204" pitchFamily="34" charset="0"/>
                <a:cs typeface="Arial" panose="020B0604020202020204" pitchFamily="34" charset="0"/>
              </a:rPr>
              <a:t>“</a:t>
            </a:r>
            <a:r>
              <a:rPr lang="nl-BE" sz="1600" dirty="0" err="1" smtClean="0">
                <a:solidFill>
                  <a:srgbClr val="FF0000"/>
                </a:solidFill>
                <a:latin typeface="Arial" panose="020B0604020202020204" pitchFamily="34" charset="0"/>
                <a:cs typeface="Arial" panose="020B0604020202020204" pitchFamily="34" charset="0"/>
              </a:rPr>
              <a:t>Steenbus</a:t>
            </a:r>
            <a:r>
              <a:rPr lang="nl-BE" sz="1600" dirty="0" smtClean="0">
                <a:solidFill>
                  <a:srgbClr val="FF0000"/>
                </a:solidFill>
                <a:latin typeface="Arial" panose="020B0604020202020204" pitchFamily="34" charset="0"/>
                <a:cs typeface="Arial" panose="020B0604020202020204" pitchFamily="34" charset="0"/>
              </a:rPr>
              <a:t>”</a:t>
            </a:r>
            <a:r>
              <a:rPr lang="nl-BE" sz="1600" dirty="0" smtClean="0">
                <a:latin typeface="Arial" panose="020B0604020202020204" pitchFamily="34" charset="0"/>
                <a:cs typeface="Arial" panose="020B0604020202020204" pitchFamily="34" charset="0"/>
              </a:rPr>
              <a:t> </a:t>
            </a:r>
          </a:p>
          <a:p>
            <a:pPr marL="342900" indent="-342900">
              <a:buFont typeface="Arial" panose="020B0604020202020204" pitchFamily="34" charset="0"/>
              <a:buChar char="•"/>
              <a:defRPr/>
            </a:pPr>
            <a:r>
              <a:rPr lang="nl-BE" sz="1600" dirty="0" smtClean="0">
                <a:latin typeface="Arial" panose="020B0604020202020204" pitchFamily="34" charset="0"/>
                <a:cs typeface="Arial" panose="020B0604020202020204" pitchFamily="34" charset="0"/>
              </a:rPr>
              <a:t>Nieuw </a:t>
            </a:r>
            <a:r>
              <a:rPr lang="nl-BE" sz="1600" dirty="0">
                <a:latin typeface="Arial" panose="020B0604020202020204" pitchFamily="34" charset="0"/>
                <a:cs typeface="Arial" panose="020B0604020202020204" pitchFamily="34" charset="0"/>
              </a:rPr>
              <a:t>± 30 cm dik en 700 kg tot 1000 </a:t>
            </a:r>
            <a:r>
              <a:rPr lang="nl-BE" sz="1600" dirty="0" smtClean="0">
                <a:latin typeface="Arial" panose="020B0604020202020204" pitchFamily="34" charset="0"/>
                <a:cs typeface="Arial" panose="020B0604020202020204" pitchFamily="34" charset="0"/>
              </a:rPr>
              <a:t>kg</a:t>
            </a:r>
            <a:endParaRPr lang="nl-BE" dirty="0"/>
          </a:p>
        </p:txBody>
      </p:sp>
    </p:spTree>
    <p:extLst>
      <p:ext uri="{BB962C8B-B14F-4D97-AF65-F5344CB8AC3E}">
        <p14:creationId xmlns:p14="http://schemas.microsoft.com/office/powerpoint/2010/main" val="278345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1+#ppt_w/2"/>
                                          </p:val>
                                        </p:tav>
                                        <p:tav tm="100000">
                                          <p:val>
                                            <p:strVal val="#ppt_x"/>
                                          </p:val>
                                        </p:tav>
                                      </p:tavLst>
                                    </p:anim>
                                    <p:anim calcmode="lin" valueType="num">
                                      <p:cBhvr additive="base">
                                        <p:cTn id="2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De Rijn</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8</a:t>
            </a:fld>
            <a:endParaRPr lang="nl-BE"/>
          </a:p>
        </p:txBody>
      </p:sp>
      <p:sp>
        <p:nvSpPr>
          <p:cNvPr id="9" name="Tekstvak 1"/>
          <p:cNvSpPr txBox="1">
            <a:spLocks noChangeArrowheads="1"/>
          </p:cNvSpPr>
          <p:nvPr/>
        </p:nvSpPr>
        <p:spPr bwMode="auto">
          <a:xfrm>
            <a:off x="2001158" y="973118"/>
            <a:ext cx="8510278" cy="1323439"/>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None/>
            </a:pPr>
            <a:r>
              <a:rPr lang="nl-BE" altLang="nl-BE" sz="2000" dirty="0" smtClean="0">
                <a:solidFill>
                  <a:srgbClr val="FF0000"/>
                </a:solidFill>
                <a:latin typeface="Arial" panose="020B0604020202020204" pitchFamily="34" charset="0"/>
                <a:cs typeface="Arial" panose="020B0604020202020204" pitchFamily="34" charset="0"/>
              </a:rPr>
              <a:t>De “Rijn” of het “Molenijzer</a:t>
            </a:r>
            <a:r>
              <a:rPr lang="nl-BE" altLang="nl-BE" sz="2000" dirty="0">
                <a:solidFill>
                  <a:srgbClr val="FF0000"/>
                </a:solidFill>
                <a:latin typeface="Arial" panose="020B0604020202020204" pitchFamily="34" charset="0"/>
                <a:cs typeface="Arial" panose="020B0604020202020204" pitchFamily="34" charset="0"/>
              </a:rPr>
              <a:t>” is terug te vinden </a:t>
            </a:r>
            <a:r>
              <a:rPr lang="nl-BE" altLang="nl-BE" sz="2000" dirty="0" smtClean="0">
                <a:solidFill>
                  <a:srgbClr val="FF0000"/>
                </a:solidFill>
                <a:latin typeface="Arial" panose="020B0604020202020204" pitchFamily="34" charset="0"/>
                <a:cs typeface="Arial" panose="020B0604020202020204" pitchFamily="34" charset="0"/>
              </a:rPr>
              <a:t>in het </a:t>
            </a:r>
            <a:r>
              <a:rPr lang="nl-BE" altLang="nl-BE" sz="2000" dirty="0" err="1" smtClean="0">
                <a:solidFill>
                  <a:srgbClr val="FF0000"/>
                </a:solidFill>
                <a:latin typeface="Arial" panose="020B0604020202020204" pitchFamily="34" charset="0"/>
                <a:cs typeface="Arial" panose="020B0604020202020204" pitchFamily="34" charset="0"/>
              </a:rPr>
              <a:t>kropgat</a:t>
            </a:r>
            <a:r>
              <a:rPr lang="nl-BE" altLang="nl-BE" sz="2000" dirty="0" smtClean="0">
                <a:solidFill>
                  <a:srgbClr val="FF0000"/>
                </a:solidFill>
                <a:latin typeface="Arial" panose="020B0604020202020204" pitchFamily="34" charset="0"/>
                <a:cs typeface="Arial" panose="020B0604020202020204" pitchFamily="34" charset="0"/>
              </a:rPr>
              <a:t> van de loper.</a:t>
            </a:r>
          </a:p>
          <a:p>
            <a:pPr marL="285750" indent="-285750">
              <a:lnSpc>
                <a:spcPct val="100000"/>
              </a:lnSpc>
              <a:spcBef>
                <a:spcPct val="0"/>
              </a:spcBef>
            </a:pPr>
            <a:r>
              <a:rPr lang="nl-BE" altLang="nl-BE" sz="2000" dirty="0" smtClean="0">
                <a:solidFill>
                  <a:srgbClr val="FF0000"/>
                </a:solidFill>
                <a:latin typeface="Arial" panose="020B0604020202020204" pitchFamily="34" charset="0"/>
                <a:cs typeface="Arial" panose="020B0604020202020204" pitchFamily="34" charset="0"/>
              </a:rPr>
              <a:t>We onderscheiden de rijn voor het vast werk of het balanceer werk</a:t>
            </a:r>
          </a:p>
          <a:p>
            <a:pPr marL="285750" indent="-285750">
              <a:lnSpc>
                <a:spcPct val="100000"/>
              </a:lnSpc>
              <a:spcBef>
                <a:spcPct val="0"/>
              </a:spcBef>
            </a:pPr>
            <a:r>
              <a:rPr lang="nl-BE" altLang="nl-BE" sz="2000" dirty="0" smtClean="0">
                <a:solidFill>
                  <a:srgbClr val="FF0000"/>
                </a:solidFill>
                <a:latin typeface="Arial" panose="020B0604020202020204" pitchFamily="34" charset="0"/>
                <a:cs typeface="Arial" panose="020B0604020202020204" pitchFamily="34" charset="0"/>
              </a:rPr>
              <a:t>Het </a:t>
            </a:r>
            <a:r>
              <a:rPr lang="nl-BE" altLang="nl-BE" sz="2000" dirty="0">
                <a:solidFill>
                  <a:srgbClr val="FF0000"/>
                </a:solidFill>
                <a:latin typeface="Arial" panose="020B0604020202020204" pitchFamily="34" charset="0"/>
                <a:cs typeface="Arial" panose="020B0604020202020204" pitchFamily="34" charset="0"/>
              </a:rPr>
              <a:t>laat de </a:t>
            </a:r>
            <a:r>
              <a:rPr lang="nl-BE" altLang="nl-BE" sz="2000" dirty="0" smtClean="0">
                <a:solidFill>
                  <a:srgbClr val="FF0000"/>
                </a:solidFill>
                <a:latin typeface="Arial" panose="020B0604020202020204" pitchFamily="34" charset="0"/>
                <a:cs typeface="Arial" panose="020B0604020202020204" pitchFamily="34" charset="0"/>
              </a:rPr>
              <a:t>steenspil toe </a:t>
            </a:r>
            <a:r>
              <a:rPr lang="nl-BE" altLang="nl-BE" sz="2000" dirty="0">
                <a:solidFill>
                  <a:srgbClr val="FF0000"/>
                </a:solidFill>
                <a:latin typeface="Arial" panose="020B0604020202020204" pitchFamily="34" charset="0"/>
                <a:cs typeface="Arial" panose="020B0604020202020204" pitchFamily="34" charset="0"/>
              </a:rPr>
              <a:t>de loper te </a:t>
            </a:r>
            <a:r>
              <a:rPr lang="nl-BE" altLang="nl-BE" sz="2000" dirty="0" smtClean="0">
                <a:solidFill>
                  <a:srgbClr val="FF0000"/>
                </a:solidFill>
                <a:latin typeface="Arial" panose="020B0604020202020204" pitchFamily="34" charset="0"/>
                <a:cs typeface="Arial" panose="020B0604020202020204" pitchFamily="34" charset="0"/>
              </a:rPr>
              <a:t>draaien.</a:t>
            </a:r>
          </a:p>
          <a:p>
            <a:pPr marL="285750" indent="-285750">
              <a:lnSpc>
                <a:spcPct val="100000"/>
              </a:lnSpc>
              <a:spcBef>
                <a:spcPct val="0"/>
              </a:spcBef>
            </a:pPr>
            <a:r>
              <a:rPr lang="nl-BE" altLang="nl-BE" sz="2000" dirty="0" smtClean="0">
                <a:solidFill>
                  <a:srgbClr val="FF0000"/>
                </a:solidFill>
                <a:latin typeface="Arial" panose="020B0604020202020204" pitchFamily="34" charset="0"/>
                <a:cs typeface="Arial" panose="020B0604020202020204" pitchFamily="34" charset="0"/>
              </a:rPr>
              <a:t>De bolspil om de  loper </a:t>
            </a:r>
            <a:r>
              <a:rPr lang="nl-BE" altLang="nl-BE" sz="2000" dirty="0">
                <a:solidFill>
                  <a:srgbClr val="FF0000"/>
                </a:solidFill>
                <a:latin typeface="Arial" panose="020B0604020202020204" pitchFamily="34" charset="0"/>
                <a:cs typeface="Arial" panose="020B0604020202020204" pitchFamily="34" charset="0"/>
              </a:rPr>
              <a:t>bij te houden of te lichten </a:t>
            </a:r>
          </a:p>
        </p:txBody>
      </p:sp>
      <p:sp>
        <p:nvSpPr>
          <p:cNvPr id="10" name="Tekstvak 2"/>
          <p:cNvSpPr txBox="1">
            <a:spLocks noChangeArrowheads="1"/>
          </p:cNvSpPr>
          <p:nvPr/>
        </p:nvSpPr>
        <p:spPr bwMode="auto">
          <a:xfrm>
            <a:off x="323850" y="5715000"/>
            <a:ext cx="115538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De rijn was </a:t>
            </a:r>
            <a:r>
              <a:rPr lang="nl-BE" altLang="nl-BE" sz="1600" dirty="0" smtClean="0">
                <a:latin typeface="Arial" panose="020B0604020202020204" pitchFamily="34" charset="0"/>
                <a:cs typeface="Arial" panose="020B0604020202020204" pitchFamily="34" charset="0"/>
              </a:rPr>
              <a:t>vroeger één van de kostbaarste onderdelen </a:t>
            </a:r>
            <a:r>
              <a:rPr lang="nl-BE" altLang="nl-BE" sz="1600" dirty="0">
                <a:latin typeface="Arial" panose="020B0604020202020204" pitchFamily="34" charset="0"/>
                <a:cs typeface="Arial" panose="020B0604020202020204" pitchFamily="34" charset="0"/>
              </a:rPr>
              <a:t>van de molen, </a:t>
            </a:r>
            <a:r>
              <a:rPr lang="nl-BE" altLang="nl-BE" sz="1600" dirty="0" smtClean="0">
                <a:latin typeface="Arial" panose="020B0604020202020204" pitchFamily="34" charset="0"/>
                <a:cs typeface="Arial" panose="020B0604020202020204" pitchFamily="34" charset="0"/>
              </a:rPr>
              <a:t>het was een </a:t>
            </a:r>
            <a:r>
              <a:rPr lang="nl-BE" altLang="nl-BE" sz="1600" dirty="0">
                <a:latin typeface="Arial" panose="020B0604020202020204" pitchFamily="34" charset="0"/>
                <a:cs typeface="Arial" panose="020B0604020202020204" pitchFamily="34" charset="0"/>
              </a:rPr>
              <a:t>gesmeed stuk en vormde samen met het klauw- en het peerijzer  </a:t>
            </a:r>
            <a:r>
              <a:rPr lang="nl-BE" altLang="nl-BE" sz="1600" dirty="0">
                <a:solidFill>
                  <a:srgbClr val="FF0000"/>
                </a:solidFill>
                <a:latin typeface="Arial" panose="020B0604020202020204" pitchFamily="34" charset="0"/>
                <a:cs typeface="Arial" panose="020B0604020202020204" pitchFamily="34" charset="0"/>
              </a:rPr>
              <a:t>‘de drie ijzers van de molen’ </a:t>
            </a:r>
          </a:p>
        </p:txBody>
      </p:sp>
      <p:pic>
        <p:nvPicPr>
          <p:cNvPr id="11" name="Afbeelding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84863" y="2479675"/>
            <a:ext cx="2887662"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fbeelding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275" y="2460625"/>
            <a:ext cx="2241245"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Afbeelding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05875" y="2479675"/>
            <a:ext cx="2819400"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kstvak 13"/>
          <p:cNvSpPr txBox="1">
            <a:spLocks noChangeArrowheads="1"/>
          </p:cNvSpPr>
          <p:nvPr/>
        </p:nvSpPr>
        <p:spPr bwMode="auto">
          <a:xfrm>
            <a:off x="549275" y="5162550"/>
            <a:ext cx="22412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u="sng" dirty="0" smtClean="0">
                <a:solidFill>
                  <a:srgbClr val="FF0000"/>
                </a:solidFill>
                <a:latin typeface="Arial" panose="020B0604020202020204" pitchFamily="34" charset="0"/>
                <a:cs typeface="Arial" panose="020B0604020202020204" pitchFamily="34" charset="0"/>
              </a:rPr>
              <a:t>Vast </a:t>
            </a:r>
            <a:r>
              <a:rPr lang="nl-BE" altLang="nl-BE" sz="1800" u="sng" dirty="0">
                <a:solidFill>
                  <a:srgbClr val="FF0000"/>
                </a:solidFill>
                <a:latin typeface="Arial" panose="020B0604020202020204" pitchFamily="34" charset="0"/>
                <a:cs typeface="Arial" panose="020B0604020202020204" pitchFamily="34" charset="0"/>
              </a:rPr>
              <a:t>werk</a:t>
            </a:r>
          </a:p>
        </p:txBody>
      </p:sp>
      <p:sp>
        <p:nvSpPr>
          <p:cNvPr id="15" name="Tekstvak 14"/>
          <p:cNvSpPr txBox="1">
            <a:spLocks noChangeArrowheads="1"/>
          </p:cNvSpPr>
          <p:nvPr/>
        </p:nvSpPr>
        <p:spPr bwMode="auto">
          <a:xfrm>
            <a:off x="3162542" y="5193328"/>
            <a:ext cx="8591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800" u="sng" dirty="0">
                <a:solidFill>
                  <a:srgbClr val="FF0000"/>
                </a:solidFill>
                <a:latin typeface="Arial" panose="020B0604020202020204" pitchFamily="34" charset="0"/>
                <a:cs typeface="Arial" panose="020B0604020202020204" pitchFamily="34" charset="0"/>
              </a:rPr>
              <a:t>Balanceerwerk</a:t>
            </a:r>
            <a:r>
              <a:rPr lang="nl-BE" altLang="nl-BE" sz="1800" u="sng" dirty="0">
                <a:latin typeface="Arial" panose="020B0604020202020204" pitchFamily="34" charset="0"/>
                <a:cs typeface="Arial" panose="020B0604020202020204" pitchFamily="34" charset="0"/>
              </a:rPr>
              <a:t>   </a:t>
            </a:r>
            <a:r>
              <a:rPr lang="nl-BE" altLang="nl-BE" sz="1800" u="sng" dirty="0">
                <a:latin typeface="AR JULIAN" panose="02000000000000000000" pitchFamily="2" charset="0"/>
              </a:rPr>
              <a:t>                        </a:t>
            </a:r>
          </a:p>
        </p:txBody>
      </p:sp>
      <p:pic>
        <p:nvPicPr>
          <p:cNvPr id="16" name="Afbeelding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33700" y="2479675"/>
            <a:ext cx="2817813" cy="211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kstvak 16"/>
          <p:cNvSpPr txBox="1">
            <a:spLocks noChangeArrowheads="1"/>
          </p:cNvSpPr>
          <p:nvPr/>
        </p:nvSpPr>
        <p:spPr bwMode="auto">
          <a:xfrm>
            <a:off x="549275" y="4714875"/>
            <a:ext cx="22510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2, 3 en 4 taks rijn</a:t>
            </a:r>
          </a:p>
        </p:txBody>
      </p:sp>
      <p:sp>
        <p:nvSpPr>
          <p:cNvPr id="18" name="Tekstvak 17"/>
          <p:cNvSpPr txBox="1">
            <a:spLocks noChangeArrowheads="1"/>
          </p:cNvSpPr>
          <p:nvPr/>
        </p:nvSpPr>
        <p:spPr bwMode="auto">
          <a:xfrm>
            <a:off x="3059113" y="4714875"/>
            <a:ext cx="28178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Pennetjeswerk</a:t>
            </a:r>
          </a:p>
        </p:txBody>
      </p:sp>
      <p:sp>
        <p:nvSpPr>
          <p:cNvPr id="19" name="Tekstvak 18"/>
          <p:cNvSpPr txBox="1">
            <a:spLocks noChangeArrowheads="1"/>
          </p:cNvSpPr>
          <p:nvPr/>
        </p:nvSpPr>
        <p:spPr bwMode="auto">
          <a:xfrm>
            <a:off x="5938838" y="4714875"/>
            <a:ext cx="28876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Beugel- of kogelrijn</a:t>
            </a:r>
          </a:p>
        </p:txBody>
      </p:sp>
      <p:sp>
        <p:nvSpPr>
          <p:cNvPr id="20" name="Tekstvak 19"/>
          <p:cNvSpPr txBox="1">
            <a:spLocks noChangeArrowheads="1"/>
          </p:cNvSpPr>
          <p:nvPr/>
        </p:nvSpPr>
        <p:spPr bwMode="auto">
          <a:xfrm>
            <a:off x="8886825" y="4714875"/>
            <a:ext cx="28479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1600" dirty="0">
                <a:latin typeface="Arial" panose="020B0604020202020204" pitchFamily="34" charset="0"/>
                <a:cs typeface="Arial" panose="020B0604020202020204" pitchFamily="34" charset="0"/>
              </a:rPr>
              <a:t>Engelse balanceer rijn</a:t>
            </a:r>
          </a:p>
        </p:txBody>
      </p:sp>
      <p:sp>
        <p:nvSpPr>
          <p:cNvPr id="22" name="Vierkante haken 21"/>
          <p:cNvSpPr/>
          <p:nvPr/>
        </p:nvSpPr>
        <p:spPr>
          <a:xfrm>
            <a:off x="2933701" y="4709498"/>
            <a:ext cx="8753596" cy="853161"/>
          </a:xfrm>
          <a:prstGeom prst="bracketPair">
            <a:avLst/>
          </a:prstGeom>
          <a:noFill/>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Tree>
    <p:extLst>
      <p:ext uri="{BB962C8B-B14F-4D97-AF65-F5344CB8AC3E}">
        <p14:creationId xmlns:p14="http://schemas.microsoft.com/office/powerpoint/2010/main" val="148046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17" grpId="0"/>
      <p:bldP spid="18" grpId="0"/>
      <p:bldP spid="19" grpId="0"/>
      <p:bldP spid="20"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2937909" y="138487"/>
            <a:ext cx="6636776" cy="646331"/>
          </a:xfrm>
          <a:prstGeom prst="rect">
            <a:avLst/>
          </a:prstGeom>
          <a:solidFill>
            <a:schemeClr val="accent6">
              <a:lumMod val="60000"/>
              <a:lumOff val="40000"/>
            </a:schemeClr>
          </a:solidFill>
        </p:spPr>
        <p:txBody>
          <a:bodyPr wrap="square" rtlCol="0" anchor="ctr">
            <a:spAutoFit/>
          </a:bodyPr>
          <a:lstStyle/>
          <a:p>
            <a:pPr algn="ctr"/>
            <a:r>
              <a:rPr lang="nl-BE" sz="3600" dirty="0" smtClean="0">
                <a:latin typeface="AR JULIAN" panose="02000000000000000000" pitchFamily="2" charset="0"/>
              </a:rPr>
              <a:t>Het vast werk</a:t>
            </a:r>
            <a:endParaRPr lang="nl-BE" sz="3600" dirty="0">
              <a:latin typeface="AR JULIAN" panose="02000000000000000000" pitchFamily="2" charset="0"/>
            </a:endParaRPr>
          </a:p>
        </p:txBody>
      </p:sp>
      <p:sp>
        <p:nvSpPr>
          <p:cNvPr id="5" name="Tekstvak 4"/>
          <p:cNvSpPr txBox="1"/>
          <p:nvPr/>
        </p:nvSpPr>
        <p:spPr>
          <a:xfrm>
            <a:off x="0" y="0"/>
            <a:ext cx="2700000" cy="900000"/>
          </a:xfrm>
          <a:prstGeom prst="rect">
            <a:avLst/>
          </a:prstGeom>
          <a:solidFill>
            <a:schemeClr val="accent6">
              <a:lumMod val="60000"/>
              <a:lumOff val="40000"/>
            </a:schemeClr>
          </a:solidFill>
        </p:spPr>
        <p:txBody>
          <a:bodyPr wrap="square" rtlCol="0" anchor="ctr">
            <a:spAutoFit/>
          </a:bodyPr>
          <a:lstStyle/>
          <a:p>
            <a:pPr algn="ctr"/>
            <a:r>
              <a:rPr lang="nl-BE" sz="1000" dirty="0" smtClean="0">
                <a:latin typeface="Arial" panose="020B0604020202020204" pitchFamily="34" charset="0"/>
                <a:cs typeface="Arial" panose="020B0604020202020204" pitchFamily="34" charset="0"/>
              </a:rPr>
              <a:t>                     </a:t>
            </a:r>
            <a:endParaRPr lang="nl-BE" sz="1200" dirty="0">
              <a:latin typeface="Arial" panose="020B0604020202020204" pitchFamily="34" charset="0"/>
              <a:cs typeface="Arial" panose="020B0604020202020204" pitchFamily="34" charset="0"/>
            </a:endParaRPr>
          </a:p>
        </p:txBody>
      </p:sp>
      <p:sp>
        <p:nvSpPr>
          <p:cNvPr id="6" name="Tekstvak 5"/>
          <p:cNvSpPr txBox="1"/>
          <p:nvPr/>
        </p:nvSpPr>
        <p:spPr>
          <a:xfrm>
            <a:off x="822038" y="123098"/>
            <a:ext cx="1877961" cy="677108"/>
          </a:xfrm>
          <a:prstGeom prst="rect">
            <a:avLst/>
          </a:prstGeom>
          <a:noFill/>
        </p:spPr>
        <p:txBody>
          <a:bodyPr wrap="square" rtlCol="0">
            <a:spAutoFit/>
          </a:bodyPr>
          <a:lstStyle/>
          <a:p>
            <a:pPr algn="ctr"/>
            <a:r>
              <a:rPr lang="nl-BE" sz="1200" dirty="0" smtClean="0">
                <a:latin typeface="Arial" panose="020B0604020202020204" pitchFamily="34" charset="0"/>
                <a:cs typeface="Arial" panose="020B0604020202020204" pitchFamily="34" charset="0"/>
              </a:rPr>
              <a:t>Het Gilde van Molenaars</a:t>
            </a:r>
          </a:p>
          <a:p>
            <a:pPr algn="ctr"/>
            <a:r>
              <a:rPr lang="nl-BE" sz="1200" dirty="0" smtClean="0">
                <a:latin typeface="Arial" panose="020B0604020202020204" pitchFamily="34" charset="0"/>
                <a:cs typeface="Arial" panose="020B0604020202020204" pitchFamily="34" charset="0"/>
              </a:rPr>
              <a:t>Afd. Limburg</a:t>
            </a:r>
          </a:p>
          <a:p>
            <a:pPr algn="ctr"/>
            <a:endParaRPr lang="nl-BE" sz="1400" dirty="0">
              <a:latin typeface="Arial" panose="020B0604020202020204" pitchFamily="34" charset="0"/>
              <a:cs typeface="Arial" panose="020B0604020202020204"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2594" y="0"/>
            <a:ext cx="2379406" cy="1349637"/>
          </a:xfrm>
          <a:prstGeom prst="rect">
            <a:avLst/>
          </a:prstGeom>
        </p:spPr>
      </p:pic>
      <p:pic>
        <p:nvPicPr>
          <p:cNvPr id="8" name="Afbeelding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94"/>
            <a:ext cx="716948" cy="900000"/>
          </a:xfrm>
          <a:prstGeom prst="rect">
            <a:avLst/>
          </a:prstGeom>
        </p:spPr>
      </p:pic>
      <p:sp>
        <p:nvSpPr>
          <p:cNvPr id="2" name="Tijdelijke aanduiding voor datum 1"/>
          <p:cNvSpPr>
            <a:spLocks noGrp="1"/>
          </p:cNvSpPr>
          <p:nvPr>
            <p:ph type="dt" sz="half" idx="10"/>
          </p:nvPr>
        </p:nvSpPr>
        <p:spPr/>
        <p:txBody>
          <a:bodyPr/>
          <a:lstStyle/>
          <a:p>
            <a:fld id="{8F25045F-44A7-46DA-81FE-31BB32DCB3BC}" type="datetime1">
              <a:rPr lang="nl-BE" smtClean="0"/>
              <a:t>4/03/2024</a:t>
            </a:fld>
            <a:endParaRPr lang="nl-BE"/>
          </a:p>
        </p:txBody>
      </p:sp>
      <p:sp>
        <p:nvSpPr>
          <p:cNvPr id="3" name="Tijdelijke aanduiding voor dianummer 2"/>
          <p:cNvSpPr>
            <a:spLocks noGrp="1"/>
          </p:cNvSpPr>
          <p:nvPr>
            <p:ph type="sldNum" sz="quarter" idx="12"/>
          </p:nvPr>
        </p:nvSpPr>
        <p:spPr/>
        <p:txBody>
          <a:bodyPr/>
          <a:lstStyle/>
          <a:p>
            <a:fld id="{05740E45-9F58-40CB-B425-EF8D03FE125B}" type="slidenum">
              <a:rPr lang="nl-BE" smtClean="0"/>
              <a:t>9</a:t>
            </a:fld>
            <a:endParaRPr lang="nl-BE"/>
          </a:p>
        </p:txBody>
      </p:sp>
      <p:pic>
        <p:nvPicPr>
          <p:cNvPr id="9" name="Afbeelding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0650" y="2006539"/>
            <a:ext cx="1881188"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a:spLocks noChangeArrowheads="1"/>
          </p:cNvSpPr>
          <p:nvPr/>
        </p:nvSpPr>
        <p:spPr bwMode="auto">
          <a:xfrm>
            <a:off x="2092325" y="2406589"/>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Klauw ijzer</a:t>
            </a:r>
          </a:p>
        </p:txBody>
      </p:sp>
      <p:sp>
        <p:nvSpPr>
          <p:cNvPr id="11" name="Tekstvak 10"/>
          <p:cNvSpPr txBox="1">
            <a:spLocks noChangeArrowheads="1"/>
          </p:cNvSpPr>
          <p:nvPr/>
        </p:nvSpPr>
        <p:spPr bwMode="auto">
          <a:xfrm>
            <a:off x="2162175" y="3263839"/>
            <a:ext cx="1511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4 taks rijn</a:t>
            </a:r>
          </a:p>
        </p:txBody>
      </p:sp>
      <p:sp>
        <p:nvSpPr>
          <p:cNvPr id="12" name="Rechteraccolade 11"/>
          <p:cNvSpPr/>
          <p:nvPr/>
        </p:nvSpPr>
        <p:spPr>
          <a:xfrm>
            <a:off x="1674813" y="2006539"/>
            <a:ext cx="225425" cy="1027112"/>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3" name="Rechteraccolade 12"/>
          <p:cNvSpPr/>
          <p:nvPr/>
        </p:nvSpPr>
        <p:spPr>
          <a:xfrm>
            <a:off x="1674813" y="3875026"/>
            <a:ext cx="319087" cy="1641475"/>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4" name="Tekstvak 13"/>
          <p:cNvSpPr txBox="1">
            <a:spLocks noChangeArrowheads="1"/>
          </p:cNvSpPr>
          <p:nvPr/>
        </p:nvSpPr>
        <p:spPr bwMode="auto">
          <a:xfrm>
            <a:off x="2266950" y="4457639"/>
            <a:ext cx="1181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nl-BE" altLang="nl-BE" sz="1800" dirty="0">
                <a:latin typeface="Arial" panose="020B0604020202020204" pitchFamily="34" charset="0"/>
                <a:cs typeface="Arial" panose="020B0604020202020204" pitchFamily="34" charset="0"/>
              </a:rPr>
              <a:t>Bolspil</a:t>
            </a:r>
          </a:p>
        </p:txBody>
      </p:sp>
      <p:pic>
        <p:nvPicPr>
          <p:cNvPr id="15" name="Afbeelding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3813" y="2006539"/>
            <a:ext cx="2586037"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keraccolade 15"/>
          <p:cNvSpPr/>
          <p:nvPr/>
        </p:nvSpPr>
        <p:spPr>
          <a:xfrm>
            <a:off x="3557588" y="2006539"/>
            <a:ext cx="377825" cy="134461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sp>
        <p:nvSpPr>
          <p:cNvPr id="17" name="Linkeraccolade 16"/>
          <p:cNvSpPr/>
          <p:nvPr/>
        </p:nvSpPr>
        <p:spPr>
          <a:xfrm>
            <a:off x="3503613" y="3675001"/>
            <a:ext cx="431800" cy="1785938"/>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nl-BE" dirty="0"/>
          </a:p>
        </p:txBody>
      </p:sp>
      <p:cxnSp>
        <p:nvCxnSpPr>
          <p:cNvPr id="18" name="Rechte verbindingslijn met pijl 17"/>
          <p:cNvCxnSpPr>
            <a:stCxn id="11" idx="1"/>
          </p:cNvCxnSpPr>
          <p:nvPr/>
        </p:nvCxnSpPr>
        <p:spPr>
          <a:xfrm flipH="1">
            <a:off x="1674813" y="3449576"/>
            <a:ext cx="487362" cy="4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p:cNvCxnSpPr>
            <a:stCxn id="11" idx="3"/>
          </p:cNvCxnSpPr>
          <p:nvPr/>
        </p:nvCxnSpPr>
        <p:spPr>
          <a:xfrm>
            <a:off x="3673475" y="3449576"/>
            <a:ext cx="889000" cy="47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kstvak 19"/>
          <p:cNvSpPr txBox="1"/>
          <p:nvPr/>
        </p:nvSpPr>
        <p:spPr>
          <a:xfrm>
            <a:off x="6580188" y="3371492"/>
            <a:ext cx="5402262" cy="861774"/>
          </a:xfrm>
          <a:prstGeom prst="rect">
            <a:avLst/>
          </a:prstGeom>
          <a:noFill/>
        </p:spPr>
        <p:txBody>
          <a:bodyPr>
            <a:spAutoFit/>
          </a:bodyPr>
          <a:lstStyle/>
          <a:p>
            <a:pPr>
              <a:defRPr/>
            </a:pPr>
            <a:r>
              <a:rPr lang="nl-BE" u="sng" dirty="0">
                <a:latin typeface="Arial" panose="020B0604020202020204" pitchFamily="34" charset="0"/>
                <a:cs typeface="Arial" panose="020B0604020202020204" pitchFamily="34" charset="0"/>
              </a:rPr>
              <a:t>Voordelen:</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Ideaal om te breken op laag toerental</a:t>
            </a:r>
          </a:p>
          <a:p>
            <a:pPr marL="285750" indent="-285750">
              <a:buFont typeface="Arial" panose="020B0604020202020204" pitchFamily="34" charset="0"/>
              <a:buChar char="•"/>
              <a:defRPr/>
            </a:pPr>
            <a:r>
              <a:rPr lang="nl-BE" sz="1600" dirty="0">
                <a:latin typeface="Arial" panose="020B0604020202020204" pitchFamily="34" charset="0"/>
                <a:cs typeface="Arial" panose="020B0604020202020204" pitchFamily="34" charset="0"/>
              </a:rPr>
              <a:t>Steenspil </a:t>
            </a:r>
            <a:r>
              <a:rPr lang="nl-BE" sz="1600" dirty="0" smtClean="0">
                <a:latin typeface="Arial" panose="020B0604020202020204" pitchFamily="34" charset="0"/>
                <a:cs typeface="Arial" panose="020B0604020202020204" pitchFamily="34" charset="0"/>
              </a:rPr>
              <a:t>geeft </a:t>
            </a:r>
            <a:r>
              <a:rPr lang="nl-BE" sz="1600" dirty="0">
                <a:latin typeface="Arial" panose="020B0604020202020204" pitchFamily="34" charset="0"/>
                <a:cs typeface="Arial" panose="020B0604020202020204" pitchFamily="34" charset="0"/>
              </a:rPr>
              <a:t>extra maaldruk</a:t>
            </a:r>
          </a:p>
        </p:txBody>
      </p:sp>
      <p:sp>
        <p:nvSpPr>
          <p:cNvPr id="21" name="Tekstvak 20"/>
          <p:cNvSpPr txBox="1"/>
          <p:nvPr/>
        </p:nvSpPr>
        <p:spPr>
          <a:xfrm>
            <a:off x="6580188" y="4594225"/>
            <a:ext cx="5422900" cy="1354217"/>
          </a:xfrm>
          <a:prstGeom prst="rect">
            <a:avLst/>
          </a:prstGeom>
          <a:noFill/>
        </p:spPr>
        <p:txBody>
          <a:bodyPr>
            <a:spAutoFit/>
          </a:bodyPr>
          <a:lstStyle/>
          <a:p>
            <a:pPr>
              <a:defRPr/>
            </a:pPr>
            <a:r>
              <a:rPr lang="nl-BE" u="sng" dirty="0">
                <a:solidFill>
                  <a:srgbClr val="FF0000"/>
                </a:solidFill>
                <a:latin typeface="Arial" panose="020B0604020202020204" pitchFamily="34" charset="0"/>
                <a:cs typeface="Arial" panose="020B0604020202020204" pitchFamily="34" charset="0"/>
              </a:rPr>
              <a:t>Nadelen: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Montage eist grote nauwkeurigheid</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Na openbreken grote kans op ontregelen</a:t>
            </a:r>
          </a:p>
          <a:p>
            <a:pPr marL="285750" indent="-285750">
              <a:buFont typeface="Arial" panose="020B0604020202020204" pitchFamily="34" charset="0"/>
              <a:buChar char="•"/>
              <a:defRPr/>
            </a:pPr>
            <a:r>
              <a:rPr lang="nl-BE" sz="1600" dirty="0">
                <a:solidFill>
                  <a:srgbClr val="FF0000"/>
                </a:solidFill>
                <a:latin typeface="Arial" panose="020B0604020202020204" pitchFamily="34" charset="0"/>
                <a:cs typeface="Arial" panose="020B0604020202020204" pitchFamily="34" charset="0"/>
              </a:rPr>
              <a:t>Bij onreinheden tussen ligger en loper kan de loper niet wijken </a:t>
            </a:r>
          </a:p>
        </p:txBody>
      </p:sp>
      <p:sp>
        <p:nvSpPr>
          <p:cNvPr id="22" name="Tekstvak 22"/>
          <p:cNvSpPr txBox="1">
            <a:spLocks noChangeArrowheads="1"/>
          </p:cNvSpPr>
          <p:nvPr/>
        </p:nvSpPr>
        <p:spPr bwMode="auto">
          <a:xfrm>
            <a:off x="6580188" y="1625539"/>
            <a:ext cx="529748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defRPr/>
            </a:pPr>
            <a:r>
              <a:rPr lang="nl-BE" altLang="nl-BE" sz="1800" dirty="0" smtClean="0">
                <a:latin typeface="Arial" panose="020B0604020202020204" pitchFamily="34" charset="0"/>
                <a:cs typeface="Arial" panose="020B0604020202020204" pitchFamily="34" charset="0"/>
              </a:rPr>
              <a:t>Het oudste systeem komt het vaakst voor op standaardmolen (Vlaamse rijn)</a:t>
            </a:r>
          </a:p>
          <a:p>
            <a:pPr marL="342900" indent="-342900">
              <a:lnSpc>
                <a:spcPct val="100000"/>
              </a:lnSpc>
              <a:spcBef>
                <a:spcPct val="0"/>
              </a:spcBef>
              <a:defRPr/>
            </a:pPr>
            <a:r>
              <a:rPr lang="nl-BE" altLang="nl-BE" sz="1600" dirty="0" smtClean="0">
                <a:latin typeface="Arial" panose="020B0604020202020204" pitchFamily="34" charset="0"/>
                <a:cs typeface="Arial" panose="020B0604020202020204" pitchFamily="34" charset="0"/>
              </a:rPr>
              <a:t>Tap van de spil zit vast in de rijn.</a:t>
            </a:r>
          </a:p>
          <a:p>
            <a:pPr marL="342900" indent="-342900">
              <a:lnSpc>
                <a:spcPct val="100000"/>
              </a:lnSpc>
              <a:spcBef>
                <a:spcPct val="0"/>
              </a:spcBef>
              <a:defRPr/>
            </a:pPr>
            <a:r>
              <a:rPr lang="nl-BE" altLang="nl-BE" sz="1600" dirty="0" smtClean="0">
                <a:latin typeface="Arial" panose="020B0604020202020204" pitchFamily="34" charset="0"/>
                <a:cs typeface="Arial" panose="020B0604020202020204" pitchFamily="34" charset="0"/>
              </a:rPr>
              <a:t>De stand van de kast wil wel eens veranderen, door de vaste rijn blijft de loper evenwijdig met de ligger</a:t>
            </a:r>
          </a:p>
        </p:txBody>
      </p:sp>
      <p:sp>
        <p:nvSpPr>
          <p:cNvPr id="23" name="Tekstvak 22"/>
          <p:cNvSpPr txBox="1">
            <a:spLocks noChangeArrowheads="1"/>
          </p:cNvSpPr>
          <p:nvPr/>
        </p:nvSpPr>
        <p:spPr bwMode="auto">
          <a:xfrm>
            <a:off x="838200" y="5735576"/>
            <a:ext cx="3825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nl-BE" altLang="nl-BE" sz="2000" dirty="0">
                <a:solidFill>
                  <a:srgbClr val="FF0000"/>
                </a:solidFill>
                <a:latin typeface="Arial" panose="020B0604020202020204" pitchFamily="34" charset="0"/>
                <a:cs typeface="Arial" panose="020B0604020202020204" pitchFamily="34" charset="0"/>
              </a:rPr>
              <a:t>De drie ijzers van de molen !!!</a:t>
            </a:r>
          </a:p>
        </p:txBody>
      </p:sp>
      <p:cxnSp>
        <p:nvCxnSpPr>
          <p:cNvPr id="24" name="Rechte verbindingslijn 23"/>
          <p:cNvCxnSpPr/>
          <p:nvPr/>
        </p:nvCxnSpPr>
        <p:spPr>
          <a:xfrm>
            <a:off x="5080000" y="1749187"/>
            <a:ext cx="11289" cy="3986389"/>
          </a:xfrm>
          <a:prstGeom prst="line">
            <a:avLst/>
          </a:prstGeom>
          <a:ln w="19050">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662574" y="1101213"/>
            <a:ext cx="4866852" cy="400110"/>
          </a:xfrm>
          <a:prstGeom prst="rect">
            <a:avLst/>
          </a:prstGeom>
          <a:noFill/>
        </p:spPr>
        <p:txBody>
          <a:bodyPr wrap="square" rtlCol="0">
            <a:spAutoFit/>
          </a:bodyPr>
          <a:lstStyle/>
          <a:p>
            <a:r>
              <a:rPr lang="nl-BE" sz="2000" dirty="0" smtClean="0">
                <a:solidFill>
                  <a:srgbClr val="FF0000"/>
                </a:solidFill>
                <a:latin typeface="Arial" panose="020B0604020202020204" pitchFamily="34" charset="0"/>
                <a:cs typeface="Arial" panose="020B0604020202020204" pitchFamily="34" charset="0"/>
              </a:rPr>
              <a:t>Het vast werk kan een 3 of 4 </a:t>
            </a:r>
            <a:r>
              <a:rPr lang="nl-BE" sz="2000" dirty="0" smtClean="0">
                <a:solidFill>
                  <a:srgbClr val="FF0000"/>
                </a:solidFill>
                <a:latin typeface="Arial" panose="020B0604020202020204" pitchFamily="34" charset="0"/>
                <a:cs typeface="Arial" panose="020B0604020202020204" pitchFamily="34" charset="0"/>
              </a:rPr>
              <a:t>taks rijn </a:t>
            </a:r>
            <a:r>
              <a:rPr lang="nl-BE" sz="2000" dirty="0" smtClean="0">
                <a:solidFill>
                  <a:srgbClr val="FF0000"/>
                </a:solidFill>
                <a:latin typeface="Arial" panose="020B0604020202020204" pitchFamily="34" charset="0"/>
                <a:cs typeface="Arial" panose="020B0604020202020204" pitchFamily="34" charset="0"/>
              </a:rPr>
              <a:t>zijn</a:t>
            </a:r>
            <a:endParaRPr lang="nl-BE"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73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1+#ppt_w/2"/>
                                          </p:val>
                                        </p:tav>
                                        <p:tav tm="100000">
                                          <p:val>
                                            <p:strVal val="#ppt_x"/>
                                          </p:val>
                                        </p:tav>
                                      </p:tavLst>
                                    </p:anim>
                                    <p:anim calcmode="lin" valueType="num">
                                      <p:cBhvr additive="base">
                                        <p:cTn id="54"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1+#ppt_w/2"/>
                                          </p:val>
                                        </p:tav>
                                        <p:tav tm="100000">
                                          <p:val>
                                            <p:strVal val="#ppt_x"/>
                                          </p:val>
                                        </p:tav>
                                      </p:tavLst>
                                    </p:anim>
                                    <p:anim calcmode="lin" valueType="num">
                                      <p:cBhvr additive="base">
                                        <p:cTn id="6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4" grpId="0"/>
      <p:bldP spid="16" grpId="0" animBg="1"/>
      <p:bldP spid="17" grpId="0" animBg="1"/>
      <p:bldP spid="20" grpId="0"/>
      <p:bldP spid="21" grpId="0"/>
      <p:bldP spid="23" grpId="0"/>
    </p:bld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1468</TotalTime>
  <Words>8596</Words>
  <Application>Microsoft Office PowerPoint</Application>
  <PresentationFormat>Breedbeeld</PresentationFormat>
  <Paragraphs>1485</Paragraphs>
  <Slides>66</Slides>
  <Notes>1</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66</vt:i4>
      </vt:variant>
    </vt:vector>
  </HeadingPairs>
  <TitlesOfParts>
    <vt:vector size="75" baseType="lpstr">
      <vt:lpstr>Afhankelijk van de Arial</vt:lpstr>
      <vt:lpstr>AR JULIAN</vt:lpstr>
      <vt:lpstr>Arial</vt:lpstr>
      <vt:lpstr>Calibri</vt:lpstr>
      <vt:lpstr>Calibri Light</vt:lpstr>
      <vt:lpstr>Is Arial</vt:lpstr>
      <vt:lpstr>Lucida Handwriting</vt:lpstr>
      <vt:lpstr>WerkwijzeArial</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Harry Wijnants</dc:creator>
  <cp:lastModifiedBy>Harry Wijnants</cp:lastModifiedBy>
  <cp:revision>178</cp:revision>
  <cp:lastPrinted>2023-12-28T13:23:58Z</cp:lastPrinted>
  <dcterms:created xsi:type="dcterms:W3CDTF">2023-02-25T16:10:54Z</dcterms:created>
  <dcterms:modified xsi:type="dcterms:W3CDTF">2024-03-04T18:14:41Z</dcterms:modified>
</cp:coreProperties>
</file>